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621" r:id="rId2"/>
    <p:sldId id="294" r:id="rId3"/>
    <p:sldId id="293" r:id="rId4"/>
    <p:sldId id="295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4" d="100"/>
          <a:sy n="64" d="100"/>
        </p:scale>
        <p:origin x="87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AAD0AF-38E2-4257-B046-94619B239716}" type="datetimeFigureOut">
              <a:rPr lang="en-ID" smtClean="0"/>
              <a:t>13/03/2023</a:t>
            </a:fld>
            <a:endParaRPr lang="en-ID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D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21C47DC-3AEF-4230-AD36-2417235D7A89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5073593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D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21C47DC-3AEF-4230-AD36-2417235D7A89}" type="slidenum">
              <a:rPr lang="en-ID" smtClean="0"/>
              <a:t>2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6036958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D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21C47DC-3AEF-4230-AD36-2417235D7A89}" type="slidenum">
              <a:rPr lang="en-ID" smtClean="0"/>
              <a:t>3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52288943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D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21C47DC-3AEF-4230-AD36-2417235D7A89}" type="slidenum">
              <a:rPr lang="en-ID" smtClean="0"/>
              <a:t>4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3319563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B5ACD0-50BD-9450-3AA6-7427B084907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02179F1-A12C-212A-568E-DCDE37CF8AE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FD29EB8-2D4B-4D2E-A9D6-2571013562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1C413-CEAB-4C3A-A225-84520FD9CAD5}" type="datetimeFigureOut">
              <a:rPr lang="en-ID" smtClean="0"/>
              <a:t>13/03/2023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21DD578-D19F-4FDE-841F-E5455C281F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102DA25-EEBE-6416-45A0-9FF09A2D20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7E1A0-A9E8-4FB5-863D-E799BEB56B6F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6470987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6DBDC6-B883-512E-D75A-E1E2CD7793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F509361-8ADA-F961-379A-62457AA413B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4ACD2D5-1B31-DB4C-6A15-346252FC85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1C413-CEAB-4C3A-A225-84520FD9CAD5}" type="datetimeFigureOut">
              <a:rPr lang="en-ID" smtClean="0"/>
              <a:t>13/03/2023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4222C3E-E4FB-C6B0-3F8D-91C52A7B1D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7B15AB2-CA1F-269F-582B-F64607C23C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7E1A0-A9E8-4FB5-863D-E799BEB56B6F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461864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322ADBA-B3D8-F0AD-40F5-FF12517435D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8516545-5F5D-BF6C-92F8-5993B7C46AB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DE07500-04CA-E746-745D-C18B02755D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1C413-CEAB-4C3A-A225-84520FD9CAD5}" type="datetimeFigureOut">
              <a:rPr lang="en-ID" smtClean="0"/>
              <a:t>13/03/2023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D058148-592F-32FC-3861-DD85E71A29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D502BD6-D567-6258-5C91-CC8A99434B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7E1A0-A9E8-4FB5-863D-E799BEB56B6F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301517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3813F0-7BBB-445F-A05D-1089F71F9B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3401274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AA1ADB-EEA4-10A4-9F62-57679F0645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57A28AD-E3F9-E157-9F45-CE1748A52F2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1933D7-6E41-682C-6A3F-DBE5356D67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1C413-CEAB-4C3A-A225-84520FD9CAD5}" type="datetimeFigureOut">
              <a:rPr lang="en-ID" smtClean="0"/>
              <a:t>13/03/2023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C4482C0-2AA3-BECF-BE90-BEC81CC9BB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90E118D-604B-4AED-E1F2-A25E3878E2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7E1A0-A9E8-4FB5-863D-E799BEB56B6F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7564705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C849EA-4E0C-F019-2447-C7D36AE6DA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E4F1775-64D9-7782-616B-1539BAC9952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3088DE7-2CA1-98DD-8D17-281ECBED31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1C413-CEAB-4C3A-A225-84520FD9CAD5}" type="datetimeFigureOut">
              <a:rPr lang="en-ID" smtClean="0"/>
              <a:t>13/03/2023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3BDFB75-6621-73DD-62E6-34B220F1C2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0A518C6-E403-575C-085E-72189797CF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7E1A0-A9E8-4FB5-863D-E799BEB56B6F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1818935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D8477D-C86A-5659-DAB0-CDF77162C3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477F288-0E89-7B98-B71D-CC8C3D2EB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D5496E8-93AC-5108-E35B-53EF3D81373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DFEF96F-3A50-BB62-5844-562ED97FEC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1C413-CEAB-4C3A-A225-84520FD9CAD5}" type="datetimeFigureOut">
              <a:rPr lang="en-ID" smtClean="0"/>
              <a:t>13/03/2023</a:t>
            </a:fld>
            <a:endParaRPr lang="en-ID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E645AA2-97FD-76C8-BB79-E33B640A0A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C86C0C8-D9D9-E667-2267-205C530BCF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7E1A0-A9E8-4FB5-863D-E799BEB56B6F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2579050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C79E86-63DE-EF00-E6BD-2A141EED71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E561876-3A79-284B-2331-64E4292622A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F93E91E-D907-19B4-62CA-A25977C7F32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FFEF870-EAFB-F77D-9F26-9B22CA88204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09BEF8E-13EA-DA6F-921A-E02ADE8CFD1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1C1D757-4436-8BCF-2737-8564DB483D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1C413-CEAB-4C3A-A225-84520FD9CAD5}" type="datetimeFigureOut">
              <a:rPr lang="en-ID" smtClean="0"/>
              <a:t>13/03/2023</a:t>
            </a:fld>
            <a:endParaRPr lang="en-ID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C36BE25-25F3-89B4-1662-821AADFB53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06C6A54-7512-5FA4-901A-10C9F87CC3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7E1A0-A9E8-4FB5-863D-E799BEB56B6F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5824317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9D53D4-533C-D508-C8E7-C91802FD0C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6136A6A-43FB-EB87-A981-E5D5A6DB17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1C413-CEAB-4C3A-A225-84520FD9CAD5}" type="datetimeFigureOut">
              <a:rPr lang="en-ID" smtClean="0"/>
              <a:t>13/03/2023</a:t>
            </a:fld>
            <a:endParaRPr lang="en-ID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64305B9-CB9F-D47E-5325-12F30BF752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5D1B9E3-079F-2198-4635-CBC5684539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7E1A0-A9E8-4FB5-863D-E799BEB56B6F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1578214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8158D72-84C2-A771-56FB-3C07908848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1C413-CEAB-4C3A-A225-84520FD9CAD5}" type="datetimeFigureOut">
              <a:rPr lang="en-ID" smtClean="0"/>
              <a:t>13/03/2023</a:t>
            </a:fld>
            <a:endParaRPr lang="en-ID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CC118E8-022F-D24E-BD84-214CD34224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EF4301C-157E-2726-2B6C-005794052E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7E1A0-A9E8-4FB5-863D-E799BEB56B6F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5074509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66AC64-EBF0-4CF7-85E5-E15A27C421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B4FA92-A93F-DC34-1EB3-2E0DD7C415D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C92648B-475B-37EF-9CD6-FE59AA430CD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C26B7C9-5DBF-0FDF-24E7-DFEF6BF8EF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1C413-CEAB-4C3A-A225-84520FD9CAD5}" type="datetimeFigureOut">
              <a:rPr lang="en-ID" smtClean="0"/>
              <a:t>13/03/2023</a:t>
            </a:fld>
            <a:endParaRPr lang="en-ID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00685BC-1D75-C4CE-B9B0-3F4B161C34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AEF503-F344-3291-F783-6D6D1CD979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7E1A0-A9E8-4FB5-863D-E799BEB56B6F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7881616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D7FF71-8796-EA4A-F70A-8072B6D6F4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9C8F240-9106-FE67-0ECB-BA80FADBC00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D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A4CECC2-AFFE-6373-86D5-B495578AA5E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F8CFFFA-ED65-2867-178B-F09F549C93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1C413-CEAB-4C3A-A225-84520FD9CAD5}" type="datetimeFigureOut">
              <a:rPr lang="en-ID" smtClean="0"/>
              <a:t>13/03/2023</a:t>
            </a:fld>
            <a:endParaRPr lang="en-ID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5E700EC-2617-874F-7E5B-CBE5DAE629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DEEE67A-EF8A-35F5-D492-635EDD2785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7E1A0-A9E8-4FB5-863D-E799BEB56B6F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0690636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2F51047-C24D-4122-916C-C878840B61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2C0C311-8244-7E86-3825-FBD5B35B4C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319E7B2-697E-0F24-FC4A-58893550222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C1C413-CEAB-4C3A-A225-84520FD9CAD5}" type="datetimeFigureOut">
              <a:rPr lang="en-ID" smtClean="0"/>
              <a:t>13/03/2023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EBD16CB-9EF4-EB5A-9877-3F9EBF88011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D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7A6E4-44FE-E59A-5A94-61F1EF10CE4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87E1A0-A9E8-4FB5-863D-E799BEB56B6F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0760778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83369F-42BA-64D3-E0CC-EF1938BECF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15055" y="214461"/>
            <a:ext cx="7856349" cy="751387"/>
          </a:xfrm>
          <a:solidFill>
            <a:srgbClr val="FF0000"/>
          </a:solidFill>
          <a:ln w="28575">
            <a:solidFill>
              <a:schemeClr val="accent3"/>
            </a:solidFill>
          </a:ln>
        </p:spPr>
        <p:txBody>
          <a:bodyPr wrap="square" tIns="91440" bIns="73152">
            <a:noAutofit/>
          </a:bodyPr>
          <a:lstStyle/>
          <a:p>
            <a:pPr algn="ctr">
              <a:lnSpc>
                <a:spcPct val="95000"/>
              </a:lnSpc>
            </a:pPr>
            <a:r>
              <a:rPr lang="en-US" sz="2000" dirty="0">
                <a:solidFill>
                  <a:schemeClr val="bg1"/>
                </a:solidFill>
                <a:latin typeface="Bookman Old Style" panose="02050604050505020204" pitchFamily="18" charset="0"/>
                <a:ea typeface="Batang" panose="02030600000101010101" pitchFamily="18" charset="-127"/>
                <a:cs typeface="Arial" panose="020B0604020202020204" pitchFamily="34" charset="0"/>
              </a:rPr>
              <a:t>PENYERAHAN JAWABAN DAN KETERANGAN</a:t>
            </a:r>
            <a:endParaRPr lang="en-US" sz="1600" dirty="0">
              <a:solidFill>
                <a:schemeClr val="bg1"/>
              </a:solidFill>
              <a:latin typeface="Bookman Old Style" panose="02050604050505020204" pitchFamily="18" charset="0"/>
              <a:ea typeface="Batang" panose="02030600000101010101" pitchFamily="18" charset="-127"/>
              <a:cs typeface="Arial" panose="020B0604020202020204" pitchFamily="34" charset="0"/>
            </a:endParaRPr>
          </a:p>
        </p:txBody>
      </p:sp>
      <p:sp>
        <p:nvSpPr>
          <p:cNvPr id="35" name="Rectangle: Rounded Corners 34">
            <a:extLst>
              <a:ext uri="{FF2B5EF4-FFF2-40B4-BE49-F238E27FC236}">
                <a16:creationId xmlns:a16="http://schemas.microsoft.com/office/drawing/2014/main" id="{7BA626E8-4DAC-22B0-183E-3AF06B00E6DB}"/>
              </a:ext>
            </a:extLst>
          </p:cNvPr>
          <p:cNvSpPr/>
          <p:nvPr/>
        </p:nvSpPr>
        <p:spPr>
          <a:xfrm>
            <a:off x="152400" y="121920"/>
            <a:ext cx="11932920" cy="653796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39757B8B-E0F7-986C-6A13-392692718E6A}"/>
              </a:ext>
            </a:extLst>
          </p:cNvPr>
          <p:cNvSpPr txBox="1"/>
          <p:nvPr/>
        </p:nvSpPr>
        <p:spPr>
          <a:xfrm>
            <a:off x="4412495" y="2397054"/>
            <a:ext cx="168350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err="1">
                <a:solidFill>
                  <a:srgbClr val="FF0000"/>
                </a:solidFill>
              </a:rPr>
              <a:t>Penyerahan</a:t>
            </a:r>
            <a:r>
              <a:rPr lang="en-US" sz="1400" b="1" dirty="0">
                <a:solidFill>
                  <a:srgbClr val="FF0000"/>
                </a:solidFill>
              </a:rPr>
              <a:t> </a:t>
            </a:r>
            <a:r>
              <a:rPr lang="en-US" sz="1400" b="1" dirty="0" err="1">
                <a:solidFill>
                  <a:srgbClr val="FF0000"/>
                </a:solidFill>
              </a:rPr>
              <a:t>Jawaban</a:t>
            </a:r>
            <a:r>
              <a:rPr lang="en-US" sz="1400" b="1" dirty="0">
                <a:solidFill>
                  <a:srgbClr val="FF0000"/>
                </a:solidFill>
              </a:rPr>
              <a:t> </a:t>
            </a:r>
            <a:r>
              <a:rPr lang="en-US" sz="1400" b="1" dirty="0" err="1">
                <a:solidFill>
                  <a:srgbClr val="FF0000"/>
                </a:solidFill>
              </a:rPr>
              <a:t>Termohon</a:t>
            </a:r>
            <a:endParaRPr lang="en-US" sz="1400" b="1" dirty="0">
              <a:solidFill>
                <a:srgbClr val="FF0000"/>
              </a:solidFill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AB790396-506D-E53E-0125-CE7A560E3FDE}"/>
              </a:ext>
            </a:extLst>
          </p:cNvPr>
          <p:cNvSpPr txBox="1"/>
          <p:nvPr/>
        </p:nvSpPr>
        <p:spPr>
          <a:xfrm>
            <a:off x="4444512" y="3369374"/>
            <a:ext cx="168350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err="1">
                <a:solidFill>
                  <a:srgbClr val="FF0000"/>
                </a:solidFill>
              </a:rPr>
              <a:t>Penyerahan</a:t>
            </a:r>
            <a:r>
              <a:rPr lang="en-US" sz="1400" b="1" dirty="0">
                <a:solidFill>
                  <a:srgbClr val="FF0000"/>
                </a:solidFill>
              </a:rPr>
              <a:t>  </a:t>
            </a:r>
            <a:r>
              <a:rPr lang="en-US" sz="1400" b="1" dirty="0" err="1">
                <a:solidFill>
                  <a:srgbClr val="FF0000"/>
                </a:solidFill>
              </a:rPr>
              <a:t>Keterangan</a:t>
            </a:r>
            <a:r>
              <a:rPr lang="en-US" sz="1400" b="1" dirty="0">
                <a:solidFill>
                  <a:srgbClr val="FF0000"/>
                </a:solidFill>
              </a:rPr>
              <a:t> PT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8B323832-8660-0529-9DE4-54283B6038C0}"/>
              </a:ext>
            </a:extLst>
          </p:cNvPr>
          <p:cNvSpPr txBox="1"/>
          <p:nvPr/>
        </p:nvSpPr>
        <p:spPr>
          <a:xfrm>
            <a:off x="4511812" y="4097451"/>
            <a:ext cx="168350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err="1">
                <a:solidFill>
                  <a:srgbClr val="FF0000"/>
                </a:solidFill>
              </a:rPr>
              <a:t>Penyerahan</a:t>
            </a:r>
            <a:r>
              <a:rPr lang="en-US" sz="1400" b="1" dirty="0">
                <a:solidFill>
                  <a:srgbClr val="FF0000"/>
                </a:solidFill>
              </a:rPr>
              <a:t> </a:t>
            </a:r>
            <a:r>
              <a:rPr lang="en-US" sz="1400" b="1" dirty="0" err="1">
                <a:solidFill>
                  <a:srgbClr val="FF0000"/>
                </a:solidFill>
              </a:rPr>
              <a:t>Keterangan</a:t>
            </a:r>
            <a:r>
              <a:rPr lang="en-US" sz="1400" b="1" dirty="0">
                <a:solidFill>
                  <a:srgbClr val="FF0000"/>
                </a:solidFill>
              </a:rPr>
              <a:t> </a:t>
            </a:r>
            <a:r>
              <a:rPr lang="en-US" sz="1400" b="1" dirty="0" err="1">
                <a:solidFill>
                  <a:srgbClr val="FF0000"/>
                </a:solidFill>
              </a:rPr>
              <a:t>Bawaslu</a:t>
            </a:r>
            <a:endParaRPr lang="en-US" sz="1400" b="1" dirty="0">
              <a:solidFill>
                <a:srgbClr val="FF0000"/>
              </a:solidFill>
            </a:endParaRPr>
          </a:p>
        </p:txBody>
      </p:sp>
      <p:sp>
        <p:nvSpPr>
          <p:cNvPr id="39" name="Arrow: Curved Down 38">
            <a:extLst>
              <a:ext uri="{FF2B5EF4-FFF2-40B4-BE49-F238E27FC236}">
                <a16:creationId xmlns:a16="http://schemas.microsoft.com/office/drawing/2014/main" id="{28704484-AB36-62C0-EB3D-3572DA922F33}"/>
              </a:ext>
            </a:extLst>
          </p:cNvPr>
          <p:cNvSpPr/>
          <p:nvPr/>
        </p:nvSpPr>
        <p:spPr>
          <a:xfrm rot="20009370">
            <a:off x="3244706" y="2312741"/>
            <a:ext cx="1522252" cy="588340"/>
          </a:xfrm>
          <a:prstGeom prst="curvedDownArrow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tx1"/>
              </a:solidFill>
            </a:endParaRPr>
          </a:p>
        </p:txBody>
      </p:sp>
      <p:sp>
        <p:nvSpPr>
          <p:cNvPr id="40" name="Arrow: Curved Right 39">
            <a:extLst>
              <a:ext uri="{FF2B5EF4-FFF2-40B4-BE49-F238E27FC236}">
                <a16:creationId xmlns:a16="http://schemas.microsoft.com/office/drawing/2014/main" id="{7ED5FDCA-89CF-40EC-C3D4-506BE83EDFFF}"/>
              </a:ext>
            </a:extLst>
          </p:cNvPr>
          <p:cNvSpPr/>
          <p:nvPr/>
        </p:nvSpPr>
        <p:spPr>
          <a:xfrm rot="17906158">
            <a:off x="3665314" y="3731998"/>
            <a:ext cx="641754" cy="1690485"/>
          </a:xfrm>
          <a:prstGeom prst="curvedRightArrow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tx1"/>
              </a:solidFill>
            </a:endParaRPr>
          </a:p>
        </p:txBody>
      </p:sp>
      <p:sp>
        <p:nvSpPr>
          <p:cNvPr id="41" name="Arrow: Notched Right 40">
            <a:extLst>
              <a:ext uri="{FF2B5EF4-FFF2-40B4-BE49-F238E27FC236}">
                <a16:creationId xmlns:a16="http://schemas.microsoft.com/office/drawing/2014/main" id="{13780190-C9F4-5153-D91C-DCDF0B368137}"/>
              </a:ext>
            </a:extLst>
          </p:cNvPr>
          <p:cNvSpPr/>
          <p:nvPr/>
        </p:nvSpPr>
        <p:spPr>
          <a:xfrm>
            <a:off x="3461899" y="3413259"/>
            <a:ext cx="918380" cy="412396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3" name="Right Brace 42">
            <a:extLst>
              <a:ext uri="{FF2B5EF4-FFF2-40B4-BE49-F238E27FC236}">
                <a16:creationId xmlns:a16="http://schemas.microsoft.com/office/drawing/2014/main" id="{67483244-2F86-901B-4B23-9566A3AC29E4}"/>
              </a:ext>
            </a:extLst>
          </p:cNvPr>
          <p:cNvSpPr/>
          <p:nvPr/>
        </p:nvSpPr>
        <p:spPr>
          <a:xfrm>
            <a:off x="5745480" y="2295423"/>
            <a:ext cx="884297" cy="2431583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0F08A2A9-44E7-1AB2-72BD-67909F638674}"/>
              </a:ext>
            </a:extLst>
          </p:cNvPr>
          <p:cNvSpPr txBox="1"/>
          <p:nvPr/>
        </p:nvSpPr>
        <p:spPr>
          <a:xfrm>
            <a:off x="3276666" y="1233764"/>
            <a:ext cx="32368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/>
              <a:t>Paling lama 1 (</a:t>
            </a:r>
            <a:r>
              <a:rPr lang="en-US" sz="1200" b="1" dirty="0" err="1"/>
              <a:t>satu</a:t>
            </a:r>
            <a:r>
              <a:rPr lang="en-US" sz="1200" b="1" dirty="0"/>
              <a:t>) </a:t>
            </a:r>
            <a:r>
              <a:rPr lang="en-US" sz="1200" b="1" dirty="0" err="1"/>
              <a:t>hari</a:t>
            </a:r>
            <a:r>
              <a:rPr lang="en-US" sz="1200" b="1" dirty="0"/>
              <a:t> </a:t>
            </a:r>
            <a:r>
              <a:rPr lang="en-US" sz="1200" b="1" dirty="0" err="1"/>
              <a:t>sebelum</a:t>
            </a:r>
            <a:r>
              <a:rPr lang="en-US" sz="1200" b="1" dirty="0"/>
              <a:t> </a:t>
            </a:r>
            <a:r>
              <a:rPr lang="en-US" sz="1200" b="1" dirty="0" err="1"/>
              <a:t>sidang</a:t>
            </a:r>
            <a:r>
              <a:rPr lang="en-US" sz="1200" b="1" dirty="0"/>
              <a:t> </a:t>
            </a:r>
            <a:r>
              <a:rPr lang="en-US" sz="1200" b="1" dirty="0" err="1"/>
              <a:t>Pemeriksaan</a:t>
            </a:r>
            <a:r>
              <a:rPr lang="en-US" sz="1200" b="1" dirty="0"/>
              <a:t> </a:t>
            </a:r>
            <a:r>
              <a:rPr lang="en-US" sz="1200" b="1" dirty="0" err="1"/>
              <a:t>Persidangan</a:t>
            </a:r>
            <a:endParaRPr lang="en-US" sz="1200" b="1" dirty="0"/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0A464ED6-3276-01B1-AFD7-5FE56E106579}"/>
              </a:ext>
            </a:extLst>
          </p:cNvPr>
          <p:cNvSpPr/>
          <p:nvPr/>
        </p:nvSpPr>
        <p:spPr>
          <a:xfrm>
            <a:off x="704035" y="1695429"/>
            <a:ext cx="1526526" cy="568952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28575">
            <a:solidFill>
              <a:schemeClr val="accent1"/>
            </a:solidFill>
          </a:ln>
        </p:spPr>
        <p:txBody>
          <a:bodyPr wrap="square" tIns="91440" bIns="73152">
            <a:noAutofit/>
          </a:bodyPr>
          <a:lstStyle/>
          <a:p>
            <a:pPr algn="ctr">
              <a:lnSpc>
                <a:spcPct val="95000"/>
              </a:lnSpc>
            </a:pPr>
            <a:r>
              <a:rPr lang="en-US" b="1" dirty="0">
                <a:solidFill>
                  <a:schemeClr val="tx1"/>
                </a:solidFill>
              </a:rPr>
              <a:t>PEMOHON</a:t>
            </a:r>
            <a:endParaRPr lang="en-ID" b="1" dirty="0">
              <a:solidFill>
                <a:schemeClr val="tx1"/>
              </a:solidFill>
            </a:endParaRPr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F04B21FD-AD77-0B12-2731-AF1444A52A4C}"/>
              </a:ext>
            </a:extLst>
          </p:cNvPr>
          <p:cNvSpPr/>
          <p:nvPr/>
        </p:nvSpPr>
        <p:spPr>
          <a:xfrm>
            <a:off x="719275" y="2451483"/>
            <a:ext cx="1526526" cy="568952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F0000"/>
                </a:solidFill>
              </a:rPr>
              <a:t>TERMOHON</a:t>
            </a:r>
            <a:endParaRPr lang="en-ID" dirty="0">
              <a:solidFill>
                <a:srgbClr val="FF0000"/>
              </a:solidFill>
            </a:endParaRPr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883ED7CE-B088-1555-2227-61742380073A}"/>
              </a:ext>
            </a:extLst>
          </p:cNvPr>
          <p:cNvSpPr/>
          <p:nvPr/>
        </p:nvSpPr>
        <p:spPr>
          <a:xfrm>
            <a:off x="739655" y="3355944"/>
            <a:ext cx="1526526" cy="568952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F0000"/>
                </a:solidFill>
              </a:rPr>
              <a:t>PIHAK TERKAIT</a:t>
            </a:r>
            <a:endParaRPr lang="en-ID" dirty="0">
              <a:solidFill>
                <a:srgbClr val="FF0000"/>
              </a:solidFill>
            </a:endParaRPr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AF7600A5-F295-DF03-7EA3-F62C1A505592}"/>
              </a:ext>
            </a:extLst>
          </p:cNvPr>
          <p:cNvSpPr/>
          <p:nvPr/>
        </p:nvSpPr>
        <p:spPr>
          <a:xfrm>
            <a:off x="775791" y="4219445"/>
            <a:ext cx="1526526" cy="568952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F0000"/>
                </a:solidFill>
              </a:rPr>
              <a:t>BAWASLU</a:t>
            </a:r>
            <a:endParaRPr lang="en-ID" dirty="0">
              <a:solidFill>
                <a:srgbClr val="FF0000"/>
              </a:solidFill>
            </a:endParaRP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E49D48AE-1857-4566-FD7F-F4262D50765B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01380" y="2978906"/>
            <a:ext cx="1069848" cy="1069848"/>
          </a:xfrm>
          <a:prstGeom prst="ellipse">
            <a:avLst/>
          </a:prstGeom>
          <a:solidFill>
            <a:srgbClr val="00B050"/>
          </a:solidFill>
          <a:ln w="38100">
            <a:solidFill>
              <a:srgbClr val="FF0000"/>
            </a:solidFill>
          </a:ln>
        </p:spPr>
        <p:txBody>
          <a:bodyPr vert="horz" wrap="none" lIns="0" tIns="128016" rIns="0" bIns="60960" numCol="1" anchor="ctr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85000"/>
              </a:lnSpc>
            </a:pPr>
            <a:r>
              <a:rPr lang="en-US" sz="2000" dirty="0" err="1">
                <a:solidFill>
                  <a:srgbClr val="FFFFFF"/>
                </a:solidFill>
              </a:rPr>
              <a:t>Petugas</a:t>
            </a:r>
            <a:endParaRPr lang="en-US" sz="2000" dirty="0">
              <a:solidFill>
                <a:srgbClr val="FFFFFF"/>
              </a:solidFill>
            </a:endParaRPr>
          </a:p>
        </p:txBody>
      </p:sp>
      <p:sp>
        <p:nvSpPr>
          <p:cNvPr id="25" name="Freeform 102">
            <a:extLst>
              <a:ext uri="{FF2B5EF4-FFF2-40B4-BE49-F238E27FC236}">
                <a16:creationId xmlns:a16="http://schemas.microsoft.com/office/drawing/2014/main" id="{5AD68F34-913E-F4CF-8410-C5339A0937A5}"/>
              </a:ext>
            </a:extLst>
          </p:cNvPr>
          <p:cNvSpPr/>
          <p:nvPr/>
        </p:nvSpPr>
        <p:spPr>
          <a:xfrm>
            <a:off x="7121760" y="1436318"/>
            <a:ext cx="1829088" cy="1542587"/>
          </a:xfrm>
          <a:custGeom>
            <a:avLst/>
            <a:gdLst>
              <a:gd name="connsiteX0" fmla="*/ 0 w 1523552"/>
              <a:gd name="connsiteY0" fmla="*/ 0 h 1373865"/>
              <a:gd name="connsiteX1" fmla="*/ 1523552 w 1523552"/>
              <a:gd name="connsiteY1" fmla="*/ 0 h 1373865"/>
              <a:gd name="connsiteX2" fmla="*/ 1523552 w 1523552"/>
              <a:gd name="connsiteY2" fmla="*/ 750975 h 1373865"/>
              <a:gd name="connsiteX3" fmla="*/ 885310 w 1523552"/>
              <a:gd name="connsiteY3" fmla="*/ 750975 h 1373865"/>
              <a:gd name="connsiteX4" fmla="*/ 761777 w 1523552"/>
              <a:gd name="connsiteY4" fmla="*/ 1373865 h 1373865"/>
              <a:gd name="connsiteX5" fmla="*/ 638244 w 1523552"/>
              <a:gd name="connsiteY5" fmla="*/ 750975 h 1373865"/>
              <a:gd name="connsiteX6" fmla="*/ 0 w 1523552"/>
              <a:gd name="connsiteY6" fmla="*/ 750975 h 13738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523552" h="1373865">
                <a:moveTo>
                  <a:pt x="0" y="0"/>
                </a:moveTo>
                <a:lnTo>
                  <a:pt x="1523552" y="0"/>
                </a:lnTo>
                <a:lnTo>
                  <a:pt x="1523552" y="750975"/>
                </a:lnTo>
                <a:lnTo>
                  <a:pt x="885310" y="750975"/>
                </a:lnTo>
                <a:lnTo>
                  <a:pt x="761777" y="1373865"/>
                </a:lnTo>
                <a:lnTo>
                  <a:pt x="638244" y="750975"/>
                </a:lnTo>
                <a:lnTo>
                  <a:pt x="0" y="750975"/>
                </a:lnTo>
                <a:close/>
              </a:path>
            </a:pathLst>
          </a:custGeom>
          <a:gradFill>
            <a:gsLst>
              <a:gs pos="0">
                <a:schemeClr val="accent4"/>
              </a:gs>
              <a:gs pos="100000">
                <a:schemeClr val="accent5"/>
              </a:gs>
            </a:gsLst>
            <a:lin ang="5400000" scaled="0"/>
          </a:gradFill>
          <a:ln w="6350">
            <a:solidFill>
              <a:schemeClr val="accent5"/>
            </a:solidFill>
          </a:ln>
        </p:spPr>
        <p:txBody>
          <a:bodyPr wrap="square" tIns="91440" bIns="73152">
            <a:noAutofit/>
          </a:bodyPr>
          <a:lstStyle/>
          <a:p>
            <a:pPr algn="ctr">
              <a:lnSpc>
                <a:spcPct val="95000"/>
              </a:lnSpc>
            </a:pPr>
            <a:r>
              <a:rPr lang="en-US" dirty="0">
                <a:solidFill>
                  <a:srgbClr val="FF0000"/>
                </a:solidFill>
              </a:rPr>
              <a:t>ADMIN REGIS</a:t>
            </a:r>
          </a:p>
        </p:txBody>
      </p: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D58527C8-E123-E496-545E-5AA6D7BCEF8B}"/>
              </a:ext>
            </a:extLst>
          </p:cNvPr>
          <p:cNvCxnSpPr>
            <a:cxnSpLocks/>
          </p:cNvCxnSpPr>
          <p:nvPr/>
        </p:nvCxnSpPr>
        <p:spPr>
          <a:xfrm>
            <a:off x="8153968" y="3935413"/>
            <a:ext cx="0" cy="260405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Flowchart: Document 28">
            <a:extLst>
              <a:ext uri="{FF2B5EF4-FFF2-40B4-BE49-F238E27FC236}">
                <a16:creationId xmlns:a16="http://schemas.microsoft.com/office/drawing/2014/main" id="{EA8FD7ED-A543-9CE4-B099-C8CC7D07C781}"/>
              </a:ext>
            </a:extLst>
          </p:cNvPr>
          <p:cNvSpPr/>
          <p:nvPr/>
        </p:nvSpPr>
        <p:spPr>
          <a:xfrm>
            <a:off x="7121760" y="4151381"/>
            <a:ext cx="1829081" cy="2431435"/>
          </a:xfrm>
          <a:prstGeom prst="flowChartDocumen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D3B8A1B0-837D-87FD-6AB8-4870645F5545}"/>
              </a:ext>
            </a:extLst>
          </p:cNvPr>
          <p:cNvSpPr/>
          <p:nvPr/>
        </p:nvSpPr>
        <p:spPr>
          <a:xfrm>
            <a:off x="7121760" y="4216411"/>
            <a:ext cx="1829080" cy="24314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5000"/>
              </a:lnSpc>
            </a:pPr>
            <a:r>
              <a:rPr lang="en-US" sz="1600" dirty="0" err="1"/>
              <a:t>Menerima</a:t>
            </a:r>
            <a:r>
              <a:rPr lang="en-US" sz="1600" dirty="0"/>
              <a:t>:</a:t>
            </a:r>
          </a:p>
          <a:p>
            <a:pPr marL="285750" indent="-285750">
              <a:lnSpc>
                <a:spcPct val="95000"/>
              </a:lnSpc>
              <a:buFont typeface="Arial" panose="020B0604020202020204" pitchFamily="34" charset="0"/>
              <a:buChar char="•"/>
            </a:pPr>
            <a:r>
              <a:rPr lang="en-US" sz="1600" dirty="0" err="1"/>
              <a:t>Jawaban</a:t>
            </a:r>
            <a:r>
              <a:rPr lang="en-US" sz="1600" dirty="0"/>
              <a:t>;</a:t>
            </a:r>
          </a:p>
          <a:p>
            <a:pPr marL="285750" indent="-285750">
              <a:lnSpc>
                <a:spcPct val="95000"/>
              </a:lnSpc>
              <a:buFont typeface="Arial" panose="020B0604020202020204" pitchFamily="34" charset="0"/>
              <a:buChar char="•"/>
            </a:pPr>
            <a:r>
              <a:rPr lang="en-US" sz="1600" dirty="0" err="1"/>
              <a:t>Keterangan</a:t>
            </a:r>
            <a:r>
              <a:rPr lang="en-US" sz="1600" dirty="0"/>
              <a:t> PT;</a:t>
            </a:r>
          </a:p>
          <a:p>
            <a:pPr marL="285750" indent="-285750">
              <a:lnSpc>
                <a:spcPct val="95000"/>
              </a:lnSpc>
              <a:buFont typeface="Arial" panose="020B0604020202020204" pitchFamily="34" charset="0"/>
              <a:buChar char="•"/>
            </a:pPr>
            <a:r>
              <a:rPr lang="en-US" sz="1600" dirty="0" err="1"/>
              <a:t>Keterangan</a:t>
            </a:r>
            <a:r>
              <a:rPr lang="en-US" sz="1600" dirty="0"/>
              <a:t> </a:t>
            </a:r>
            <a:r>
              <a:rPr lang="en-US" sz="1600" dirty="0" err="1"/>
              <a:t>Bawaslu</a:t>
            </a:r>
            <a:endParaRPr lang="en-US" sz="1600" dirty="0"/>
          </a:p>
          <a:p>
            <a:pPr marL="285750" indent="-285750">
              <a:lnSpc>
                <a:spcPct val="95000"/>
              </a:lnSpc>
              <a:buFont typeface="Arial" panose="020B0604020202020204" pitchFamily="34" charset="0"/>
              <a:buChar char="•"/>
            </a:pPr>
            <a:r>
              <a:rPr lang="en-US" sz="1600" dirty="0" err="1"/>
              <a:t>Dokumen</a:t>
            </a:r>
            <a:r>
              <a:rPr lang="en-US" sz="1600" dirty="0"/>
              <a:t> </a:t>
            </a:r>
            <a:r>
              <a:rPr lang="en-US" sz="1600" dirty="0" err="1"/>
              <a:t>lainnya</a:t>
            </a:r>
            <a:r>
              <a:rPr lang="en-US" sz="1600" dirty="0"/>
              <a:t> Para </a:t>
            </a:r>
            <a:r>
              <a:rPr lang="en-US" sz="1600" dirty="0" err="1"/>
              <a:t>Pihak</a:t>
            </a:r>
            <a:r>
              <a:rPr lang="en-US" sz="1600" dirty="0"/>
              <a:t> dan </a:t>
            </a:r>
            <a:r>
              <a:rPr lang="en-US" sz="1600" dirty="0" err="1"/>
              <a:t>Bawaslu</a:t>
            </a:r>
            <a:endParaRPr lang="en-US" sz="1600" dirty="0"/>
          </a:p>
          <a:p>
            <a:pPr>
              <a:lnSpc>
                <a:spcPct val="95000"/>
              </a:lnSpc>
            </a:pPr>
            <a:endParaRPr lang="en-US" sz="1600" dirty="0"/>
          </a:p>
        </p:txBody>
      </p: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9EDB7888-2D2E-9F0B-E430-C898871F5E23}"/>
              </a:ext>
            </a:extLst>
          </p:cNvPr>
          <p:cNvCxnSpPr>
            <a:stCxn id="7" idx="3"/>
          </p:cNvCxnSpPr>
          <p:nvPr/>
        </p:nvCxnSpPr>
        <p:spPr>
          <a:xfrm>
            <a:off x="2230561" y="1979905"/>
            <a:ext cx="4891199" cy="2402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Right Brace 33">
            <a:extLst>
              <a:ext uri="{FF2B5EF4-FFF2-40B4-BE49-F238E27FC236}">
                <a16:creationId xmlns:a16="http://schemas.microsoft.com/office/drawing/2014/main" id="{28E07D5A-4858-BFF6-2C77-C97EE5AE35BB}"/>
              </a:ext>
            </a:extLst>
          </p:cNvPr>
          <p:cNvSpPr/>
          <p:nvPr/>
        </p:nvSpPr>
        <p:spPr>
          <a:xfrm>
            <a:off x="2266182" y="2619608"/>
            <a:ext cx="979692" cy="1987083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6707259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83369F-42BA-64D3-E0CC-EF1938BECF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90886" y="309019"/>
            <a:ext cx="10006579" cy="751387"/>
          </a:xfrm>
          <a:solidFill>
            <a:srgbClr val="00B0F0"/>
          </a:solidFill>
          <a:ln w="28575">
            <a:solidFill>
              <a:schemeClr val="accent2"/>
            </a:solidFill>
          </a:ln>
        </p:spPr>
        <p:txBody>
          <a:bodyPr wrap="square" tIns="91440" bIns="73152">
            <a:noAutofit/>
          </a:bodyPr>
          <a:lstStyle/>
          <a:p>
            <a:pPr algn="ctr">
              <a:lnSpc>
                <a:spcPct val="95000"/>
              </a:lnSpc>
            </a:pPr>
            <a:r>
              <a:rPr lang="en-US" sz="2400" dirty="0">
                <a:latin typeface="+mn-lt"/>
                <a:ea typeface="+mn-ea"/>
                <a:cs typeface="+mn-cs"/>
              </a:rPr>
              <a:t>PENGAJUAN JAWABAN TERMOHON</a:t>
            </a:r>
            <a:br>
              <a:rPr lang="en-US" sz="2400" dirty="0">
                <a:latin typeface="+mn-lt"/>
                <a:ea typeface="+mn-ea"/>
                <a:cs typeface="+mn-cs"/>
              </a:rPr>
            </a:br>
            <a:r>
              <a:rPr lang="en-US" sz="2000" i="1" dirty="0">
                <a:solidFill>
                  <a:srgbClr val="FF0000"/>
                </a:solidFill>
                <a:latin typeface="+mn-lt"/>
                <a:ea typeface="+mn-ea"/>
                <a:cs typeface="+mn-cs"/>
              </a:rPr>
              <a:t>(TENGGANG WAKTU 1 (SATU) HARI KERJA SEBELUM SIDANG PEMERIKSAAN PERSIDANGAN)</a:t>
            </a:r>
            <a:endParaRPr lang="en-US" sz="2400" i="1" dirty="0">
              <a:solidFill>
                <a:srgbClr val="FF0000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8A4D9A4F-6AAA-AB62-C7BE-7ED9053CB9E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00601" y="2811266"/>
            <a:ext cx="1069848" cy="1069848"/>
          </a:xfrm>
          <a:prstGeom prst="ellipse">
            <a:avLst/>
          </a:prstGeom>
          <a:solidFill>
            <a:schemeClr val="bg1"/>
          </a:solidFill>
          <a:ln w="76200">
            <a:solidFill>
              <a:schemeClr val="accent3"/>
            </a:solidFill>
          </a:ln>
        </p:spPr>
        <p:txBody>
          <a:bodyPr vert="horz" wrap="none" lIns="0" tIns="128016" rIns="0" bIns="60960" numCol="1" anchor="ctr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85000"/>
              </a:lnSpc>
            </a:pPr>
            <a:r>
              <a:rPr lang="en-US" sz="2000" dirty="0"/>
              <a:t>3</a:t>
            </a:r>
            <a:endParaRPr lang="en-US" sz="2800" dirty="0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36F117B4-68A2-7E38-E2A2-C95938506E7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48651" y="2812667"/>
            <a:ext cx="1069848" cy="1069848"/>
          </a:xfrm>
          <a:prstGeom prst="ellipse">
            <a:avLst/>
          </a:prstGeom>
          <a:solidFill>
            <a:schemeClr val="bg1"/>
          </a:solidFill>
          <a:ln w="76200">
            <a:solidFill>
              <a:schemeClr val="accent2"/>
            </a:solidFill>
          </a:ln>
        </p:spPr>
        <p:txBody>
          <a:bodyPr vert="horz" wrap="none" lIns="0" tIns="128016" rIns="0" bIns="60960" numCol="1" anchor="ctr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85000"/>
              </a:lnSpc>
            </a:pPr>
            <a:r>
              <a:rPr lang="en-US" sz="2000" dirty="0"/>
              <a:t>2</a:t>
            </a:r>
            <a:endParaRPr lang="en-US" sz="2800" dirty="0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D634C9BE-9A7C-E368-8B5A-28B04352BB4F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30631" y="2797427"/>
            <a:ext cx="1069848" cy="1069848"/>
          </a:xfrm>
          <a:prstGeom prst="ellipse">
            <a:avLst/>
          </a:prstGeom>
          <a:solidFill>
            <a:schemeClr val="bg1"/>
          </a:solidFill>
          <a:ln w="76200">
            <a:solidFill>
              <a:schemeClr val="accent4"/>
            </a:solidFill>
          </a:ln>
        </p:spPr>
        <p:txBody>
          <a:bodyPr vert="horz" wrap="none" lIns="0" tIns="128016" rIns="0" bIns="60960" numCol="1" anchor="ctr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85000"/>
              </a:lnSpc>
            </a:pPr>
            <a:r>
              <a:rPr lang="en-US" sz="2000" dirty="0"/>
              <a:t>4</a:t>
            </a:r>
            <a:endParaRPr lang="en-US" sz="2800" dirty="0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39269AFC-BCAD-99E4-6BCD-4022D354DBF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72901" y="2812667"/>
            <a:ext cx="1069848" cy="1069848"/>
          </a:xfrm>
          <a:prstGeom prst="ellipse">
            <a:avLst/>
          </a:prstGeom>
          <a:solidFill>
            <a:schemeClr val="bg1"/>
          </a:solidFill>
          <a:ln w="76200">
            <a:solidFill>
              <a:schemeClr val="accent1"/>
            </a:solidFill>
          </a:ln>
        </p:spPr>
        <p:txBody>
          <a:bodyPr vert="horz" wrap="none" lIns="0" tIns="128016" rIns="0" bIns="60960" numCol="1" anchor="ctr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85000"/>
              </a:lnSpc>
            </a:pPr>
            <a:r>
              <a:rPr lang="en-US" sz="2000" dirty="0"/>
              <a:t>1</a:t>
            </a:r>
            <a:endParaRPr lang="en-US" sz="2800" dirty="0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BDCBF0C6-C3D3-8782-BFB0-1DFE51E55A8E}"/>
              </a:ext>
            </a:extLst>
          </p:cNvPr>
          <p:cNvSpPr>
            <a:spLocks noChangeArrowheads="1"/>
          </p:cNvSpPr>
          <p:nvPr/>
        </p:nvSpPr>
        <p:spPr bwMode="auto">
          <a:xfrm>
            <a:off x="9436860" y="2796026"/>
            <a:ext cx="1069848" cy="1069848"/>
          </a:xfrm>
          <a:prstGeom prst="ellipse">
            <a:avLst/>
          </a:prstGeom>
          <a:solidFill>
            <a:srgbClr val="00B050"/>
          </a:solidFill>
          <a:ln w="38100">
            <a:solidFill>
              <a:srgbClr val="FF0000"/>
            </a:solidFill>
          </a:ln>
        </p:spPr>
        <p:txBody>
          <a:bodyPr vert="horz" wrap="none" lIns="0" tIns="128016" rIns="0" bIns="60960" numCol="1" anchor="ctr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85000"/>
              </a:lnSpc>
            </a:pPr>
            <a:r>
              <a:rPr lang="en-US" sz="2000" dirty="0">
                <a:solidFill>
                  <a:srgbClr val="FFFFFF"/>
                </a:solidFill>
              </a:rPr>
              <a:t>5</a:t>
            </a:r>
            <a:endParaRPr lang="en-US" sz="2800" dirty="0">
              <a:solidFill>
                <a:srgbClr val="FFFFFF"/>
              </a:solidFill>
            </a:endParaRP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3592FA08-B288-1CA1-A108-95867848F650}"/>
              </a:ext>
            </a:extLst>
          </p:cNvPr>
          <p:cNvCxnSpPr>
            <a:cxnSpLocks/>
            <a:stCxn id="8" idx="6"/>
            <a:endCxn id="6" idx="2"/>
          </p:cNvCxnSpPr>
          <p:nvPr/>
        </p:nvCxnSpPr>
        <p:spPr>
          <a:xfrm>
            <a:off x="2142749" y="3347591"/>
            <a:ext cx="1005902" cy="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68C6BF50-3C27-2BC2-9B52-560ECCFC2435}"/>
              </a:ext>
            </a:extLst>
          </p:cNvPr>
          <p:cNvCxnSpPr>
            <a:cxnSpLocks/>
            <a:stCxn id="6" idx="6"/>
            <a:endCxn id="5" idx="2"/>
          </p:cNvCxnSpPr>
          <p:nvPr/>
        </p:nvCxnSpPr>
        <p:spPr>
          <a:xfrm flipV="1">
            <a:off x="4218499" y="3346190"/>
            <a:ext cx="1082102" cy="1401"/>
          </a:xfrm>
          <a:prstGeom prst="line">
            <a:avLst/>
          </a:prstGeom>
          <a:ln w="571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2ED23C85-F84B-C24F-AC7B-5640E7AF2395}"/>
              </a:ext>
            </a:extLst>
          </p:cNvPr>
          <p:cNvCxnSpPr>
            <a:stCxn id="5" idx="6"/>
            <a:endCxn id="7" idx="2"/>
          </p:cNvCxnSpPr>
          <p:nvPr/>
        </p:nvCxnSpPr>
        <p:spPr>
          <a:xfrm flipV="1">
            <a:off x="6370449" y="3332351"/>
            <a:ext cx="960182" cy="13839"/>
          </a:xfrm>
          <a:prstGeom prst="line">
            <a:avLst/>
          </a:prstGeom>
          <a:ln w="571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C1158190-9CC1-8016-1D17-19FD916E3CF0}"/>
              </a:ext>
            </a:extLst>
          </p:cNvPr>
          <p:cNvCxnSpPr>
            <a:stCxn id="7" idx="6"/>
            <a:endCxn id="9" idx="2"/>
          </p:cNvCxnSpPr>
          <p:nvPr/>
        </p:nvCxnSpPr>
        <p:spPr>
          <a:xfrm flipV="1">
            <a:off x="8400479" y="3330950"/>
            <a:ext cx="1036381" cy="1401"/>
          </a:xfrm>
          <a:prstGeom prst="line">
            <a:avLst/>
          </a:prstGeom>
          <a:ln w="5715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Freeform 96">
            <a:extLst>
              <a:ext uri="{FF2B5EF4-FFF2-40B4-BE49-F238E27FC236}">
                <a16:creationId xmlns:a16="http://schemas.microsoft.com/office/drawing/2014/main" id="{8D01275D-E2B4-FBB9-BB5E-50E4EC6D77E1}"/>
              </a:ext>
            </a:extLst>
          </p:cNvPr>
          <p:cNvSpPr/>
          <p:nvPr/>
        </p:nvSpPr>
        <p:spPr>
          <a:xfrm>
            <a:off x="693281" y="1254840"/>
            <a:ext cx="1829088" cy="1556426"/>
          </a:xfrm>
          <a:custGeom>
            <a:avLst/>
            <a:gdLst>
              <a:gd name="connsiteX0" fmla="*/ 0 w 1523552"/>
              <a:gd name="connsiteY0" fmla="*/ 0 h 1373865"/>
              <a:gd name="connsiteX1" fmla="*/ 1523552 w 1523552"/>
              <a:gd name="connsiteY1" fmla="*/ 0 h 1373865"/>
              <a:gd name="connsiteX2" fmla="*/ 1523552 w 1523552"/>
              <a:gd name="connsiteY2" fmla="*/ 750975 h 1373865"/>
              <a:gd name="connsiteX3" fmla="*/ 885310 w 1523552"/>
              <a:gd name="connsiteY3" fmla="*/ 750975 h 1373865"/>
              <a:gd name="connsiteX4" fmla="*/ 761777 w 1523552"/>
              <a:gd name="connsiteY4" fmla="*/ 1373865 h 1373865"/>
              <a:gd name="connsiteX5" fmla="*/ 638244 w 1523552"/>
              <a:gd name="connsiteY5" fmla="*/ 750975 h 1373865"/>
              <a:gd name="connsiteX6" fmla="*/ 0 w 1523552"/>
              <a:gd name="connsiteY6" fmla="*/ 750975 h 13738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523552" h="1373865">
                <a:moveTo>
                  <a:pt x="0" y="0"/>
                </a:moveTo>
                <a:lnTo>
                  <a:pt x="1523552" y="0"/>
                </a:lnTo>
                <a:lnTo>
                  <a:pt x="1523552" y="750975"/>
                </a:lnTo>
                <a:lnTo>
                  <a:pt x="885310" y="750975"/>
                </a:lnTo>
                <a:lnTo>
                  <a:pt x="761777" y="1373865"/>
                </a:lnTo>
                <a:lnTo>
                  <a:pt x="638244" y="750975"/>
                </a:lnTo>
                <a:lnTo>
                  <a:pt x="0" y="750975"/>
                </a:lnTo>
                <a:close/>
              </a:path>
            </a:pathLst>
          </a:custGeom>
          <a:ln w="28575">
            <a:solidFill>
              <a:schemeClr val="accent1"/>
            </a:solidFill>
          </a:ln>
        </p:spPr>
        <p:txBody>
          <a:bodyPr wrap="square" tIns="91440" bIns="73152">
            <a:noAutofit/>
          </a:bodyPr>
          <a:lstStyle/>
          <a:p>
            <a:pPr algn="ctr">
              <a:lnSpc>
                <a:spcPct val="95000"/>
              </a:lnSpc>
            </a:pPr>
            <a:r>
              <a:rPr lang="en-US" dirty="0"/>
              <a:t>TERMOHON </a:t>
            </a:r>
          </a:p>
          <a:p>
            <a:pPr algn="ctr">
              <a:lnSpc>
                <a:spcPct val="95000"/>
              </a:lnSpc>
            </a:pPr>
            <a:endParaRPr lang="en-US" dirty="0"/>
          </a:p>
        </p:txBody>
      </p:sp>
      <p:sp>
        <p:nvSpPr>
          <p:cNvPr id="21" name="Freeform 97">
            <a:extLst>
              <a:ext uri="{FF2B5EF4-FFF2-40B4-BE49-F238E27FC236}">
                <a16:creationId xmlns:a16="http://schemas.microsoft.com/office/drawing/2014/main" id="{D4006EE7-C1EB-B77E-5110-9EE584DA8644}"/>
              </a:ext>
            </a:extLst>
          </p:cNvPr>
          <p:cNvSpPr/>
          <p:nvPr/>
        </p:nvSpPr>
        <p:spPr>
          <a:xfrm>
            <a:off x="2769031" y="1254838"/>
            <a:ext cx="1829088" cy="1556425"/>
          </a:xfrm>
          <a:custGeom>
            <a:avLst/>
            <a:gdLst>
              <a:gd name="connsiteX0" fmla="*/ 0 w 1523552"/>
              <a:gd name="connsiteY0" fmla="*/ 0 h 1373864"/>
              <a:gd name="connsiteX1" fmla="*/ 1523552 w 1523552"/>
              <a:gd name="connsiteY1" fmla="*/ 0 h 1373864"/>
              <a:gd name="connsiteX2" fmla="*/ 1523552 w 1523552"/>
              <a:gd name="connsiteY2" fmla="*/ 750975 h 1373864"/>
              <a:gd name="connsiteX3" fmla="*/ 885310 w 1523552"/>
              <a:gd name="connsiteY3" fmla="*/ 750975 h 1373864"/>
              <a:gd name="connsiteX4" fmla="*/ 761777 w 1523552"/>
              <a:gd name="connsiteY4" fmla="*/ 1373864 h 1373864"/>
              <a:gd name="connsiteX5" fmla="*/ 638245 w 1523552"/>
              <a:gd name="connsiteY5" fmla="*/ 750975 h 1373864"/>
              <a:gd name="connsiteX6" fmla="*/ 0 w 1523552"/>
              <a:gd name="connsiteY6" fmla="*/ 750975 h 13738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523552" h="1373864">
                <a:moveTo>
                  <a:pt x="0" y="0"/>
                </a:moveTo>
                <a:lnTo>
                  <a:pt x="1523552" y="0"/>
                </a:lnTo>
                <a:lnTo>
                  <a:pt x="1523552" y="750975"/>
                </a:lnTo>
                <a:lnTo>
                  <a:pt x="885310" y="750975"/>
                </a:lnTo>
                <a:lnTo>
                  <a:pt x="761777" y="1373864"/>
                </a:lnTo>
                <a:lnTo>
                  <a:pt x="638245" y="750975"/>
                </a:lnTo>
                <a:lnTo>
                  <a:pt x="0" y="750975"/>
                </a:lnTo>
                <a:close/>
              </a:path>
            </a:pathLst>
          </a:custGeom>
          <a:ln w="28575">
            <a:solidFill>
              <a:schemeClr val="accent2"/>
            </a:solidFill>
          </a:ln>
        </p:spPr>
        <p:txBody>
          <a:bodyPr wrap="square" tIns="91440" bIns="73152">
            <a:noAutofit/>
          </a:bodyPr>
          <a:lstStyle/>
          <a:p>
            <a:pPr algn="ctr">
              <a:lnSpc>
                <a:spcPct val="95000"/>
              </a:lnSpc>
            </a:pPr>
            <a:r>
              <a:rPr lang="en-US" dirty="0"/>
              <a:t>PETUGAS PENERIMA</a:t>
            </a:r>
          </a:p>
        </p:txBody>
      </p:sp>
      <p:sp>
        <p:nvSpPr>
          <p:cNvPr id="22" name="Freeform 99">
            <a:extLst>
              <a:ext uri="{FF2B5EF4-FFF2-40B4-BE49-F238E27FC236}">
                <a16:creationId xmlns:a16="http://schemas.microsoft.com/office/drawing/2014/main" id="{6ED5C18D-3C1F-2C9B-04CF-C2FAA01F90CB}"/>
              </a:ext>
            </a:extLst>
          </p:cNvPr>
          <p:cNvSpPr/>
          <p:nvPr/>
        </p:nvSpPr>
        <p:spPr>
          <a:xfrm>
            <a:off x="4920980" y="1254838"/>
            <a:ext cx="1829088" cy="1556425"/>
          </a:xfrm>
          <a:custGeom>
            <a:avLst/>
            <a:gdLst>
              <a:gd name="connsiteX0" fmla="*/ 0 w 1523552"/>
              <a:gd name="connsiteY0" fmla="*/ 0 h 1373864"/>
              <a:gd name="connsiteX1" fmla="*/ 1523552 w 1523552"/>
              <a:gd name="connsiteY1" fmla="*/ 0 h 1373864"/>
              <a:gd name="connsiteX2" fmla="*/ 1523552 w 1523552"/>
              <a:gd name="connsiteY2" fmla="*/ 750975 h 1373864"/>
              <a:gd name="connsiteX3" fmla="*/ 885310 w 1523552"/>
              <a:gd name="connsiteY3" fmla="*/ 750975 h 1373864"/>
              <a:gd name="connsiteX4" fmla="*/ 761777 w 1523552"/>
              <a:gd name="connsiteY4" fmla="*/ 1373864 h 1373864"/>
              <a:gd name="connsiteX5" fmla="*/ 638245 w 1523552"/>
              <a:gd name="connsiteY5" fmla="*/ 750975 h 1373864"/>
              <a:gd name="connsiteX6" fmla="*/ 0 w 1523552"/>
              <a:gd name="connsiteY6" fmla="*/ 750975 h 13738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523552" h="1373864">
                <a:moveTo>
                  <a:pt x="0" y="0"/>
                </a:moveTo>
                <a:lnTo>
                  <a:pt x="1523552" y="0"/>
                </a:lnTo>
                <a:lnTo>
                  <a:pt x="1523552" y="750975"/>
                </a:lnTo>
                <a:lnTo>
                  <a:pt x="885310" y="750975"/>
                </a:lnTo>
                <a:lnTo>
                  <a:pt x="761777" y="1373864"/>
                </a:lnTo>
                <a:lnTo>
                  <a:pt x="638245" y="750975"/>
                </a:lnTo>
                <a:lnTo>
                  <a:pt x="0" y="750975"/>
                </a:lnTo>
                <a:close/>
              </a:path>
            </a:pathLst>
          </a:custGeom>
          <a:ln w="28575">
            <a:solidFill>
              <a:schemeClr val="accent2"/>
            </a:solidFill>
          </a:ln>
        </p:spPr>
        <p:txBody>
          <a:bodyPr wrap="square" tIns="91440" bIns="73152">
            <a:noAutofit/>
          </a:bodyPr>
          <a:lstStyle/>
          <a:p>
            <a:pPr algn="ctr">
              <a:lnSpc>
                <a:spcPct val="95000"/>
              </a:lnSpc>
            </a:pPr>
            <a:r>
              <a:rPr lang="en-US" dirty="0"/>
              <a:t>ADMIN REGIS </a:t>
            </a:r>
          </a:p>
        </p:txBody>
      </p:sp>
      <p:sp>
        <p:nvSpPr>
          <p:cNvPr id="23" name="Freeform 100">
            <a:extLst>
              <a:ext uri="{FF2B5EF4-FFF2-40B4-BE49-F238E27FC236}">
                <a16:creationId xmlns:a16="http://schemas.microsoft.com/office/drawing/2014/main" id="{692147F0-183E-F6AF-03B7-7AE9A88E546E}"/>
              </a:ext>
            </a:extLst>
          </p:cNvPr>
          <p:cNvSpPr/>
          <p:nvPr/>
        </p:nvSpPr>
        <p:spPr>
          <a:xfrm>
            <a:off x="6951010" y="1253438"/>
            <a:ext cx="1888190" cy="1542587"/>
          </a:xfrm>
          <a:custGeom>
            <a:avLst/>
            <a:gdLst>
              <a:gd name="connsiteX0" fmla="*/ 0 w 1523552"/>
              <a:gd name="connsiteY0" fmla="*/ 0 h 1373865"/>
              <a:gd name="connsiteX1" fmla="*/ 1523552 w 1523552"/>
              <a:gd name="connsiteY1" fmla="*/ 0 h 1373865"/>
              <a:gd name="connsiteX2" fmla="*/ 1523552 w 1523552"/>
              <a:gd name="connsiteY2" fmla="*/ 750975 h 1373865"/>
              <a:gd name="connsiteX3" fmla="*/ 885310 w 1523552"/>
              <a:gd name="connsiteY3" fmla="*/ 750975 h 1373865"/>
              <a:gd name="connsiteX4" fmla="*/ 761777 w 1523552"/>
              <a:gd name="connsiteY4" fmla="*/ 1373865 h 1373865"/>
              <a:gd name="connsiteX5" fmla="*/ 638245 w 1523552"/>
              <a:gd name="connsiteY5" fmla="*/ 750975 h 1373865"/>
              <a:gd name="connsiteX6" fmla="*/ 0 w 1523552"/>
              <a:gd name="connsiteY6" fmla="*/ 750975 h 13738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523552" h="1373865">
                <a:moveTo>
                  <a:pt x="0" y="0"/>
                </a:moveTo>
                <a:lnTo>
                  <a:pt x="1523552" y="0"/>
                </a:lnTo>
                <a:lnTo>
                  <a:pt x="1523552" y="750975"/>
                </a:lnTo>
                <a:lnTo>
                  <a:pt x="885310" y="750975"/>
                </a:lnTo>
                <a:lnTo>
                  <a:pt x="761777" y="1373865"/>
                </a:lnTo>
                <a:lnTo>
                  <a:pt x="638245" y="750975"/>
                </a:lnTo>
                <a:lnTo>
                  <a:pt x="0" y="750975"/>
                </a:lnTo>
                <a:close/>
              </a:path>
            </a:pathLst>
          </a:custGeom>
          <a:ln w="28575">
            <a:solidFill>
              <a:schemeClr val="accent4"/>
            </a:solidFill>
          </a:ln>
        </p:spPr>
        <p:txBody>
          <a:bodyPr wrap="square" tIns="91440" bIns="73152">
            <a:noAutofit/>
          </a:bodyPr>
          <a:lstStyle/>
          <a:p>
            <a:pPr marL="182563" indent="-182563">
              <a:lnSpc>
                <a:spcPct val="95000"/>
              </a:lnSpc>
              <a:buFont typeface="Arial" panose="020B0604020202020204" pitchFamily="34" charset="0"/>
              <a:buChar char="•"/>
            </a:pPr>
            <a:r>
              <a:rPr lang="en-US" sz="1400" dirty="0">
                <a:latin typeface="Bookman Old Style" panose="02050604050505020204" pitchFamily="18" charset="0"/>
                <a:ea typeface="Batang" panose="02030600000101010101" pitchFamily="18" charset="-127"/>
                <a:cs typeface="Arial" panose="020B0604020202020204" pitchFamily="34" charset="0"/>
              </a:rPr>
              <a:t>ADMIN KAS &amp; PP</a:t>
            </a:r>
          </a:p>
          <a:p>
            <a:pPr marL="182563" indent="-182563">
              <a:lnSpc>
                <a:spcPct val="95000"/>
              </a:lnSpc>
              <a:buFont typeface="Arial" panose="020B0604020202020204" pitchFamily="34" charset="0"/>
              <a:buChar char="•"/>
            </a:pPr>
            <a:r>
              <a:rPr lang="en-US" sz="1400" dirty="0">
                <a:latin typeface="Bookman Old Style" panose="02050604050505020204" pitchFamily="18" charset="0"/>
                <a:ea typeface="Batang" panose="02030600000101010101" pitchFamily="18" charset="-127"/>
                <a:cs typeface="Arial" panose="020B0604020202020204" pitchFamily="34" charset="0"/>
              </a:rPr>
              <a:t>ADMIN PAN</a:t>
            </a:r>
          </a:p>
          <a:p>
            <a:pPr marL="182563" indent="-182563">
              <a:lnSpc>
                <a:spcPct val="95000"/>
              </a:lnSpc>
              <a:buFont typeface="Arial" panose="020B0604020202020204" pitchFamily="34" charset="0"/>
              <a:buChar char="•"/>
            </a:pPr>
            <a:r>
              <a:rPr lang="en-US" sz="1400" dirty="0">
                <a:latin typeface="Bookman Old Style" panose="02050604050505020204" pitchFamily="18" charset="0"/>
                <a:ea typeface="Batang" panose="02030600000101010101" pitchFamily="18" charset="-127"/>
                <a:cs typeface="Arial" panose="020B0604020202020204" pitchFamily="34" charset="0"/>
              </a:rPr>
              <a:t>JURU PANGGIL</a:t>
            </a:r>
            <a:endParaRPr lang="en-US" sz="1100" dirty="0"/>
          </a:p>
        </p:txBody>
      </p:sp>
      <p:sp>
        <p:nvSpPr>
          <p:cNvPr id="24" name="Freeform 102">
            <a:extLst>
              <a:ext uri="{FF2B5EF4-FFF2-40B4-BE49-F238E27FC236}">
                <a16:creationId xmlns:a16="http://schemas.microsoft.com/office/drawing/2014/main" id="{17994284-FB61-BA2E-B91A-21E18428AA99}"/>
              </a:ext>
            </a:extLst>
          </p:cNvPr>
          <p:cNvSpPr/>
          <p:nvPr/>
        </p:nvSpPr>
        <p:spPr>
          <a:xfrm>
            <a:off x="9057240" y="1253438"/>
            <a:ext cx="1888190" cy="1542587"/>
          </a:xfrm>
          <a:custGeom>
            <a:avLst/>
            <a:gdLst>
              <a:gd name="connsiteX0" fmla="*/ 0 w 1523552"/>
              <a:gd name="connsiteY0" fmla="*/ 0 h 1373865"/>
              <a:gd name="connsiteX1" fmla="*/ 1523552 w 1523552"/>
              <a:gd name="connsiteY1" fmla="*/ 0 h 1373865"/>
              <a:gd name="connsiteX2" fmla="*/ 1523552 w 1523552"/>
              <a:gd name="connsiteY2" fmla="*/ 750975 h 1373865"/>
              <a:gd name="connsiteX3" fmla="*/ 885310 w 1523552"/>
              <a:gd name="connsiteY3" fmla="*/ 750975 h 1373865"/>
              <a:gd name="connsiteX4" fmla="*/ 761777 w 1523552"/>
              <a:gd name="connsiteY4" fmla="*/ 1373865 h 1373865"/>
              <a:gd name="connsiteX5" fmla="*/ 638244 w 1523552"/>
              <a:gd name="connsiteY5" fmla="*/ 750975 h 1373865"/>
              <a:gd name="connsiteX6" fmla="*/ 0 w 1523552"/>
              <a:gd name="connsiteY6" fmla="*/ 750975 h 13738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523552" h="1373865">
                <a:moveTo>
                  <a:pt x="0" y="0"/>
                </a:moveTo>
                <a:lnTo>
                  <a:pt x="1523552" y="0"/>
                </a:lnTo>
                <a:lnTo>
                  <a:pt x="1523552" y="750975"/>
                </a:lnTo>
                <a:lnTo>
                  <a:pt x="885310" y="750975"/>
                </a:lnTo>
                <a:lnTo>
                  <a:pt x="761777" y="1373865"/>
                </a:lnTo>
                <a:lnTo>
                  <a:pt x="638244" y="750975"/>
                </a:lnTo>
                <a:lnTo>
                  <a:pt x="0" y="750975"/>
                </a:lnTo>
                <a:close/>
              </a:path>
            </a:pathLst>
          </a:custGeom>
          <a:gradFill>
            <a:gsLst>
              <a:gs pos="0">
                <a:schemeClr val="accent4"/>
              </a:gs>
              <a:gs pos="100000">
                <a:schemeClr val="accent5"/>
              </a:gs>
            </a:gsLst>
            <a:lin ang="5400000" scaled="0"/>
          </a:gradFill>
          <a:ln w="6350">
            <a:solidFill>
              <a:schemeClr val="accent5"/>
            </a:solidFill>
          </a:ln>
        </p:spPr>
        <p:txBody>
          <a:bodyPr wrap="square" tIns="91440" bIns="73152">
            <a:noAutofit/>
          </a:bodyPr>
          <a:lstStyle/>
          <a:p>
            <a:pPr marL="182563" indent="-182563">
              <a:lnSpc>
                <a:spcPct val="95000"/>
              </a:lnSpc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bg1"/>
                </a:solidFill>
              </a:rPr>
              <a:t>MAJELIS HAKIM </a:t>
            </a:r>
          </a:p>
          <a:p>
            <a:pPr marL="182563" indent="-182563">
              <a:lnSpc>
                <a:spcPct val="95000"/>
              </a:lnSpc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bg1"/>
                </a:solidFill>
              </a:rPr>
              <a:t>PANITERA PENGGANTI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9CAA21E5-7030-F458-7EC4-127C3A3524A6}"/>
              </a:ext>
            </a:extLst>
          </p:cNvPr>
          <p:cNvSpPr txBox="1"/>
          <p:nvPr/>
        </p:nvSpPr>
        <p:spPr>
          <a:xfrm>
            <a:off x="1700487" y="2315197"/>
            <a:ext cx="15367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err="1"/>
              <a:t>Menunjukkan</a:t>
            </a:r>
            <a:r>
              <a:rPr lang="en-US" sz="1200" b="1" dirty="0"/>
              <a:t> </a:t>
            </a:r>
            <a:r>
              <a:rPr lang="en-US" sz="1200" b="1" dirty="0" err="1"/>
              <a:t>Identitas</a:t>
            </a:r>
            <a:r>
              <a:rPr lang="en-US" sz="1200" b="1" dirty="0"/>
              <a:t> dan </a:t>
            </a:r>
            <a:r>
              <a:rPr lang="en-US" sz="1200" b="1" dirty="0" err="1"/>
              <a:t>Jawaban</a:t>
            </a:r>
            <a:r>
              <a:rPr lang="en-US" sz="1200" b="1" dirty="0"/>
              <a:t> </a:t>
            </a:r>
            <a:r>
              <a:rPr lang="en-US" sz="1200" b="1" dirty="0" err="1"/>
              <a:t>Termohon</a:t>
            </a:r>
            <a:endParaRPr lang="en-US" sz="1200" b="1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4A8F6C68-BEDE-3412-2DF7-3A4192EAACB2}"/>
              </a:ext>
            </a:extLst>
          </p:cNvPr>
          <p:cNvSpPr txBox="1"/>
          <p:nvPr/>
        </p:nvSpPr>
        <p:spPr>
          <a:xfrm>
            <a:off x="3816343" y="2236256"/>
            <a:ext cx="1819537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err="1"/>
              <a:t>Menyerahkan</a:t>
            </a:r>
            <a:r>
              <a:rPr lang="en-US" sz="1400" dirty="0"/>
              <a:t> NUP </a:t>
            </a:r>
            <a:r>
              <a:rPr lang="en-US" sz="1400" dirty="0" err="1"/>
              <a:t>Jawaban</a:t>
            </a:r>
            <a:r>
              <a:rPr lang="en-US" sz="1400" dirty="0"/>
              <a:t> </a:t>
            </a:r>
            <a:r>
              <a:rPr lang="en-US" sz="1400" dirty="0" err="1"/>
              <a:t>Termohon</a:t>
            </a:r>
            <a:r>
              <a:rPr lang="en-US" sz="1400" dirty="0"/>
              <a:t> dan </a:t>
            </a:r>
            <a:r>
              <a:rPr lang="en-US" sz="1400" dirty="0" err="1"/>
              <a:t>Dokumen</a:t>
            </a:r>
            <a:r>
              <a:rPr lang="en-US" sz="1400" dirty="0"/>
              <a:t> </a:t>
            </a:r>
            <a:r>
              <a:rPr lang="en-US" sz="1400" dirty="0" err="1"/>
              <a:t>lainnya</a:t>
            </a:r>
            <a:endParaRPr lang="en-US" sz="1400" dirty="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F1971BFC-5FB5-0522-581F-D7030BB128B0}"/>
              </a:ext>
            </a:extLst>
          </p:cNvPr>
          <p:cNvSpPr txBox="1"/>
          <p:nvPr/>
        </p:nvSpPr>
        <p:spPr>
          <a:xfrm>
            <a:off x="6056089" y="2290963"/>
            <a:ext cx="149225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err="1"/>
              <a:t>Penyerahan</a:t>
            </a:r>
            <a:r>
              <a:rPr lang="en-US" sz="1400" dirty="0"/>
              <a:t> </a:t>
            </a:r>
            <a:r>
              <a:rPr lang="en-US" sz="1400" dirty="0" err="1"/>
              <a:t>berkas</a:t>
            </a:r>
            <a:r>
              <a:rPr lang="en-US" sz="1400" dirty="0"/>
              <a:t> </a:t>
            </a:r>
            <a:r>
              <a:rPr lang="en-US" sz="1400" dirty="0" err="1"/>
              <a:t>Jawaban</a:t>
            </a:r>
            <a:r>
              <a:rPr lang="en-US" sz="1400" dirty="0"/>
              <a:t> </a:t>
            </a:r>
            <a:r>
              <a:rPr lang="en-US" sz="1400" dirty="0" err="1"/>
              <a:t>Termohon</a:t>
            </a:r>
            <a:endParaRPr lang="en-US" sz="1400" dirty="0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53857CC3-2A34-C35F-C2C3-F0357C42DB20}"/>
              </a:ext>
            </a:extLst>
          </p:cNvPr>
          <p:cNvSpPr txBox="1"/>
          <p:nvPr/>
        </p:nvSpPr>
        <p:spPr>
          <a:xfrm>
            <a:off x="8086528" y="2222253"/>
            <a:ext cx="171285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err="1"/>
              <a:t>Distribusi</a:t>
            </a:r>
            <a:r>
              <a:rPr lang="en-US" sz="1400" dirty="0"/>
              <a:t> </a:t>
            </a:r>
            <a:r>
              <a:rPr lang="en-US" sz="1400" dirty="0" err="1"/>
              <a:t>jawaban</a:t>
            </a:r>
            <a:r>
              <a:rPr lang="en-US" sz="1400" dirty="0"/>
              <a:t> </a:t>
            </a:r>
            <a:r>
              <a:rPr lang="en-US" sz="1400" dirty="0" err="1"/>
              <a:t>termohon</a:t>
            </a:r>
            <a:endParaRPr lang="en-US" sz="1400" dirty="0"/>
          </a:p>
        </p:txBody>
      </p: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BB75C909-71D9-71C1-F002-3D976D514AD7}"/>
              </a:ext>
            </a:extLst>
          </p:cNvPr>
          <p:cNvCxnSpPr>
            <a:cxnSpLocks/>
          </p:cNvCxnSpPr>
          <p:nvPr/>
        </p:nvCxnSpPr>
        <p:spPr>
          <a:xfrm flipV="1">
            <a:off x="2312619" y="3106978"/>
            <a:ext cx="279135" cy="56509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BE7B3F3B-6C60-5FF6-0663-A89B938B216B}"/>
              </a:ext>
            </a:extLst>
          </p:cNvPr>
          <p:cNvCxnSpPr>
            <a:cxnSpLocks/>
          </p:cNvCxnSpPr>
          <p:nvPr/>
        </p:nvCxnSpPr>
        <p:spPr>
          <a:xfrm flipV="1">
            <a:off x="4381792" y="3119464"/>
            <a:ext cx="279135" cy="56509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AF118E90-AC87-A9D2-2BFF-75F5062412B7}"/>
              </a:ext>
            </a:extLst>
          </p:cNvPr>
          <p:cNvCxnSpPr>
            <a:cxnSpLocks/>
          </p:cNvCxnSpPr>
          <p:nvPr/>
        </p:nvCxnSpPr>
        <p:spPr>
          <a:xfrm flipV="1">
            <a:off x="6513314" y="3119464"/>
            <a:ext cx="279135" cy="56509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6E414A68-0061-B359-B025-5DA92ECFE1D2}"/>
              </a:ext>
            </a:extLst>
          </p:cNvPr>
          <p:cNvCxnSpPr>
            <a:cxnSpLocks/>
          </p:cNvCxnSpPr>
          <p:nvPr/>
        </p:nvCxnSpPr>
        <p:spPr>
          <a:xfrm flipV="1">
            <a:off x="8542858" y="3091738"/>
            <a:ext cx="279135" cy="56509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>
            <a:extLst>
              <a:ext uri="{FF2B5EF4-FFF2-40B4-BE49-F238E27FC236}">
                <a16:creationId xmlns:a16="http://schemas.microsoft.com/office/drawing/2014/main" id="{D99A35C7-7264-F781-2D6B-CC5581C061D5}"/>
              </a:ext>
            </a:extLst>
          </p:cNvPr>
          <p:cNvCxnSpPr>
            <a:cxnSpLocks/>
          </p:cNvCxnSpPr>
          <p:nvPr/>
        </p:nvCxnSpPr>
        <p:spPr>
          <a:xfrm>
            <a:off x="1694113" y="3752533"/>
            <a:ext cx="0" cy="260405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Arrow Connector 52">
            <a:extLst>
              <a:ext uri="{FF2B5EF4-FFF2-40B4-BE49-F238E27FC236}">
                <a16:creationId xmlns:a16="http://schemas.microsoft.com/office/drawing/2014/main" id="{909E4AC7-9E42-08E8-75CD-F2DA0E40156D}"/>
              </a:ext>
            </a:extLst>
          </p:cNvPr>
          <p:cNvCxnSpPr>
            <a:cxnSpLocks/>
          </p:cNvCxnSpPr>
          <p:nvPr/>
        </p:nvCxnSpPr>
        <p:spPr>
          <a:xfrm>
            <a:off x="10089448" y="3752533"/>
            <a:ext cx="0" cy="260405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Flowchart: Document 46">
            <a:extLst>
              <a:ext uri="{FF2B5EF4-FFF2-40B4-BE49-F238E27FC236}">
                <a16:creationId xmlns:a16="http://schemas.microsoft.com/office/drawing/2014/main" id="{8BC90896-D46A-A413-CC8A-08EA7312A7D4}"/>
              </a:ext>
            </a:extLst>
          </p:cNvPr>
          <p:cNvSpPr/>
          <p:nvPr/>
        </p:nvSpPr>
        <p:spPr>
          <a:xfrm>
            <a:off x="693281" y="4030128"/>
            <a:ext cx="1829085" cy="2088091"/>
          </a:xfrm>
          <a:prstGeom prst="flowChartDocumen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7A34C89E-DA67-3A90-0C8F-46CDC15D1CEC}"/>
              </a:ext>
            </a:extLst>
          </p:cNvPr>
          <p:cNvSpPr/>
          <p:nvPr/>
        </p:nvSpPr>
        <p:spPr>
          <a:xfrm>
            <a:off x="693281" y="4054415"/>
            <a:ext cx="1829088" cy="12618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95000"/>
              </a:lnSpc>
              <a:buFont typeface="Arial" panose="020B0604020202020204" pitchFamily="34" charset="0"/>
              <a:buChar char="•"/>
            </a:pPr>
            <a:r>
              <a:rPr lang="en-US" sz="1600" dirty="0" err="1"/>
              <a:t>Identisa</a:t>
            </a:r>
            <a:r>
              <a:rPr lang="en-US" sz="1600" dirty="0"/>
              <a:t> </a:t>
            </a:r>
            <a:r>
              <a:rPr lang="en-US" sz="1600" dirty="0" err="1"/>
              <a:t>diri</a:t>
            </a:r>
            <a:endParaRPr lang="en-US" sz="1600" dirty="0"/>
          </a:p>
          <a:p>
            <a:pPr marL="285750" indent="-285750">
              <a:lnSpc>
                <a:spcPct val="95000"/>
              </a:lnSpc>
              <a:buFont typeface="Arial" panose="020B0604020202020204" pitchFamily="34" charset="0"/>
              <a:buChar char="•"/>
            </a:pPr>
            <a:r>
              <a:rPr lang="en-US" sz="1600" dirty="0" err="1"/>
              <a:t>Jawaban</a:t>
            </a:r>
            <a:r>
              <a:rPr lang="en-US" sz="1600" dirty="0"/>
              <a:t> </a:t>
            </a:r>
            <a:r>
              <a:rPr lang="en-US" sz="1600" dirty="0" err="1"/>
              <a:t>Termohon</a:t>
            </a:r>
            <a:endParaRPr lang="en-US" sz="1600" dirty="0"/>
          </a:p>
          <a:p>
            <a:pPr marL="285750" indent="-285750">
              <a:lnSpc>
                <a:spcPct val="95000"/>
              </a:lnSpc>
              <a:buFont typeface="Arial" panose="020B0604020202020204" pitchFamily="34" charset="0"/>
              <a:buChar char="•"/>
            </a:pPr>
            <a:r>
              <a:rPr lang="en-US" sz="1600" dirty="0" err="1"/>
              <a:t>Dokumen</a:t>
            </a:r>
            <a:r>
              <a:rPr lang="en-US" sz="1600" dirty="0"/>
              <a:t> </a:t>
            </a:r>
            <a:r>
              <a:rPr lang="en-US" sz="1600" dirty="0" err="1"/>
              <a:t>lainnya</a:t>
            </a:r>
            <a:endParaRPr lang="en-US" sz="1600" dirty="0"/>
          </a:p>
        </p:txBody>
      </p:sp>
      <p:sp>
        <p:nvSpPr>
          <p:cNvPr id="16" name="Flowchart: Document 15">
            <a:extLst>
              <a:ext uri="{FF2B5EF4-FFF2-40B4-BE49-F238E27FC236}">
                <a16:creationId xmlns:a16="http://schemas.microsoft.com/office/drawing/2014/main" id="{94D36C67-AE8A-EB50-5577-B671BC9C1594}"/>
              </a:ext>
            </a:extLst>
          </p:cNvPr>
          <p:cNvSpPr/>
          <p:nvPr/>
        </p:nvSpPr>
        <p:spPr>
          <a:xfrm>
            <a:off x="2768984" y="4039872"/>
            <a:ext cx="1829084" cy="2075548"/>
          </a:xfrm>
          <a:prstGeom prst="flowChartDocumen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EE8C7A51-74D3-8E31-3432-8865A45EE0A9}"/>
              </a:ext>
            </a:extLst>
          </p:cNvPr>
          <p:cNvSpPr/>
          <p:nvPr/>
        </p:nvSpPr>
        <p:spPr>
          <a:xfrm>
            <a:off x="2768980" y="4058794"/>
            <a:ext cx="1829088" cy="10279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85738" indent="-185738" defTabSz="1079500">
              <a:lnSpc>
                <a:spcPct val="95000"/>
              </a:lnSpc>
              <a:buFont typeface="Arial" panose="020B0604020202020204" pitchFamily="34" charset="0"/>
              <a:buChar char="•"/>
            </a:pPr>
            <a:r>
              <a:rPr lang="en-US" sz="1600" dirty="0" err="1"/>
              <a:t>Pengambilan</a:t>
            </a:r>
            <a:r>
              <a:rPr lang="en-US" sz="1600" dirty="0"/>
              <a:t> NUP </a:t>
            </a:r>
            <a:r>
              <a:rPr lang="en-US" sz="1600" dirty="0" err="1"/>
              <a:t>Jawaban</a:t>
            </a:r>
            <a:r>
              <a:rPr lang="en-US" sz="1600" dirty="0"/>
              <a:t> </a:t>
            </a:r>
            <a:r>
              <a:rPr lang="en-US" sz="1600" dirty="0" err="1"/>
              <a:t>Termohon</a:t>
            </a:r>
            <a:endParaRPr lang="en-US" sz="1600" dirty="0"/>
          </a:p>
          <a:p>
            <a:pPr marL="185738" indent="-185738" defTabSz="1079500">
              <a:lnSpc>
                <a:spcPct val="95000"/>
              </a:lnSpc>
              <a:buFont typeface="Arial" panose="020B0604020202020204" pitchFamily="34" charset="0"/>
              <a:buChar char="•"/>
            </a:pPr>
            <a:r>
              <a:rPr lang="en-US" sz="1600" dirty="0" err="1"/>
              <a:t>Penerimaan</a:t>
            </a:r>
            <a:r>
              <a:rPr lang="en-US" sz="1600" dirty="0"/>
              <a:t> ID</a:t>
            </a:r>
          </a:p>
        </p:txBody>
      </p:sp>
      <p:sp>
        <p:nvSpPr>
          <p:cNvPr id="18" name="Flowchart: Document 17">
            <a:extLst>
              <a:ext uri="{FF2B5EF4-FFF2-40B4-BE49-F238E27FC236}">
                <a16:creationId xmlns:a16="http://schemas.microsoft.com/office/drawing/2014/main" id="{AFDB5CB8-9C79-2688-9C26-3D145A7F9999}"/>
              </a:ext>
            </a:extLst>
          </p:cNvPr>
          <p:cNvSpPr/>
          <p:nvPr/>
        </p:nvSpPr>
        <p:spPr>
          <a:xfrm>
            <a:off x="4872705" y="4054415"/>
            <a:ext cx="1829188" cy="2497192"/>
          </a:xfrm>
          <a:prstGeom prst="flowChartDocumen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AFB15EDA-E574-7B74-1490-5DBE0C37205B}"/>
              </a:ext>
            </a:extLst>
          </p:cNvPr>
          <p:cNvSpPr/>
          <p:nvPr/>
        </p:nvSpPr>
        <p:spPr>
          <a:xfrm>
            <a:off x="4872705" y="4069501"/>
            <a:ext cx="1829189" cy="17297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85738" indent="-185738">
              <a:lnSpc>
                <a:spcPct val="95000"/>
              </a:lnSpc>
              <a:buFont typeface="Arial" panose="020B0604020202020204" pitchFamily="34" charset="0"/>
              <a:buChar char="•"/>
            </a:pPr>
            <a:r>
              <a:rPr lang="en-US" sz="1600" dirty="0">
                <a:effectLst/>
                <a:latin typeface="Bookman Old Style" panose="02050604050505020204" pitchFamily="18" charset="0"/>
                <a:ea typeface="Batang" panose="02030600000101010101" pitchFamily="18" charset="-127"/>
                <a:cs typeface="Arial" panose="020B0604020202020204" pitchFamily="34" charset="0"/>
              </a:rPr>
              <a:t>Cek </a:t>
            </a:r>
            <a:r>
              <a:rPr lang="en-US" sz="1600" dirty="0" err="1">
                <a:effectLst/>
                <a:latin typeface="Bookman Old Style" panose="02050604050505020204" pitchFamily="18" charset="0"/>
                <a:ea typeface="Batang" panose="02030600000101010101" pitchFamily="18" charset="-127"/>
                <a:cs typeface="Arial" panose="020B0604020202020204" pitchFamily="34" charset="0"/>
              </a:rPr>
              <a:t>fisik</a:t>
            </a:r>
            <a:r>
              <a:rPr lang="en-US" sz="1600" dirty="0">
                <a:effectLst/>
                <a:latin typeface="Bookman Old Style" panose="02050604050505020204" pitchFamily="18" charset="0"/>
                <a:ea typeface="Batang" panose="02030600000101010101" pitchFamily="18" charset="-127"/>
                <a:cs typeface="Arial" panose="020B0604020202020204" pitchFamily="34" charset="0"/>
              </a:rPr>
              <a:t> </a:t>
            </a:r>
            <a:r>
              <a:rPr lang="en-US" sz="1600" dirty="0" err="1">
                <a:effectLst/>
                <a:latin typeface="Bookman Old Style" panose="02050604050505020204" pitchFamily="18" charset="0"/>
                <a:ea typeface="Batang" panose="02030600000101010101" pitchFamily="18" charset="-127"/>
                <a:cs typeface="Arial" panose="020B0604020202020204" pitchFamily="34" charset="0"/>
              </a:rPr>
              <a:t>Berkas</a:t>
            </a:r>
            <a:r>
              <a:rPr lang="en-US" sz="1600" dirty="0">
                <a:effectLst/>
                <a:latin typeface="Bookman Old Style" panose="02050604050505020204" pitchFamily="18" charset="0"/>
                <a:ea typeface="Batang" panose="02030600000101010101" pitchFamily="18" charset="-127"/>
                <a:cs typeface="Arial" panose="020B0604020202020204" pitchFamily="34" charset="0"/>
              </a:rPr>
              <a:t> </a:t>
            </a:r>
            <a:r>
              <a:rPr lang="en-US" sz="1600" dirty="0" err="1">
                <a:effectLst/>
                <a:latin typeface="Bookman Old Style" panose="02050604050505020204" pitchFamily="18" charset="0"/>
                <a:ea typeface="Batang" panose="02030600000101010101" pitchFamily="18" charset="-127"/>
                <a:cs typeface="Arial" panose="020B0604020202020204" pitchFamily="34" charset="0"/>
              </a:rPr>
              <a:t>Jawaban</a:t>
            </a:r>
            <a:r>
              <a:rPr lang="en-US" sz="1600" dirty="0">
                <a:effectLst/>
                <a:latin typeface="Bookman Old Style" panose="02050604050505020204" pitchFamily="18" charset="0"/>
                <a:ea typeface="Batang" panose="02030600000101010101" pitchFamily="18" charset="-127"/>
                <a:cs typeface="Arial" panose="020B0604020202020204" pitchFamily="34" charset="0"/>
              </a:rPr>
              <a:t> </a:t>
            </a:r>
            <a:r>
              <a:rPr lang="en-US" sz="1600" dirty="0" err="1">
                <a:effectLst/>
                <a:latin typeface="Bookman Old Style" panose="02050604050505020204" pitchFamily="18" charset="0"/>
                <a:ea typeface="Batang" panose="02030600000101010101" pitchFamily="18" charset="-127"/>
                <a:cs typeface="Arial" panose="020B0604020202020204" pitchFamily="34" charset="0"/>
              </a:rPr>
              <a:t>Termohon</a:t>
            </a:r>
            <a:r>
              <a:rPr lang="en-US" sz="1600" dirty="0">
                <a:effectLst/>
                <a:latin typeface="Bookman Old Style" panose="02050604050505020204" pitchFamily="18" charset="0"/>
                <a:ea typeface="Batang" panose="02030600000101010101" pitchFamily="18" charset="-127"/>
                <a:cs typeface="Arial" panose="020B0604020202020204" pitchFamily="34" charset="0"/>
              </a:rPr>
              <a:t>;</a:t>
            </a:r>
          </a:p>
          <a:p>
            <a:pPr marL="185738" indent="-185738">
              <a:lnSpc>
                <a:spcPct val="95000"/>
              </a:lnSpc>
              <a:buFont typeface="Arial" panose="020B0604020202020204" pitchFamily="34" charset="0"/>
              <a:buChar char="•"/>
            </a:pPr>
            <a:r>
              <a:rPr lang="en-US" sz="1600" dirty="0">
                <a:latin typeface="Bookman Old Style" panose="02050604050505020204" pitchFamily="18" charset="0"/>
                <a:ea typeface="Batang" panose="02030600000101010101" pitchFamily="18" charset="-127"/>
                <a:cs typeface="Arial" panose="020B0604020202020204" pitchFamily="34" charset="0"/>
              </a:rPr>
              <a:t>Input data;</a:t>
            </a:r>
          </a:p>
          <a:p>
            <a:pPr marL="185738" indent="-185738">
              <a:lnSpc>
                <a:spcPct val="95000"/>
              </a:lnSpc>
              <a:buFont typeface="Arial" panose="020B0604020202020204" pitchFamily="34" charset="0"/>
              <a:buChar char="•"/>
            </a:pPr>
            <a:r>
              <a:rPr lang="en-US" sz="1600" dirty="0" err="1">
                <a:effectLst/>
                <a:latin typeface="Bookman Old Style" panose="02050604050505020204" pitchFamily="18" charset="0"/>
                <a:ea typeface="Batang" panose="02030600000101010101" pitchFamily="18" charset="-127"/>
                <a:cs typeface="Arial" panose="020B0604020202020204" pitchFamily="34" charset="0"/>
              </a:rPr>
              <a:t>Mencatat</a:t>
            </a:r>
            <a:r>
              <a:rPr lang="en-US" sz="1600" dirty="0">
                <a:effectLst/>
                <a:latin typeface="Bookman Old Style" panose="02050604050505020204" pitchFamily="18" charset="0"/>
                <a:ea typeface="Batang" panose="02030600000101010101" pitchFamily="18" charset="-127"/>
                <a:cs typeface="Arial" panose="020B0604020202020204" pitchFamily="34" charset="0"/>
              </a:rPr>
              <a:t> </a:t>
            </a:r>
            <a:r>
              <a:rPr lang="en-US" sz="1600" dirty="0" err="1">
                <a:effectLst/>
                <a:latin typeface="Bookman Old Style" panose="02050604050505020204" pitchFamily="18" charset="0"/>
                <a:ea typeface="Batang" panose="02030600000101010101" pitchFamily="18" charset="-127"/>
                <a:cs typeface="Arial" panose="020B0604020202020204" pitchFamily="34" charset="0"/>
              </a:rPr>
              <a:t>dalam</a:t>
            </a:r>
            <a:r>
              <a:rPr lang="en-US" sz="1600" dirty="0">
                <a:effectLst/>
                <a:latin typeface="Bookman Old Style" panose="02050604050505020204" pitchFamily="18" charset="0"/>
                <a:ea typeface="Batang" panose="02030600000101010101" pitchFamily="18" charset="-127"/>
                <a:cs typeface="Arial" panose="020B0604020202020204" pitchFamily="34" charset="0"/>
              </a:rPr>
              <a:t> e-BRPK</a:t>
            </a:r>
            <a:endParaRPr lang="en-US" sz="1200" dirty="0"/>
          </a:p>
        </p:txBody>
      </p:sp>
      <p:sp>
        <p:nvSpPr>
          <p:cNvPr id="25" name="Flowchart: Document 24">
            <a:extLst>
              <a:ext uri="{FF2B5EF4-FFF2-40B4-BE49-F238E27FC236}">
                <a16:creationId xmlns:a16="http://schemas.microsoft.com/office/drawing/2014/main" id="{D8862A18-563C-BBEF-E4FD-0399020AACBA}"/>
              </a:ext>
            </a:extLst>
          </p:cNvPr>
          <p:cNvSpPr/>
          <p:nvPr/>
        </p:nvSpPr>
        <p:spPr>
          <a:xfrm>
            <a:off x="7014814" y="4008617"/>
            <a:ext cx="1765281" cy="2542990"/>
          </a:xfrm>
          <a:prstGeom prst="flowChartDocumen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B5CE2105-1344-F2BB-7920-02CFC26C1441}"/>
              </a:ext>
            </a:extLst>
          </p:cNvPr>
          <p:cNvSpPr/>
          <p:nvPr/>
        </p:nvSpPr>
        <p:spPr>
          <a:xfrm>
            <a:off x="7014814" y="4093732"/>
            <a:ext cx="1765281" cy="24606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95000"/>
              </a:lnSpc>
              <a:buFont typeface="Arial" panose="020B0604020202020204" pitchFamily="34" charset="0"/>
              <a:buChar char="•"/>
            </a:pPr>
            <a:r>
              <a:rPr lang="en-US" sz="1600" dirty="0" err="1">
                <a:latin typeface="Bookman Old Style" panose="02050604050505020204" pitchFamily="18" charset="0"/>
                <a:ea typeface="Batang" panose="02030600000101010101" pitchFamily="18" charset="-127"/>
                <a:cs typeface="Arial" panose="020B0604020202020204" pitchFamily="34" charset="0"/>
              </a:rPr>
              <a:t>Pemeriksaan</a:t>
            </a:r>
            <a:r>
              <a:rPr lang="en-US" sz="1600" dirty="0">
                <a:latin typeface="Bookman Old Style" panose="02050604050505020204" pitchFamily="18" charset="0"/>
                <a:ea typeface="Batang" panose="02030600000101010101" pitchFamily="18" charset="-127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Bookman Old Style" panose="02050604050505020204" pitchFamily="18" charset="0"/>
                <a:ea typeface="Batang" panose="02030600000101010101" pitchFamily="18" charset="-127"/>
                <a:cs typeface="Arial" panose="020B0604020202020204" pitchFamily="34" charset="0"/>
              </a:rPr>
              <a:t>berkas</a:t>
            </a:r>
            <a:r>
              <a:rPr lang="en-US" sz="1600" dirty="0">
                <a:latin typeface="Bookman Old Style" panose="02050604050505020204" pitchFamily="18" charset="0"/>
                <a:ea typeface="Batang" panose="02030600000101010101" pitchFamily="18" charset="-127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Bookman Old Style" panose="02050604050505020204" pitchFamily="18" charset="0"/>
                <a:ea typeface="Batang" panose="02030600000101010101" pitchFamily="18" charset="-127"/>
                <a:cs typeface="Arial" panose="020B0604020202020204" pitchFamily="34" charset="0"/>
              </a:rPr>
              <a:t>Jawaban</a:t>
            </a:r>
            <a:r>
              <a:rPr lang="en-US" sz="1600" dirty="0">
                <a:latin typeface="Bookman Old Style" panose="02050604050505020204" pitchFamily="18" charset="0"/>
                <a:ea typeface="Batang" panose="02030600000101010101" pitchFamily="18" charset="-127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Bookman Old Style" panose="02050604050505020204" pitchFamily="18" charset="0"/>
                <a:ea typeface="Batang" panose="02030600000101010101" pitchFamily="18" charset="-127"/>
                <a:cs typeface="Arial" panose="020B0604020202020204" pitchFamily="34" charset="0"/>
              </a:rPr>
              <a:t>Termohon</a:t>
            </a:r>
            <a:endParaRPr lang="en-US" sz="1600" dirty="0">
              <a:latin typeface="Bookman Old Style" panose="02050604050505020204" pitchFamily="18" charset="0"/>
              <a:ea typeface="Batang" panose="02030600000101010101" pitchFamily="18" charset="-127"/>
              <a:cs typeface="Arial" panose="020B0604020202020204" pitchFamily="34" charset="0"/>
            </a:endParaRPr>
          </a:p>
          <a:p>
            <a:pPr marL="285750" indent="-285750">
              <a:lnSpc>
                <a:spcPct val="95000"/>
              </a:lnSpc>
              <a:buFont typeface="Arial" panose="020B0604020202020204" pitchFamily="34" charset="0"/>
              <a:buChar char="•"/>
            </a:pPr>
            <a:r>
              <a:rPr lang="en-US" sz="1600" dirty="0" err="1">
                <a:latin typeface="Bookman Old Style" panose="02050604050505020204" pitchFamily="18" charset="0"/>
                <a:ea typeface="Batang" panose="02030600000101010101" pitchFamily="18" charset="-127"/>
                <a:cs typeface="Arial" panose="020B0604020202020204" pitchFamily="34" charset="0"/>
              </a:rPr>
              <a:t>Digandakan</a:t>
            </a:r>
            <a:r>
              <a:rPr lang="en-US" sz="1600" dirty="0">
                <a:latin typeface="Bookman Old Style" panose="02050604050505020204" pitchFamily="18" charset="0"/>
                <a:ea typeface="Batang" panose="02030600000101010101" pitchFamily="18" charset="-127"/>
                <a:cs typeface="Arial" panose="020B0604020202020204" pitchFamily="34" charset="0"/>
              </a:rPr>
              <a:t>;</a:t>
            </a:r>
          </a:p>
          <a:p>
            <a:pPr marL="285750" indent="-285750">
              <a:lnSpc>
                <a:spcPct val="95000"/>
              </a:lnSpc>
              <a:buFont typeface="Arial" panose="020B0604020202020204" pitchFamily="34" charset="0"/>
              <a:buChar char="•"/>
            </a:pPr>
            <a:r>
              <a:rPr lang="en-US" sz="1600" dirty="0" err="1">
                <a:latin typeface="Bookman Old Style" panose="02050604050505020204" pitchFamily="18" charset="0"/>
                <a:ea typeface="Batang" panose="02030600000101010101" pitchFamily="18" charset="-127"/>
                <a:cs typeface="Arial" panose="020B0604020202020204" pitchFamily="34" charset="0"/>
              </a:rPr>
              <a:t>Distribusi</a:t>
            </a:r>
            <a:r>
              <a:rPr lang="en-US" sz="1600" dirty="0">
                <a:latin typeface="Bookman Old Style" panose="02050604050505020204" pitchFamily="18" charset="0"/>
                <a:ea typeface="Batang" panose="02030600000101010101" pitchFamily="18" charset="-127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Bookman Old Style" panose="02050604050505020204" pitchFamily="18" charset="0"/>
                <a:ea typeface="Batang" panose="02030600000101010101" pitchFamily="18" charset="-127"/>
                <a:cs typeface="Arial" panose="020B0604020202020204" pitchFamily="34" charset="0"/>
              </a:rPr>
              <a:t>kepada</a:t>
            </a:r>
            <a:r>
              <a:rPr lang="en-US" sz="1600" dirty="0">
                <a:latin typeface="Bookman Old Style" panose="02050604050505020204" pitchFamily="18" charset="0"/>
                <a:ea typeface="Batang" panose="02030600000101010101" pitchFamily="18" charset="-127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Bookman Old Style" panose="02050604050505020204" pitchFamily="18" charset="0"/>
                <a:ea typeface="Batang" panose="02030600000101010101" pitchFamily="18" charset="-127"/>
                <a:cs typeface="Arial" panose="020B0604020202020204" pitchFamily="34" charset="0"/>
              </a:rPr>
              <a:t>Majelis</a:t>
            </a:r>
            <a:r>
              <a:rPr lang="en-US" sz="1600" dirty="0">
                <a:latin typeface="Bookman Old Style" panose="02050604050505020204" pitchFamily="18" charset="0"/>
                <a:ea typeface="Batang" panose="02030600000101010101" pitchFamily="18" charset="-127"/>
                <a:cs typeface="Arial" panose="020B0604020202020204" pitchFamily="34" charset="0"/>
              </a:rPr>
              <a:t> Hakim</a:t>
            </a:r>
          </a:p>
          <a:p>
            <a:pPr marL="285750" indent="-285750">
              <a:lnSpc>
                <a:spcPct val="95000"/>
              </a:lnSpc>
              <a:buFont typeface="Arial" panose="020B0604020202020204" pitchFamily="34" charset="0"/>
              <a:buChar char="•"/>
            </a:pPr>
            <a:endParaRPr lang="en-US" sz="1800" dirty="0">
              <a:effectLst/>
              <a:latin typeface="Bookman Old Style" panose="02050604050505020204" pitchFamily="18" charset="0"/>
              <a:ea typeface="Batang" panose="02030600000101010101" pitchFamily="18" charset="-127"/>
              <a:cs typeface="Times New Roman" panose="02020603050405020304" pitchFamily="18" charset="0"/>
            </a:endParaRPr>
          </a:p>
        </p:txBody>
      </p:sp>
      <p:sp>
        <p:nvSpPr>
          <p:cNvPr id="31" name="Flowchart: Document 30">
            <a:extLst>
              <a:ext uri="{FF2B5EF4-FFF2-40B4-BE49-F238E27FC236}">
                <a16:creationId xmlns:a16="http://schemas.microsoft.com/office/drawing/2014/main" id="{4049ED2D-3082-61B7-4102-3CF75A191DE8}"/>
              </a:ext>
            </a:extLst>
          </p:cNvPr>
          <p:cNvSpPr/>
          <p:nvPr/>
        </p:nvSpPr>
        <p:spPr>
          <a:xfrm>
            <a:off x="9057240" y="3968501"/>
            <a:ext cx="1829081" cy="2128205"/>
          </a:xfrm>
          <a:prstGeom prst="flowChartDocumen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A436E86B-48E5-2AD1-892B-072BC25E051A}"/>
              </a:ext>
            </a:extLst>
          </p:cNvPr>
          <p:cNvSpPr/>
          <p:nvPr/>
        </p:nvSpPr>
        <p:spPr>
          <a:xfrm>
            <a:off x="9057240" y="4033531"/>
            <a:ext cx="1829080" cy="12618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95000"/>
              </a:lnSpc>
              <a:buFont typeface="Arial" panose="020B0604020202020204" pitchFamily="34" charset="0"/>
              <a:buChar char="•"/>
            </a:pPr>
            <a:r>
              <a:rPr lang="en-US" sz="1600" dirty="0" err="1"/>
              <a:t>Digabungkan</a:t>
            </a:r>
            <a:r>
              <a:rPr lang="en-US" sz="1600" dirty="0"/>
              <a:t> </a:t>
            </a:r>
            <a:r>
              <a:rPr lang="en-US" sz="1600" dirty="0" err="1"/>
              <a:t>dalam</a:t>
            </a:r>
            <a:r>
              <a:rPr lang="en-US" sz="1600" dirty="0"/>
              <a:t> </a:t>
            </a:r>
            <a:r>
              <a:rPr lang="en-US" sz="1600" dirty="0" err="1"/>
              <a:t>Berkas</a:t>
            </a:r>
            <a:r>
              <a:rPr lang="en-US" sz="1600" dirty="0"/>
              <a:t> </a:t>
            </a:r>
            <a:r>
              <a:rPr lang="en-US" sz="1600" dirty="0" err="1"/>
              <a:t>Permohonan</a:t>
            </a:r>
            <a:r>
              <a:rPr lang="en-US" sz="1600" dirty="0"/>
              <a:t> yang </a:t>
            </a:r>
            <a:r>
              <a:rPr lang="en-US" sz="1600" dirty="0" err="1"/>
              <a:t>terkait</a:t>
            </a:r>
            <a:endParaRPr lang="en-US" sz="1600" dirty="0"/>
          </a:p>
          <a:p>
            <a:pPr>
              <a:lnSpc>
                <a:spcPct val="95000"/>
              </a:lnSpc>
            </a:pPr>
            <a:endParaRPr lang="en-US" sz="1600" dirty="0"/>
          </a:p>
        </p:txBody>
      </p: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F2C5EC89-95F8-DE33-77C2-BFC02B5DB7C5}"/>
              </a:ext>
            </a:extLst>
          </p:cNvPr>
          <p:cNvCxnSpPr>
            <a:stCxn id="9" idx="6"/>
          </p:cNvCxnSpPr>
          <p:nvPr/>
        </p:nvCxnSpPr>
        <p:spPr>
          <a:xfrm>
            <a:off x="10506708" y="3330950"/>
            <a:ext cx="1106172" cy="0"/>
          </a:xfrm>
          <a:prstGeom prst="straightConnector1">
            <a:avLst/>
          </a:prstGeom>
          <a:ln w="57150">
            <a:solidFill>
              <a:srgbClr val="00B0F0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4D5D72F2-CF18-D66E-A86C-20AF5103B2B0}"/>
              </a:ext>
            </a:extLst>
          </p:cNvPr>
          <p:cNvSpPr txBox="1"/>
          <p:nvPr/>
        </p:nvSpPr>
        <p:spPr>
          <a:xfrm>
            <a:off x="10398185" y="2607526"/>
            <a:ext cx="15128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rgbClr val="FF0000"/>
                </a:solidFill>
              </a:rPr>
              <a:t>PROSES SELANJUTNYA</a:t>
            </a:r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B09819B0-42A3-3EAD-4EE7-67E1E3680F41}"/>
              </a:ext>
            </a:extLst>
          </p:cNvPr>
          <p:cNvSpPr/>
          <p:nvPr/>
        </p:nvSpPr>
        <p:spPr>
          <a:xfrm>
            <a:off x="152400" y="76200"/>
            <a:ext cx="11932920" cy="653796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1507929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83369F-42BA-64D3-E0CC-EF1938BECF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39499"/>
            <a:ext cx="10515600" cy="751387"/>
          </a:xfrm>
          <a:solidFill>
            <a:srgbClr val="FF0000"/>
          </a:solidFill>
          <a:ln w="28575">
            <a:solidFill>
              <a:schemeClr val="accent2"/>
            </a:solidFill>
          </a:ln>
        </p:spPr>
        <p:txBody>
          <a:bodyPr wrap="square" tIns="91440" bIns="73152">
            <a:noAutofit/>
          </a:bodyPr>
          <a:lstStyle/>
          <a:p>
            <a:pPr algn="ctr">
              <a:lnSpc>
                <a:spcPct val="95000"/>
              </a:lnSpc>
            </a:pPr>
            <a:r>
              <a:rPr lang="en-US" sz="24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PENYAMPAIAN KETERANGAN PIHAK TERKAIT</a:t>
            </a:r>
            <a:br>
              <a:rPr lang="en-US" sz="24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</a:br>
            <a:r>
              <a:rPr lang="en-US" sz="2000" i="1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(TENGGANG WAKTU 1 (SATU) HARI KERJA SEBELUM SIDANG PEMERIKSAAN PERSIDANGAN)</a:t>
            </a:r>
            <a:endParaRPr lang="en-US" sz="2400" i="1" dirty="0">
              <a:solidFill>
                <a:schemeClr val="bg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8A4D9A4F-6AAA-AB62-C7BE-7ED9053CB9E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00601" y="2796026"/>
            <a:ext cx="1069848" cy="1069848"/>
          </a:xfrm>
          <a:prstGeom prst="ellipse">
            <a:avLst/>
          </a:prstGeom>
          <a:solidFill>
            <a:schemeClr val="bg1"/>
          </a:solidFill>
          <a:ln w="76200">
            <a:solidFill>
              <a:schemeClr val="accent3"/>
            </a:solidFill>
          </a:ln>
        </p:spPr>
        <p:txBody>
          <a:bodyPr vert="horz" wrap="none" lIns="0" tIns="128016" rIns="0" bIns="60960" numCol="1" anchor="ctr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85000"/>
              </a:lnSpc>
            </a:pPr>
            <a:r>
              <a:rPr lang="en-US" sz="2000" dirty="0"/>
              <a:t>3</a:t>
            </a:r>
            <a:endParaRPr lang="en-US" sz="2800" dirty="0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36F117B4-68A2-7E38-E2A2-C95938506E7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48651" y="2797427"/>
            <a:ext cx="1069848" cy="1069848"/>
          </a:xfrm>
          <a:prstGeom prst="ellipse">
            <a:avLst/>
          </a:prstGeom>
          <a:solidFill>
            <a:schemeClr val="bg1"/>
          </a:solidFill>
          <a:ln w="76200">
            <a:solidFill>
              <a:schemeClr val="accent2"/>
            </a:solidFill>
          </a:ln>
        </p:spPr>
        <p:txBody>
          <a:bodyPr vert="horz" wrap="none" lIns="0" tIns="128016" rIns="0" bIns="60960" numCol="1" anchor="ctr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85000"/>
              </a:lnSpc>
            </a:pPr>
            <a:r>
              <a:rPr lang="en-US" sz="2000" dirty="0"/>
              <a:t>2</a:t>
            </a:r>
            <a:endParaRPr lang="en-US" sz="2800" dirty="0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D634C9BE-9A7C-E368-8B5A-28B04352BB4F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30631" y="2782187"/>
            <a:ext cx="1069848" cy="1069848"/>
          </a:xfrm>
          <a:prstGeom prst="ellipse">
            <a:avLst/>
          </a:prstGeom>
          <a:solidFill>
            <a:schemeClr val="bg1"/>
          </a:solidFill>
          <a:ln w="76200">
            <a:solidFill>
              <a:schemeClr val="accent4"/>
            </a:solidFill>
          </a:ln>
        </p:spPr>
        <p:txBody>
          <a:bodyPr vert="horz" wrap="none" lIns="0" tIns="128016" rIns="0" bIns="60960" numCol="1" anchor="ctr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85000"/>
              </a:lnSpc>
            </a:pPr>
            <a:r>
              <a:rPr lang="en-US" sz="2000" dirty="0"/>
              <a:t>4</a:t>
            </a:r>
            <a:endParaRPr lang="en-US" sz="2800" dirty="0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39269AFC-BCAD-99E4-6BCD-4022D354DBF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72901" y="2797427"/>
            <a:ext cx="1069848" cy="1069848"/>
          </a:xfrm>
          <a:prstGeom prst="ellipse">
            <a:avLst/>
          </a:prstGeom>
          <a:solidFill>
            <a:schemeClr val="bg1"/>
          </a:solidFill>
          <a:ln w="76200">
            <a:solidFill>
              <a:schemeClr val="accent1"/>
            </a:solidFill>
          </a:ln>
        </p:spPr>
        <p:txBody>
          <a:bodyPr vert="horz" wrap="none" lIns="0" tIns="128016" rIns="0" bIns="60960" numCol="1" anchor="ctr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85000"/>
              </a:lnSpc>
            </a:pPr>
            <a:r>
              <a:rPr lang="en-US" sz="2000" dirty="0"/>
              <a:t>1</a:t>
            </a:r>
            <a:endParaRPr lang="en-US" sz="2800" dirty="0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BDCBF0C6-C3D3-8782-BFB0-1DFE51E55A8E}"/>
              </a:ext>
            </a:extLst>
          </p:cNvPr>
          <p:cNvSpPr>
            <a:spLocks noChangeArrowheads="1"/>
          </p:cNvSpPr>
          <p:nvPr/>
        </p:nvSpPr>
        <p:spPr bwMode="auto">
          <a:xfrm>
            <a:off x="9436860" y="2780786"/>
            <a:ext cx="1069848" cy="1069848"/>
          </a:xfrm>
          <a:prstGeom prst="ellipse">
            <a:avLst/>
          </a:prstGeom>
          <a:solidFill>
            <a:srgbClr val="00B050"/>
          </a:solidFill>
          <a:ln w="38100">
            <a:solidFill>
              <a:srgbClr val="FF0000"/>
            </a:solidFill>
          </a:ln>
        </p:spPr>
        <p:txBody>
          <a:bodyPr vert="horz" wrap="none" lIns="0" tIns="128016" rIns="0" bIns="60960" numCol="1" anchor="ctr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85000"/>
              </a:lnSpc>
            </a:pPr>
            <a:r>
              <a:rPr lang="en-US" sz="2000" dirty="0">
                <a:solidFill>
                  <a:srgbClr val="FFFFFF"/>
                </a:solidFill>
              </a:rPr>
              <a:t>5</a:t>
            </a:r>
            <a:endParaRPr lang="en-US" sz="2800" dirty="0">
              <a:solidFill>
                <a:srgbClr val="FFFFFF"/>
              </a:solidFill>
            </a:endParaRP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3592FA08-B288-1CA1-A108-95867848F650}"/>
              </a:ext>
            </a:extLst>
          </p:cNvPr>
          <p:cNvCxnSpPr>
            <a:cxnSpLocks/>
            <a:stCxn id="8" idx="6"/>
            <a:endCxn id="6" idx="2"/>
          </p:cNvCxnSpPr>
          <p:nvPr/>
        </p:nvCxnSpPr>
        <p:spPr>
          <a:xfrm>
            <a:off x="2142749" y="3332351"/>
            <a:ext cx="1005902" cy="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68C6BF50-3C27-2BC2-9B52-560ECCFC2435}"/>
              </a:ext>
            </a:extLst>
          </p:cNvPr>
          <p:cNvCxnSpPr>
            <a:cxnSpLocks/>
            <a:stCxn id="6" idx="6"/>
            <a:endCxn id="5" idx="2"/>
          </p:cNvCxnSpPr>
          <p:nvPr/>
        </p:nvCxnSpPr>
        <p:spPr>
          <a:xfrm flipV="1">
            <a:off x="4218499" y="3330950"/>
            <a:ext cx="1082102" cy="1401"/>
          </a:xfrm>
          <a:prstGeom prst="line">
            <a:avLst/>
          </a:prstGeom>
          <a:ln w="571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2ED23C85-F84B-C24F-AC7B-5640E7AF2395}"/>
              </a:ext>
            </a:extLst>
          </p:cNvPr>
          <p:cNvCxnSpPr>
            <a:stCxn id="5" idx="6"/>
            <a:endCxn id="7" idx="2"/>
          </p:cNvCxnSpPr>
          <p:nvPr/>
        </p:nvCxnSpPr>
        <p:spPr>
          <a:xfrm flipV="1">
            <a:off x="6370449" y="3317111"/>
            <a:ext cx="960182" cy="13839"/>
          </a:xfrm>
          <a:prstGeom prst="line">
            <a:avLst/>
          </a:prstGeom>
          <a:ln w="571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C1158190-9CC1-8016-1D17-19FD916E3CF0}"/>
              </a:ext>
            </a:extLst>
          </p:cNvPr>
          <p:cNvCxnSpPr>
            <a:stCxn id="7" idx="6"/>
            <a:endCxn id="9" idx="2"/>
          </p:cNvCxnSpPr>
          <p:nvPr/>
        </p:nvCxnSpPr>
        <p:spPr>
          <a:xfrm flipV="1">
            <a:off x="8400479" y="3315710"/>
            <a:ext cx="1036381" cy="1401"/>
          </a:xfrm>
          <a:prstGeom prst="line">
            <a:avLst/>
          </a:prstGeom>
          <a:ln w="5715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Freeform 96">
            <a:extLst>
              <a:ext uri="{FF2B5EF4-FFF2-40B4-BE49-F238E27FC236}">
                <a16:creationId xmlns:a16="http://schemas.microsoft.com/office/drawing/2014/main" id="{8D01275D-E2B4-FBB9-BB5E-50E4EC6D77E1}"/>
              </a:ext>
            </a:extLst>
          </p:cNvPr>
          <p:cNvSpPr/>
          <p:nvPr/>
        </p:nvSpPr>
        <p:spPr>
          <a:xfrm>
            <a:off x="693281" y="1239600"/>
            <a:ext cx="1829088" cy="1556426"/>
          </a:xfrm>
          <a:custGeom>
            <a:avLst/>
            <a:gdLst>
              <a:gd name="connsiteX0" fmla="*/ 0 w 1523552"/>
              <a:gd name="connsiteY0" fmla="*/ 0 h 1373865"/>
              <a:gd name="connsiteX1" fmla="*/ 1523552 w 1523552"/>
              <a:gd name="connsiteY1" fmla="*/ 0 h 1373865"/>
              <a:gd name="connsiteX2" fmla="*/ 1523552 w 1523552"/>
              <a:gd name="connsiteY2" fmla="*/ 750975 h 1373865"/>
              <a:gd name="connsiteX3" fmla="*/ 885310 w 1523552"/>
              <a:gd name="connsiteY3" fmla="*/ 750975 h 1373865"/>
              <a:gd name="connsiteX4" fmla="*/ 761777 w 1523552"/>
              <a:gd name="connsiteY4" fmla="*/ 1373865 h 1373865"/>
              <a:gd name="connsiteX5" fmla="*/ 638244 w 1523552"/>
              <a:gd name="connsiteY5" fmla="*/ 750975 h 1373865"/>
              <a:gd name="connsiteX6" fmla="*/ 0 w 1523552"/>
              <a:gd name="connsiteY6" fmla="*/ 750975 h 13738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523552" h="1373865">
                <a:moveTo>
                  <a:pt x="0" y="0"/>
                </a:moveTo>
                <a:lnTo>
                  <a:pt x="1523552" y="0"/>
                </a:lnTo>
                <a:lnTo>
                  <a:pt x="1523552" y="750975"/>
                </a:lnTo>
                <a:lnTo>
                  <a:pt x="885310" y="750975"/>
                </a:lnTo>
                <a:lnTo>
                  <a:pt x="761777" y="1373865"/>
                </a:lnTo>
                <a:lnTo>
                  <a:pt x="638244" y="750975"/>
                </a:lnTo>
                <a:lnTo>
                  <a:pt x="0" y="750975"/>
                </a:lnTo>
                <a:close/>
              </a:path>
            </a:pathLst>
          </a:custGeom>
          <a:ln w="28575">
            <a:solidFill>
              <a:schemeClr val="accent1"/>
            </a:solidFill>
          </a:ln>
        </p:spPr>
        <p:txBody>
          <a:bodyPr wrap="square" tIns="91440" bIns="73152">
            <a:noAutofit/>
          </a:bodyPr>
          <a:lstStyle/>
          <a:p>
            <a:pPr algn="ctr">
              <a:lnSpc>
                <a:spcPct val="95000"/>
              </a:lnSpc>
            </a:pPr>
            <a:r>
              <a:rPr lang="en-US" dirty="0"/>
              <a:t>PIHAK TERKAIT </a:t>
            </a:r>
          </a:p>
          <a:p>
            <a:pPr algn="ctr">
              <a:lnSpc>
                <a:spcPct val="95000"/>
              </a:lnSpc>
            </a:pPr>
            <a:endParaRPr lang="en-US" dirty="0"/>
          </a:p>
        </p:txBody>
      </p:sp>
      <p:sp>
        <p:nvSpPr>
          <p:cNvPr id="21" name="Freeform 97">
            <a:extLst>
              <a:ext uri="{FF2B5EF4-FFF2-40B4-BE49-F238E27FC236}">
                <a16:creationId xmlns:a16="http://schemas.microsoft.com/office/drawing/2014/main" id="{D4006EE7-C1EB-B77E-5110-9EE584DA8644}"/>
              </a:ext>
            </a:extLst>
          </p:cNvPr>
          <p:cNvSpPr/>
          <p:nvPr/>
        </p:nvSpPr>
        <p:spPr>
          <a:xfrm>
            <a:off x="2769031" y="1239598"/>
            <a:ext cx="1829088" cy="1556425"/>
          </a:xfrm>
          <a:custGeom>
            <a:avLst/>
            <a:gdLst>
              <a:gd name="connsiteX0" fmla="*/ 0 w 1523552"/>
              <a:gd name="connsiteY0" fmla="*/ 0 h 1373864"/>
              <a:gd name="connsiteX1" fmla="*/ 1523552 w 1523552"/>
              <a:gd name="connsiteY1" fmla="*/ 0 h 1373864"/>
              <a:gd name="connsiteX2" fmla="*/ 1523552 w 1523552"/>
              <a:gd name="connsiteY2" fmla="*/ 750975 h 1373864"/>
              <a:gd name="connsiteX3" fmla="*/ 885310 w 1523552"/>
              <a:gd name="connsiteY3" fmla="*/ 750975 h 1373864"/>
              <a:gd name="connsiteX4" fmla="*/ 761777 w 1523552"/>
              <a:gd name="connsiteY4" fmla="*/ 1373864 h 1373864"/>
              <a:gd name="connsiteX5" fmla="*/ 638245 w 1523552"/>
              <a:gd name="connsiteY5" fmla="*/ 750975 h 1373864"/>
              <a:gd name="connsiteX6" fmla="*/ 0 w 1523552"/>
              <a:gd name="connsiteY6" fmla="*/ 750975 h 13738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523552" h="1373864">
                <a:moveTo>
                  <a:pt x="0" y="0"/>
                </a:moveTo>
                <a:lnTo>
                  <a:pt x="1523552" y="0"/>
                </a:lnTo>
                <a:lnTo>
                  <a:pt x="1523552" y="750975"/>
                </a:lnTo>
                <a:lnTo>
                  <a:pt x="885310" y="750975"/>
                </a:lnTo>
                <a:lnTo>
                  <a:pt x="761777" y="1373864"/>
                </a:lnTo>
                <a:lnTo>
                  <a:pt x="638245" y="750975"/>
                </a:lnTo>
                <a:lnTo>
                  <a:pt x="0" y="750975"/>
                </a:lnTo>
                <a:close/>
              </a:path>
            </a:pathLst>
          </a:custGeom>
          <a:ln w="28575">
            <a:solidFill>
              <a:schemeClr val="accent2"/>
            </a:solidFill>
          </a:ln>
        </p:spPr>
        <p:txBody>
          <a:bodyPr wrap="square" tIns="91440" bIns="73152">
            <a:noAutofit/>
          </a:bodyPr>
          <a:lstStyle/>
          <a:p>
            <a:pPr algn="ctr">
              <a:lnSpc>
                <a:spcPct val="95000"/>
              </a:lnSpc>
            </a:pPr>
            <a:r>
              <a:rPr lang="en-US" dirty="0"/>
              <a:t>PETUGAS PENERIMA</a:t>
            </a:r>
          </a:p>
        </p:txBody>
      </p:sp>
      <p:sp>
        <p:nvSpPr>
          <p:cNvPr id="22" name="Freeform 99">
            <a:extLst>
              <a:ext uri="{FF2B5EF4-FFF2-40B4-BE49-F238E27FC236}">
                <a16:creationId xmlns:a16="http://schemas.microsoft.com/office/drawing/2014/main" id="{6ED5C18D-3C1F-2C9B-04CF-C2FAA01F90CB}"/>
              </a:ext>
            </a:extLst>
          </p:cNvPr>
          <p:cNvSpPr/>
          <p:nvPr/>
        </p:nvSpPr>
        <p:spPr>
          <a:xfrm>
            <a:off x="4920980" y="1239598"/>
            <a:ext cx="1829088" cy="1556425"/>
          </a:xfrm>
          <a:custGeom>
            <a:avLst/>
            <a:gdLst>
              <a:gd name="connsiteX0" fmla="*/ 0 w 1523552"/>
              <a:gd name="connsiteY0" fmla="*/ 0 h 1373864"/>
              <a:gd name="connsiteX1" fmla="*/ 1523552 w 1523552"/>
              <a:gd name="connsiteY1" fmla="*/ 0 h 1373864"/>
              <a:gd name="connsiteX2" fmla="*/ 1523552 w 1523552"/>
              <a:gd name="connsiteY2" fmla="*/ 750975 h 1373864"/>
              <a:gd name="connsiteX3" fmla="*/ 885310 w 1523552"/>
              <a:gd name="connsiteY3" fmla="*/ 750975 h 1373864"/>
              <a:gd name="connsiteX4" fmla="*/ 761777 w 1523552"/>
              <a:gd name="connsiteY4" fmla="*/ 1373864 h 1373864"/>
              <a:gd name="connsiteX5" fmla="*/ 638245 w 1523552"/>
              <a:gd name="connsiteY5" fmla="*/ 750975 h 1373864"/>
              <a:gd name="connsiteX6" fmla="*/ 0 w 1523552"/>
              <a:gd name="connsiteY6" fmla="*/ 750975 h 13738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523552" h="1373864">
                <a:moveTo>
                  <a:pt x="0" y="0"/>
                </a:moveTo>
                <a:lnTo>
                  <a:pt x="1523552" y="0"/>
                </a:lnTo>
                <a:lnTo>
                  <a:pt x="1523552" y="750975"/>
                </a:lnTo>
                <a:lnTo>
                  <a:pt x="885310" y="750975"/>
                </a:lnTo>
                <a:lnTo>
                  <a:pt x="761777" y="1373864"/>
                </a:lnTo>
                <a:lnTo>
                  <a:pt x="638245" y="750975"/>
                </a:lnTo>
                <a:lnTo>
                  <a:pt x="0" y="750975"/>
                </a:lnTo>
                <a:close/>
              </a:path>
            </a:pathLst>
          </a:custGeom>
          <a:ln w="28575">
            <a:solidFill>
              <a:schemeClr val="accent2"/>
            </a:solidFill>
          </a:ln>
        </p:spPr>
        <p:txBody>
          <a:bodyPr wrap="square" tIns="91440" bIns="73152">
            <a:noAutofit/>
          </a:bodyPr>
          <a:lstStyle/>
          <a:p>
            <a:pPr algn="ctr">
              <a:lnSpc>
                <a:spcPct val="95000"/>
              </a:lnSpc>
            </a:pPr>
            <a:r>
              <a:rPr lang="en-US" dirty="0"/>
              <a:t>ADMIN REGIS </a:t>
            </a:r>
          </a:p>
        </p:txBody>
      </p:sp>
      <p:sp>
        <p:nvSpPr>
          <p:cNvPr id="23" name="Freeform 100">
            <a:extLst>
              <a:ext uri="{FF2B5EF4-FFF2-40B4-BE49-F238E27FC236}">
                <a16:creationId xmlns:a16="http://schemas.microsoft.com/office/drawing/2014/main" id="{692147F0-183E-F6AF-03B7-7AE9A88E546E}"/>
              </a:ext>
            </a:extLst>
          </p:cNvPr>
          <p:cNvSpPr/>
          <p:nvPr/>
        </p:nvSpPr>
        <p:spPr>
          <a:xfrm>
            <a:off x="6951010" y="1238198"/>
            <a:ext cx="1888190" cy="1542587"/>
          </a:xfrm>
          <a:custGeom>
            <a:avLst/>
            <a:gdLst>
              <a:gd name="connsiteX0" fmla="*/ 0 w 1523552"/>
              <a:gd name="connsiteY0" fmla="*/ 0 h 1373865"/>
              <a:gd name="connsiteX1" fmla="*/ 1523552 w 1523552"/>
              <a:gd name="connsiteY1" fmla="*/ 0 h 1373865"/>
              <a:gd name="connsiteX2" fmla="*/ 1523552 w 1523552"/>
              <a:gd name="connsiteY2" fmla="*/ 750975 h 1373865"/>
              <a:gd name="connsiteX3" fmla="*/ 885310 w 1523552"/>
              <a:gd name="connsiteY3" fmla="*/ 750975 h 1373865"/>
              <a:gd name="connsiteX4" fmla="*/ 761777 w 1523552"/>
              <a:gd name="connsiteY4" fmla="*/ 1373865 h 1373865"/>
              <a:gd name="connsiteX5" fmla="*/ 638245 w 1523552"/>
              <a:gd name="connsiteY5" fmla="*/ 750975 h 1373865"/>
              <a:gd name="connsiteX6" fmla="*/ 0 w 1523552"/>
              <a:gd name="connsiteY6" fmla="*/ 750975 h 13738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523552" h="1373865">
                <a:moveTo>
                  <a:pt x="0" y="0"/>
                </a:moveTo>
                <a:lnTo>
                  <a:pt x="1523552" y="0"/>
                </a:lnTo>
                <a:lnTo>
                  <a:pt x="1523552" y="750975"/>
                </a:lnTo>
                <a:lnTo>
                  <a:pt x="885310" y="750975"/>
                </a:lnTo>
                <a:lnTo>
                  <a:pt x="761777" y="1373865"/>
                </a:lnTo>
                <a:lnTo>
                  <a:pt x="638245" y="750975"/>
                </a:lnTo>
                <a:lnTo>
                  <a:pt x="0" y="750975"/>
                </a:lnTo>
                <a:close/>
              </a:path>
            </a:pathLst>
          </a:custGeom>
          <a:ln w="28575">
            <a:solidFill>
              <a:schemeClr val="accent4"/>
            </a:solidFill>
          </a:ln>
        </p:spPr>
        <p:txBody>
          <a:bodyPr wrap="square" tIns="91440" bIns="73152">
            <a:noAutofit/>
          </a:bodyPr>
          <a:lstStyle/>
          <a:p>
            <a:pPr marL="182563" indent="-182563">
              <a:lnSpc>
                <a:spcPct val="95000"/>
              </a:lnSpc>
              <a:buFont typeface="Arial" panose="020B0604020202020204" pitchFamily="34" charset="0"/>
              <a:buChar char="•"/>
            </a:pPr>
            <a:r>
              <a:rPr lang="en-US" sz="1400" dirty="0">
                <a:latin typeface="Bookman Old Style" panose="02050604050505020204" pitchFamily="18" charset="0"/>
                <a:ea typeface="Batang" panose="02030600000101010101" pitchFamily="18" charset="-127"/>
                <a:cs typeface="Arial" panose="020B0604020202020204" pitchFamily="34" charset="0"/>
              </a:rPr>
              <a:t>ADMIN KAS &amp; PP</a:t>
            </a:r>
          </a:p>
          <a:p>
            <a:pPr marL="182563" indent="-182563">
              <a:lnSpc>
                <a:spcPct val="95000"/>
              </a:lnSpc>
              <a:buFont typeface="Arial" panose="020B0604020202020204" pitchFamily="34" charset="0"/>
              <a:buChar char="•"/>
            </a:pPr>
            <a:r>
              <a:rPr lang="en-US" sz="1400" dirty="0">
                <a:latin typeface="Bookman Old Style" panose="02050604050505020204" pitchFamily="18" charset="0"/>
                <a:ea typeface="Batang" panose="02030600000101010101" pitchFamily="18" charset="-127"/>
                <a:cs typeface="Arial" panose="020B0604020202020204" pitchFamily="34" charset="0"/>
              </a:rPr>
              <a:t>ADMIN PAN</a:t>
            </a:r>
          </a:p>
          <a:p>
            <a:pPr marL="182563" indent="-182563">
              <a:lnSpc>
                <a:spcPct val="95000"/>
              </a:lnSpc>
              <a:buFont typeface="Arial" panose="020B0604020202020204" pitchFamily="34" charset="0"/>
              <a:buChar char="•"/>
            </a:pPr>
            <a:r>
              <a:rPr lang="en-US" sz="1400" dirty="0">
                <a:latin typeface="Bookman Old Style" panose="02050604050505020204" pitchFamily="18" charset="0"/>
                <a:ea typeface="Batang" panose="02030600000101010101" pitchFamily="18" charset="-127"/>
                <a:cs typeface="Arial" panose="020B0604020202020204" pitchFamily="34" charset="0"/>
              </a:rPr>
              <a:t>JURU PANGGIL</a:t>
            </a:r>
            <a:endParaRPr lang="en-US" sz="1100" dirty="0"/>
          </a:p>
        </p:txBody>
      </p:sp>
      <p:sp>
        <p:nvSpPr>
          <p:cNvPr id="24" name="Freeform 102">
            <a:extLst>
              <a:ext uri="{FF2B5EF4-FFF2-40B4-BE49-F238E27FC236}">
                <a16:creationId xmlns:a16="http://schemas.microsoft.com/office/drawing/2014/main" id="{17994284-FB61-BA2E-B91A-21E18428AA99}"/>
              </a:ext>
            </a:extLst>
          </p:cNvPr>
          <p:cNvSpPr/>
          <p:nvPr/>
        </p:nvSpPr>
        <p:spPr>
          <a:xfrm>
            <a:off x="9057240" y="1238198"/>
            <a:ext cx="1888190" cy="1542587"/>
          </a:xfrm>
          <a:custGeom>
            <a:avLst/>
            <a:gdLst>
              <a:gd name="connsiteX0" fmla="*/ 0 w 1523552"/>
              <a:gd name="connsiteY0" fmla="*/ 0 h 1373865"/>
              <a:gd name="connsiteX1" fmla="*/ 1523552 w 1523552"/>
              <a:gd name="connsiteY1" fmla="*/ 0 h 1373865"/>
              <a:gd name="connsiteX2" fmla="*/ 1523552 w 1523552"/>
              <a:gd name="connsiteY2" fmla="*/ 750975 h 1373865"/>
              <a:gd name="connsiteX3" fmla="*/ 885310 w 1523552"/>
              <a:gd name="connsiteY3" fmla="*/ 750975 h 1373865"/>
              <a:gd name="connsiteX4" fmla="*/ 761777 w 1523552"/>
              <a:gd name="connsiteY4" fmla="*/ 1373865 h 1373865"/>
              <a:gd name="connsiteX5" fmla="*/ 638244 w 1523552"/>
              <a:gd name="connsiteY5" fmla="*/ 750975 h 1373865"/>
              <a:gd name="connsiteX6" fmla="*/ 0 w 1523552"/>
              <a:gd name="connsiteY6" fmla="*/ 750975 h 13738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523552" h="1373865">
                <a:moveTo>
                  <a:pt x="0" y="0"/>
                </a:moveTo>
                <a:lnTo>
                  <a:pt x="1523552" y="0"/>
                </a:lnTo>
                <a:lnTo>
                  <a:pt x="1523552" y="750975"/>
                </a:lnTo>
                <a:lnTo>
                  <a:pt x="885310" y="750975"/>
                </a:lnTo>
                <a:lnTo>
                  <a:pt x="761777" y="1373865"/>
                </a:lnTo>
                <a:lnTo>
                  <a:pt x="638244" y="750975"/>
                </a:lnTo>
                <a:lnTo>
                  <a:pt x="0" y="750975"/>
                </a:lnTo>
                <a:close/>
              </a:path>
            </a:pathLst>
          </a:custGeom>
          <a:gradFill>
            <a:gsLst>
              <a:gs pos="0">
                <a:schemeClr val="accent4"/>
              </a:gs>
              <a:gs pos="100000">
                <a:schemeClr val="accent5"/>
              </a:gs>
            </a:gsLst>
            <a:lin ang="5400000" scaled="0"/>
          </a:gradFill>
          <a:ln w="6350">
            <a:solidFill>
              <a:schemeClr val="accent5"/>
            </a:solidFill>
          </a:ln>
        </p:spPr>
        <p:txBody>
          <a:bodyPr wrap="square" tIns="91440" bIns="73152">
            <a:noAutofit/>
          </a:bodyPr>
          <a:lstStyle/>
          <a:p>
            <a:pPr marL="182563" indent="-182563">
              <a:lnSpc>
                <a:spcPct val="95000"/>
              </a:lnSpc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bg1"/>
                </a:solidFill>
              </a:rPr>
              <a:t>MAJELIS HAKIM </a:t>
            </a:r>
          </a:p>
          <a:p>
            <a:pPr marL="182563" indent="-182563">
              <a:lnSpc>
                <a:spcPct val="95000"/>
              </a:lnSpc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bg1"/>
                </a:solidFill>
              </a:rPr>
              <a:t>PANITERA PENGGANTI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9CAA21E5-7030-F458-7EC4-127C3A3524A6}"/>
              </a:ext>
            </a:extLst>
          </p:cNvPr>
          <p:cNvSpPr txBox="1"/>
          <p:nvPr/>
        </p:nvSpPr>
        <p:spPr>
          <a:xfrm>
            <a:off x="1700487" y="2299957"/>
            <a:ext cx="153679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err="1"/>
              <a:t>Menunjukkan</a:t>
            </a:r>
            <a:r>
              <a:rPr lang="en-US" sz="1200" b="1" dirty="0"/>
              <a:t> </a:t>
            </a:r>
            <a:r>
              <a:rPr lang="en-US" sz="1200" b="1" dirty="0" err="1"/>
              <a:t>Identitas</a:t>
            </a:r>
            <a:r>
              <a:rPr lang="en-US" sz="1200" b="1" dirty="0"/>
              <a:t> dan </a:t>
            </a:r>
            <a:r>
              <a:rPr lang="en-US" sz="1200" b="1" dirty="0" err="1"/>
              <a:t>Keterangan</a:t>
            </a:r>
            <a:r>
              <a:rPr lang="en-US" sz="1200" b="1" dirty="0"/>
              <a:t> </a:t>
            </a:r>
            <a:r>
              <a:rPr lang="en-US" sz="1200" b="1" dirty="0" err="1"/>
              <a:t>Pihak</a:t>
            </a:r>
            <a:r>
              <a:rPr lang="en-US" sz="1200" b="1" dirty="0"/>
              <a:t> </a:t>
            </a:r>
            <a:r>
              <a:rPr lang="en-US" sz="1200" b="1" dirty="0" err="1"/>
              <a:t>Terkait</a:t>
            </a:r>
            <a:endParaRPr lang="en-US" sz="1200" b="1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4A8F6C68-BEDE-3412-2DF7-3A4192EAACB2}"/>
              </a:ext>
            </a:extLst>
          </p:cNvPr>
          <p:cNvSpPr txBox="1"/>
          <p:nvPr/>
        </p:nvSpPr>
        <p:spPr>
          <a:xfrm>
            <a:off x="3816343" y="2221016"/>
            <a:ext cx="181953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err="1"/>
              <a:t>Menyerahkan</a:t>
            </a:r>
            <a:r>
              <a:rPr lang="en-US" sz="1400" dirty="0"/>
              <a:t> NUP </a:t>
            </a:r>
            <a:r>
              <a:rPr lang="en-US" sz="1400" dirty="0" err="1"/>
              <a:t>Keterangan</a:t>
            </a:r>
            <a:r>
              <a:rPr lang="en-US" sz="1400" dirty="0"/>
              <a:t> </a:t>
            </a:r>
            <a:r>
              <a:rPr lang="en-US" sz="1400" dirty="0" err="1"/>
              <a:t>Pihak</a:t>
            </a:r>
            <a:r>
              <a:rPr lang="en-US" sz="1400" dirty="0"/>
              <a:t> </a:t>
            </a:r>
            <a:r>
              <a:rPr lang="en-US" sz="1400" dirty="0" err="1"/>
              <a:t>Terkait</a:t>
            </a:r>
            <a:r>
              <a:rPr lang="en-US" sz="1400" dirty="0"/>
              <a:t> dan </a:t>
            </a:r>
            <a:r>
              <a:rPr lang="en-US" sz="1400" dirty="0" err="1"/>
              <a:t>Dokumen</a:t>
            </a:r>
            <a:r>
              <a:rPr lang="en-US" sz="1400" dirty="0"/>
              <a:t> </a:t>
            </a:r>
            <a:r>
              <a:rPr lang="en-US" sz="1400" dirty="0" err="1"/>
              <a:t>lainnya</a:t>
            </a:r>
            <a:endParaRPr lang="en-US" sz="1400" dirty="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F1971BFC-5FB5-0522-581F-D7030BB128B0}"/>
              </a:ext>
            </a:extLst>
          </p:cNvPr>
          <p:cNvSpPr txBox="1"/>
          <p:nvPr/>
        </p:nvSpPr>
        <p:spPr>
          <a:xfrm>
            <a:off x="6115726" y="2079446"/>
            <a:ext cx="149225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err="1"/>
              <a:t>Penyerahan</a:t>
            </a:r>
            <a:r>
              <a:rPr lang="en-US" sz="1400" dirty="0"/>
              <a:t> </a:t>
            </a:r>
            <a:r>
              <a:rPr lang="en-US" sz="1400" dirty="0" err="1"/>
              <a:t>berkas</a:t>
            </a:r>
            <a:r>
              <a:rPr lang="en-US" sz="1400" dirty="0"/>
              <a:t> </a:t>
            </a:r>
            <a:r>
              <a:rPr lang="en-US" sz="1400" dirty="0" err="1"/>
              <a:t>Keterangan</a:t>
            </a:r>
            <a:r>
              <a:rPr lang="en-US" sz="1400" dirty="0"/>
              <a:t> </a:t>
            </a:r>
            <a:r>
              <a:rPr lang="en-US" sz="1400" dirty="0" err="1"/>
              <a:t>Pihak</a:t>
            </a:r>
            <a:r>
              <a:rPr lang="en-US" sz="1400" dirty="0"/>
              <a:t> </a:t>
            </a:r>
            <a:r>
              <a:rPr lang="en-US" sz="1400" dirty="0" err="1"/>
              <a:t>Terkait</a:t>
            </a:r>
            <a:endParaRPr lang="en-US" sz="1400" dirty="0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53857CC3-2A34-C35F-C2C3-F0357C42DB20}"/>
              </a:ext>
            </a:extLst>
          </p:cNvPr>
          <p:cNvSpPr txBox="1"/>
          <p:nvPr/>
        </p:nvSpPr>
        <p:spPr>
          <a:xfrm>
            <a:off x="8086528" y="2207013"/>
            <a:ext cx="1712853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err="1"/>
              <a:t>Distribusi</a:t>
            </a:r>
            <a:r>
              <a:rPr lang="en-US" sz="1400" dirty="0"/>
              <a:t> </a:t>
            </a:r>
            <a:r>
              <a:rPr lang="en-US" sz="1400" dirty="0" err="1"/>
              <a:t>Keterangan</a:t>
            </a:r>
            <a:r>
              <a:rPr lang="en-US" sz="1400" dirty="0"/>
              <a:t> </a:t>
            </a:r>
            <a:r>
              <a:rPr lang="en-US" sz="1400" dirty="0" err="1"/>
              <a:t>Pihak</a:t>
            </a:r>
            <a:r>
              <a:rPr lang="en-US" sz="1400" dirty="0"/>
              <a:t> </a:t>
            </a:r>
            <a:r>
              <a:rPr lang="en-US" sz="1400" dirty="0" err="1"/>
              <a:t>Terkait</a:t>
            </a:r>
            <a:endParaRPr lang="en-US" sz="1400" dirty="0"/>
          </a:p>
        </p:txBody>
      </p: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BB75C909-71D9-71C1-F002-3D976D514AD7}"/>
              </a:ext>
            </a:extLst>
          </p:cNvPr>
          <p:cNvCxnSpPr>
            <a:cxnSpLocks/>
          </p:cNvCxnSpPr>
          <p:nvPr/>
        </p:nvCxnSpPr>
        <p:spPr>
          <a:xfrm flipV="1">
            <a:off x="2312619" y="3091738"/>
            <a:ext cx="279135" cy="56509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BE7B3F3B-6C60-5FF6-0663-A89B938B216B}"/>
              </a:ext>
            </a:extLst>
          </p:cNvPr>
          <p:cNvCxnSpPr>
            <a:cxnSpLocks/>
          </p:cNvCxnSpPr>
          <p:nvPr/>
        </p:nvCxnSpPr>
        <p:spPr>
          <a:xfrm flipV="1">
            <a:off x="4381792" y="3104224"/>
            <a:ext cx="279135" cy="56509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AF118E90-AC87-A9D2-2BFF-75F5062412B7}"/>
              </a:ext>
            </a:extLst>
          </p:cNvPr>
          <p:cNvCxnSpPr>
            <a:cxnSpLocks/>
          </p:cNvCxnSpPr>
          <p:nvPr/>
        </p:nvCxnSpPr>
        <p:spPr>
          <a:xfrm flipV="1">
            <a:off x="6513314" y="3104224"/>
            <a:ext cx="279135" cy="56509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6E414A68-0061-B359-B025-5DA92ECFE1D2}"/>
              </a:ext>
            </a:extLst>
          </p:cNvPr>
          <p:cNvCxnSpPr>
            <a:cxnSpLocks/>
          </p:cNvCxnSpPr>
          <p:nvPr/>
        </p:nvCxnSpPr>
        <p:spPr>
          <a:xfrm flipV="1">
            <a:off x="8542858" y="3076498"/>
            <a:ext cx="279135" cy="56509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>
            <a:extLst>
              <a:ext uri="{FF2B5EF4-FFF2-40B4-BE49-F238E27FC236}">
                <a16:creationId xmlns:a16="http://schemas.microsoft.com/office/drawing/2014/main" id="{D99A35C7-7264-F781-2D6B-CC5581C061D5}"/>
              </a:ext>
            </a:extLst>
          </p:cNvPr>
          <p:cNvCxnSpPr>
            <a:cxnSpLocks/>
          </p:cNvCxnSpPr>
          <p:nvPr/>
        </p:nvCxnSpPr>
        <p:spPr>
          <a:xfrm>
            <a:off x="1694113" y="3737293"/>
            <a:ext cx="0" cy="260405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Arrow Connector 52">
            <a:extLst>
              <a:ext uri="{FF2B5EF4-FFF2-40B4-BE49-F238E27FC236}">
                <a16:creationId xmlns:a16="http://schemas.microsoft.com/office/drawing/2014/main" id="{909E4AC7-9E42-08E8-75CD-F2DA0E40156D}"/>
              </a:ext>
            </a:extLst>
          </p:cNvPr>
          <p:cNvCxnSpPr>
            <a:cxnSpLocks/>
          </p:cNvCxnSpPr>
          <p:nvPr/>
        </p:nvCxnSpPr>
        <p:spPr>
          <a:xfrm>
            <a:off x="10089448" y="3737293"/>
            <a:ext cx="0" cy="260405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Flowchart: Document 46">
            <a:extLst>
              <a:ext uri="{FF2B5EF4-FFF2-40B4-BE49-F238E27FC236}">
                <a16:creationId xmlns:a16="http://schemas.microsoft.com/office/drawing/2014/main" id="{8BC90896-D46A-A413-CC8A-08EA7312A7D4}"/>
              </a:ext>
            </a:extLst>
          </p:cNvPr>
          <p:cNvSpPr/>
          <p:nvPr/>
        </p:nvSpPr>
        <p:spPr>
          <a:xfrm>
            <a:off x="693281" y="4014888"/>
            <a:ext cx="1829085" cy="2088091"/>
          </a:xfrm>
          <a:prstGeom prst="flowChartDocumen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7A34C89E-DA67-3A90-0C8F-46CDC15D1CEC}"/>
              </a:ext>
            </a:extLst>
          </p:cNvPr>
          <p:cNvSpPr/>
          <p:nvPr/>
        </p:nvSpPr>
        <p:spPr>
          <a:xfrm>
            <a:off x="693281" y="4039175"/>
            <a:ext cx="1829088" cy="12618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95000"/>
              </a:lnSpc>
              <a:buFont typeface="Arial" panose="020B0604020202020204" pitchFamily="34" charset="0"/>
              <a:buChar char="•"/>
            </a:pPr>
            <a:r>
              <a:rPr lang="en-US" sz="1600" dirty="0" err="1"/>
              <a:t>Identisa</a:t>
            </a:r>
            <a:r>
              <a:rPr lang="en-US" sz="1600" dirty="0"/>
              <a:t> </a:t>
            </a:r>
            <a:r>
              <a:rPr lang="en-US" sz="1600" dirty="0" err="1"/>
              <a:t>diri</a:t>
            </a:r>
            <a:endParaRPr lang="en-US" sz="1600" dirty="0"/>
          </a:p>
          <a:p>
            <a:pPr marL="285750" indent="-285750">
              <a:lnSpc>
                <a:spcPct val="95000"/>
              </a:lnSpc>
              <a:buFont typeface="Arial" panose="020B0604020202020204" pitchFamily="34" charset="0"/>
              <a:buChar char="•"/>
            </a:pPr>
            <a:r>
              <a:rPr lang="en-US" sz="1600" dirty="0" err="1"/>
              <a:t>Keterangan</a:t>
            </a:r>
            <a:r>
              <a:rPr lang="en-US" sz="1600" dirty="0"/>
              <a:t> </a:t>
            </a:r>
            <a:r>
              <a:rPr lang="en-US" sz="1600" dirty="0" err="1"/>
              <a:t>Pihak</a:t>
            </a:r>
            <a:r>
              <a:rPr lang="en-US" sz="1600" dirty="0"/>
              <a:t> </a:t>
            </a:r>
            <a:r>
              <a:rPr lang="en-US" sz="1600" dirty="0" err="1"/>
              <a:t>Terkait</a:t>
            </a:r>
            <a:endParaRPr lang="en-US" sz="1600" dirty="0"/>
          </a:p>
          <a:p>
            <a:pPr marL="285750" indent="-285750">
              <a:lnSpc>
                <a:spcPct val="95000"/>
              </a:lnSpc>
              <a:buFont typeface="Arial" panose="020B0604020202020204" pitchFamily="34" charset="0"/>
              <a:buChar char="•"/>
            </a:pPr>
            <a:r>
              <a:rPr lang="en-US" sz="1600" dirty="0" err="1"/>
              <a:t>Dokumen</a:t>
            </a:r>
            <a:r>
              <a:rPr lang="en-US" sz="1600" dirty="0"/>
              <a:t> </a:t>
            </a:r>
            <a:r>
              <a:rPr lang="en-US" sz="1600" dirty="0" err="1"/>
              <a:t>lainnya</a:t>
            </a:r>
            <a:endParaRPr lang="en-US" sz="1600" dirty="0"/>
          </a:p>
        </p:txBody>
      </p:sp>
      <p:sp>
        <p:nvSpPr>
          <p:cNvPr id="16" name="Flowchart: Document 15">
            <a:extLst>
              <a:ext uri="{FF2B5EF4-FFF2-40B4-BE49-F238E27FC236}">
                <a16:creationId xmlns:a16="http://schemas.microsoft.com/office/drawing/2014/main" id="{94D36C67-AE8A-EB50-5577-B671BC9C1594}"/>
              </a:ext>
            </a:extLst>
          </p:cNvPr>
          <p:cNvSpPr/>
          <p:nvPr/>
        </p:nvSpPr>
        <p:spPr>
          <a:xfrm>
            <a:off x="2768984" y="4024632"/>
            <a:ext cx="1829084" cy="2075548"/>
          </a:xfrm>
          <a:prstGeom prst="flowChartDocumen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EE8C7A51-74D3-8E31-3432-8865A45EE0A9}"/>
              </a:ext>
            </a:extLst>
          </p:cNvPr>
          <p:cNvSpPr/>
          <p:nvPr/>
        </p:nvSpPr>
        <p:spPr>
          <a:xfrm>
            <a:off x="2768980" y="4043554"/>
            <a:ext cx="1829088" cy="10279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85738" indent="-185738" defTabSz="1079500">
              <a:lnSpc>
                <a:spcPct val="95000"/>
              </a:lnSpc>
              <a:buFont typeface="Arial" panose="020B0604020202020204" pitchFamily="34" charset="0"/>
              <a:buChar char="•"/>
            </a:pPr>
            <a:r>
              <a:rPr lang="en-US" sz="1600" dirty="0" err="1"/>
              <a:t>Pengambilan</a:t>
            </a:r>
            <a:r>
              <a:rPr lang="en-US" sz="1600" dirty="0"/>
              <a:t> NUP </a:t>
            </a:r>
            <a:r>
              <a:rPr lang="en-US" sz="1600" dirty="0" err="1"/>
              <a:t>Keterangan</a:t>
            </a:r>
            <a:r>
              <a:rPr lang="en-US" sz="1600" dirty="0"/>
              <a:t> </a:t>
            </a:r>
            <a:r>
              <a:rPr lang="en-US" sz="1600" dirty="0" err="1"/>
              <a:t>Pihak</a:t>
            </a:r>
            <a:r>
              <a:rPr lang="en-US" sz="1600" dirty="0"/>
              <a:t> </a:t>
            </a:r>
            <a:r>
              <a:rPr lang="en-US" sz="1600" dirty="0" err="1"/>
              <a:t>Terkait</a:t>
            </a:r>
            <a:endParaRPr lang="en-US" sz="1600" dirty="0"/>
          </a:p>
          <a:p>
            <a:pPr marL="185738" indent="-185738" defTabSz="1079500">
              <a:lnSpc>
                <a:spcPct val="95000"/>
              </a:lnSpc>
              <a:buFont typeface="Arial" panose="020B0604020202020204" pitchFamily="34" charset="0"/>
              <a:buChar char="•"/>
            </a:pPr>
            <a:r>
              <a:rPr lang="en-US" sz="1600" dirty="0" err="1"/>
              <a:t>Penerimaan</a:t>
            </a:r>
            <a:r>
              <a:rPr lang="en-US" sz="1600" dirty="0"/>
              <a:t> ID</a:t>
            </a:r>
          </a:p>
        </p:txBody>
      </p:sp>
      <p:sp>
        <p:nvSpPr>
          <p:cNvPr id="18" name="Flowchart: Document 17">
            <a:extLst>
              <a:ext uri="{FF2B5EF4-FFF2-40B4-BE49-F238E27FC236}">
                <a16:creationId xmlns:a16="http://schemas.microsoft.com/office/drawing/2014/main" id="{AFDB5CB8-9C79-2688-9C26-3D145A7F9999}"/>
              </a:ext>
            </a:extLst>
          </p:cNvPr>
          <p:cNvSpPr/>
          <p:nvPr/>
        </p:nvSpPr>
        <p:spPr>
          <a:xfrm>
            <a:off x="4872705" y="4039175"/>
            <a:ext cx="1829188" cy="2497192"/>
          </a:xfrm>
          <a:prstGeom prst="flowChartDocumen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AFB15EDA-E574-7B74-1490-5DBE0C37205B}"/>
              </a:ext>
            </a:extLst>
          </p:cNvPr>
          <p:cNvSpPr/>
          <p:nvPr/>
        </p:nvSpPr>
        <p:spPr>
          <a:xfrm>
            <a:off x="4872705" y="4054261"/>
            <a:ext cx="1829189" cy="17297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85738" indent="-185738">
              <a:lnSpc>
                <a:spcPct val="95000"/>
              </a:lnSpc>
              <a:buFont typeface="Arial" panose="020B0604020202020204" pitchFamily="34" charset="0"/>
              <a:buChar char="•"/>
            </a:pPr>
            <a:r>
              <a:rPr lang="en-US" sz="1600" dirty="0">
                <a:effectLst/>
                <a:latin typeface="Bookman Old Style" panose="02050604050505020204" pitchFamily="18" charset="0"/>
                <a:ea typeface="Batang" panose="02030600000101010101" pitchFamily="18" charset="-127"/>
                <a:cs typeface="Arial" panose="020B0604020202020204" pitchFamily="34" charset="0"/>
              </a:rPr>
              <a:t>Cek </a:t>
            </a:r>
            <a:r>
              <a:rPr lang="en-US" sz="1600" dirty="0" err="1">
                <a:effectLst/>
                <a:latin typeface="Bookman Old Style" panose="02050604050505020204" pitchFamily="18" charset="0"/>
                <a:ea typeface="Batang" panose="02030600000101010101" pitchFamily="18" charset="-127"/>
                <a:cs typeface="Arial" panose="020B0604020202020204" pitchFamily="34" charset="0"/>
              </a:rPr>
              <a:t>fisik</a:t>
            </a:r>
            <a:r>
              <a:rPr lang="en-US" sz="1600" dirty="0">
                <a:effectLst/>
                <a:latin typeface="Bookman Old Style" panose="02050604050505020204" pitchFamily="18" charset="0"/>
                <a:ea typeface="Batang" panose="02030600000101010101" pitchFamily="18" charset="-127"/>
                <a:cs typeface="Arial" panose="020B0604020202020204" pitchFamily="34" charset="0"/>
              </a:rPr>
              <a:t> </a:t>
            </a:r>
            <a:r>
              <a:rPr lang="en-US" sz="1600" dirty="0" err="1">
                <a:effectLst/>
                <a:latin typeface="Bookman Old Style" panose="02050604050505020204" pitchFamily="18" charset="0"/>
                <a:ea typeface="Batang" panose="02030600000101010101" pitchFamily="18" charset="-127"/>
                <a:cs typeface="Arial" panose="020B0604020202020204" pitchFamily="34" charset="0"/>
              </a:rPr>
              <a:t>Berkas</a:t>
            </a:r>
            <a:r>
              <a:rPr lang="en-US" sz="1600" dirty="0">
                <a:effectLst/>
                <a:latin typeface="Bookman Old Style" panose="02050604050505020204" pitchFamily="18" charset="0"/>
                <a:ea typeface="Batang" panose="02030600000101010101" pitchFamily="18" charset="-127"/>
                <a:cs typeface="Arial" panose="020B0604020202020204" pitchFamily="34" charset="0"/>
              </a:rPr>
              <a:t> </a:t>
            </a:r>
            <a:r>
              <a:rPr lang="en-US" sz="1600" dirty="0" err="1">
                <a:effectLst/>
                <a:latin typeface="Bookman Old Style" panose="02050604050505020204" pitchFamily="18" charset="0"/>
                <a:ea typeface="Batang" panose="02030600000101010101" pitchFamily="18" charset="-127"/>
                <a:cs typeface="Arial" panose="020B0604020202020204" pitchFamily="34" charset="0"/>
              </a:rPr>
              <a:t>Keterangan</a:t>
            </a:r>
            <a:r>
              <a:rPr lang="en-US" sz="1600" dirty="0">
                <a:effectLst/>
                <a:latin typeface="Bookman Old Style" panose="02050604050505020204" pitchFamily="18" charset="0"/>
                <a:ea typeface="Batang" panose="02030600000101010101" pitchFamily="18" charset="-127"/>
                <a:cs typeface="Arial" panose="020B0604020202020204" pitchFamily="34" charset="0"/>
              </a:rPr>
              <a:t> </a:t>
            </a:r>
            <a:r>
              <a:rPr lang="en-US" sz="1600" dirty="0" err="1">
                <a:effectLst/>
                <a:latin typeface="Bookman Old Style" panose="02050604050505020204" pitchFamily="18" charset="0"/>
                <a:ea typeface="Batang" panose="02030600000101010101" pitchFamily="18" charset="-127"/>
                <a:cs typeface="Arial" panose="020B0604020202020204" pitchFamily="34" charset="0"/>
              </a:rPr>
              <a:t>Pihak</a:t>
            </a:r>
            <a:r>
              <a:rPr lang="en-US" sz="1600" dirty="0">
                <a:effectLst/>
                <a:latin typeface="Bookman Old Style" panose="02050604050505020204" pitchFamily="18" charset="0"/>
                <a:ea typeface="Batang" panose="02030600000101010101" pitchFamily="18" charset="-127"/>
                <a:cs typeface="Arial" panose="020B0604020202020204" pitchFamily="34" charset="0"/>
              </a:rPr>
              <a:t> </a:t>
            </a:r>
            <a:r>
              <a:rPr lang="en-US" sz="1600" dirty="0" err="1">
                <a:effectLst/>
                <a:latin typeface="Bookman Old Style" panose="02050604050505020204" pitchFamily="18" charset="0"/>
                <a:ea typeface="Batang" panose="02030600000101010101" pitchFamily="18" charset="-127"/>
                <a:cs typeface="Arial" panose="020B0604020202020204" pitchFamily="34" charset="0"/>
              </a:rPr>
              <a:t>Terkait</a:t>
            </a:r>
            <a:r>
              <a:rPr lang="en-US" sz="1600" dirty="0">
                <a:effectLst/>
                <a:latin typeface="Bookman Old Style" panose="02050604050505020204" pitchFamily="18" charset="0"/>
                <a:ea typeface="Batang" panose="02030600000101010101" pitchFamily="18" charset="-127"/>
                <a:cs typeface="Arial" panose="020B0604020202020204" pitchFamily="34" charset="0"/>
              </a:rPr>
              <a:t>;</a:t>
            </a:r>
          </a:p>
          <a:p>
            <a:pPr marL="185738" indent="-185738">
              <a:lnSpc>
                <a:spcPct val="95000"/>
              </a:lnSpc>
              <a:buFont typeface="Arial" panose="020B0604020202020204" pitchFamily="34" charset="0"/>
              <a:buChar char="•"/>
            </a:pPr>
            <a:r>
              <a:rPr lang="en-US" sz="1600" dirty="0">
                <a:latin typeface="Bookman Old Style" panose="02050604050505020204" pitchFamily="18" charset="0"/>
                <a:ea typeface="Batang" panose="02030600000101010101" pitchFamily="18" charset="-127"/>
                <a:cs typeface="Arial" panose="020B0604020202020204" pitchFamily="34" charset="0"/>
              </a:rPr>
              <a:t>Input data;</a:t>
            </a:r>
          </a:p>
          <a:p>
            <a:pPr marL="185738" indent="-185738">
              <a:lnSpc>
                <a:spcPct val="95000"/>
              </a:lnSpc>
              <a:buFont typeface="Arial" panose="020B0604020202020204" pitchFamily="34" charset="0"/>
              <a:buChar char="•"/>
            </a:pPr>
            <a:r>
              <a:rPr lang="en-US" sz="1600" dirty="0" err="1">
                <a:effectLst/>
                <a:latin typeface="Bookman Old Style" panose="02050604050505020204" pitchFamily="18" charset="0"/>
                <a:ea typeface="Batang" panose="02030600000101010101" pitchFamily="18" charset="-127"/>
                <a:cs typeface="Arial" panose="020B0604020202020204" pitchFamily="34" charset="0"/>
              </a:rPr>
              <a:t>Mencatat</a:t>
            </a:r>
            <a:r>
              <a:rPr lang="en-US" sz="1600" dirty="0">
                <a:effectLst/>
                <a:latin typeface="Bookman Old Style" panose="02050604050505020204" pitchFamily="18" charset="0"/>
                <a:ea typeface="Batang" panose="02030600000101010101" pitchFamily="18" charset="-127"/>
                <a:cs typeface="Arial" panose="020B0604020202020204" pitchFamily="34" charset="0"/>
              </a:rPr>
              <a:t>  </a:t>
            </a:r>
            <a:r>
              <a:rPr lang="en-US" sz="1600" dirty="0" err="1">
                <a:effectLst/>
                <a:latin typeface="Bookman Old Style" panose="02050604050505020204" pitchFamily="18" charset="0"/>
                <a:ea typeface="Batang" panose="02030600000101010101" pitchFamily="18" charset="-127"/>
                <a:cs typeface="Arial" panose="020B0604020202020204" pitchFamily="34" charset="0"/>
              </a:rPr>
              <a:t>dalam</a:t>
            </a:r>
            <a:r>
              <a:rPr lang="en-US" sz="1600" dirty="0">
                <a:effectLst/>
                <a:latin typeface="Bookman Old Style" panose="02050604050505020204" pitchFamily="18" charset="0"/>
                <a:ea typeface="Batang" panose="02030600000101010101" pitchFamily="18" charset="-127"/>
                <a:cs typeface="Arial" panose="020B0604020202020204" pitchFamily="34" charset="0"/>
              </a:rPr>
              <a:t> e-BRPK</a:t>
            </a:r>
            <a:endParaRPr lang="en-US" sz="1200" dirty="0"/>
          </a:p>
        </p:txBody>
      </p:sp>
      <p:sp>
        <p:nvSpPr>
          <p:cNvPr id="25" name="Flowchart: Document 24">
            <a:extLst>
              <a:ext uri="{FF2B5EF4-FFF2-40B4-BE49-F238E27FC236}">
                <a16:creationId xmlns:a16="http://schemas.microsoft.com/office/drawing/2014/main" id="{D8862A18-563C-BBEF-E4FD-0399020AACBA}"/>
              </a:ext>
            </a:extLst>
          </p:cNvPr>
          <p:cNvSpPr/>
          <p:nvPr/>
        </p:nvSpPr>
        <p:spPr>
          <a:xfrm>
            <a:off x="7014814" y="3993377"/>
            <a:ext cx="1765281" cy="2542990"/>
          </a:xfrm>
          <a:prstGeom prst="flowChartDocumen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B5CE2105-1344-F2BB-7920-02CFC26C1441}"/>
              </a:ext>
            </a:extLst>
          </p:cNvPr>
          <p:cNvSpPr/>
          <p:nvPr/>
        </p:nvSpPr>
        <p:spPr>
          <a:xfrm>
            <a:off x="7014814" y="4078492"/>
            <a:ext cx="1765281" cy="24606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82563" indent="-182563" defTabSz="898525">
              <a:lnSpc>
                <a:spcPct val="95000"/>
              </a:lnSpc>
              <a:buFont typeface="Arial" panose="020B0604020202020204" pitchFamily="34" charset="0"/>
              <a:buChar char="•"/>
            </a:pPr>
            <a:r>
              <a:rPr lang="en-US" sz="1600" dirty="0" err="1">
                <a:latin typeface="Bookman Old Style" panose="02050604050505020204" pitchFamily="18" charset="0"/>
                <a:ea typeface="Batang" panose="02030600000101010101" pitchFamily="18" charset="-127"/>
                <a:cs typeface="Arial" panose="020B0604020202020204" pitchFamily="34" charset="0"/>
              </a:rPr>
              <a:t>Pemeriksaan</a:t>
            </a:r>
            <a:r>
              <a:rPr lang="en-US" sz="1600" dirty="0">
                <a:latin typeface="Bookman Old Style" panose="02050604050505020204" pitchFamily="18" charset="0"/>
                <a:ea typeface="Batang" panose="02030600000101010101" pitchFamily="18" charset="-127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Bookman Old Style" panose="02050604050505020204" pitchFamily="18" charset="0"/>
                <a:ea typeface="Batang" panose="02030600000101010101" pitchFamily="18" charset="-127"/>
                <a:cs typeface="Arial" panose="020B0604020202020204" pitchFamily="34" charset="0"/>
              </a:rPr>
              <a:t>substansi</a:t>
            </a:r>
            <a:r>
              <a:rPr lang="en-US" sz="1600" dirty="0">
                <a:latin typeface="Bookman Old Style" panose="02050604050505020204" pitchFamily="18" charset="0"/>
                <a:ea typeface="Batang" panose="02030600000101010101" pitchFamily="18" charset="-127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Bookman Old Style" panose="02050604050505020204" pitchFamily="18" charset="0"/>
                <a:ea typeface="Batang" panose="02030600000101010101" pitchFamily="18" charset="-127"/>
                <a:cs typeface="Arial" panose="020B0604020202020204" pitchFamily="34" charset="0"/>
              </a:rPr>
              <a:t>Keterangan</a:t>
            </a:r>
            <a:r>
              <a:rPr lang="en-US" sz="1600" dirty="0">
                <a:latin typeface="Bookman Old Style" panose="02050604050505020204" pitchFamily="18" charset="0"/>
                <a:ea typeface="Batang" panose="02030600000101010101" pitchFamily="18" charset="-127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Bookman Old Style" panose="02050604050505020204" pitchFamily="18" charset="0"/>
                <a:ea typeface="Batang" panose="02030600000101010101" pitchFamily="18" charset="-127"/>
                <a:cs typeface="Arial" panose="020B0604020202020204" pitchFamily="34" charset="0"/>
              </a:rPr>
              <a:t>Pihak</a:t>
            </a:r>
            <a:r>
              <a:rPr lang="en-US" sz="1600" dirty="0">
                <a:latin typeface="Bookman Old Style" panose="02050604050505020204" pitchFamily="18" charset="0"/>
                <a:ea typeface="Batang" panose="02030600000101010101" pitchFamily="18" charset="-127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Bookman Old Style" panose="02050604050505020204" pitchFamily="18" charset="0"/>
                <a:ea typeface="Batang" panose="02030600000101010101" pitchFamily="18" charset="-127"/>
                <a:cs typeface="Arial" panose="020B0604020202020204" pitchFamily="34" charset="0"/>
              </a:rPr>
              <a:t>Terkait</a:t>
            </a:r>
            <a:endParaRPr lang="en-US" sz="1600" dirty="0">
              <a:latin typeface="Bookman Old Style" panose="02050604050505020204" pitchFamily="18" charset="0"/>
              <a:ea typeface="Batang" panose="02030600000101010101" pitchFamily="18" charset="-127"/>
              <a:cs typeface="Arial" panose="020B0604020202020204" pitchFamily="34" charset="0"/>
            </a:endParaRPr>
          </a:p>
          <a:p>
            <a:pPr marL="285750" indent="-285750">
              <a:lnSpc>
                <a:spcPct val="95000"/>
              </a:lnSpc>
              <a:buFont typeface="Arial" panose="020B0604020202020204" pitchFamily="34" charset="0"/>
              <a:buChar char="•"/>
            </a:pPr>
            <a:r>
              <a:rPr lang="en-US" sz="1600" dirty="0" err="1">
                <a:latin typeface="Bookman Old Style" panose="02050604050505020204" pitchFamily="18" charset="0"/>
                <a:ea typeface="Batang" panose="02030600000101010101" pitchFamily="18" charset="-127"/>
                <a:cs typeface="Arial" panose="020B0604020202020204" pitchFamily="34" charset="0"/>
              </a:rPr>
              <a:t>Digandakan</a:t>
            </a:r>
            <a:r>
              <a:rPr lang="en-US" sz="1600" dirty="0">
                <a:latin typeface="Bookman Old Style" panose="02050604050505020204" pitchFamily="18" charset="0"/>
                <a:ea typeface="Batang" panose="02030600000101010101" pitchFamily="18" charset="-127"/>
                <a:cs typeface="Arial" panose="020B0604020202020204" pitchFamily="34" charset="0"/>
              </a:rPr>
              <a:t>;</a:t>
            </a:r>
          </a:p>
          <a:p>
            <a:pPr marL="285750" indent="-285750">
              <a:lnSpc>
                <a:spcPct val="95000"/>
              </a:lnSpc>
              <a:buFont typeface="Arial" panose="020B0604020202020204" pitchFamily="34" charset="0"/>
              <a:buChar char="•"/>
            </a:pPr>
            <a:r>
              <a:rPr lang="en-US" sz="1600" dirty="0" err="1">
                <a:latin typeface="Bookman Old Style" panose="02050604050505020204" pitchFamily="18" charset="0"/>
                <a:ea typeface="Batang" panose="02030600000101010101" pitchFamily="18" charset="-127"/>
                <a:cs typeface="Arial" panose="020B0604020202020204" pitchFamily="34" charset="0"/>
              </a:rPr>
              <a:t>Distribusi</a:t>
            </a:r>
            <a:r>
              <a:rPr lang="en-US" sz="1600" dirty="0">
                <a:latin typeface="Bookman Old Style" panose="02050604050505020204" pitchFamily="18" charset="0"/>
                <a:ea typeface="Batang" panose="02030600000101010101" pitchFamily="18" charset="-127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Bookman Old Style" panose="02050604050505020204" pitchFamily="18" charset="0"/>
                <a:ea typeface="Batang" panose="02030600000101010101" pitchFamily="18" charset="-127"/>
                <a:cs typeface="Arial" panose="020B0604020202020204" pitchFamily="34" charset="0"/>
              </a:rPr>
              <a:t>kepada</a:t>
            </a:r>
            <a:r>
              <a:rPr lang="en-US" sz="1600" dirty="0">
                <a:latin typeface="Bookman Old Style" panose="02050604050505020204" pitchFamily="18" charset="0"/>
                <a:ea typeface="Batang" panose="02030600000101010101" pitchFamily="18" charset="-127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Bookman Old Style" panose="02050604050505020204" pitchFamily="18" charset="0"/>
                <a:ea typeface="Batang" panose="02030600000101010101" pitchFamily="18" charset="-127"/>
                <a:cs typeface="Arial" panose="020B0604020202020204" pitchFamily="34" charset="0"/>
              </a:rPr>
              <a:t>Majelis</a:t>
            </a:r>
            <a:r>
              <a:rPr lang="en-US" sz="1600" dirty="0">
                <a:latin typeface="Bookman Old Style" panose="02050604050505020204" pitchFamily="18" charset="0"/>
                <a:ea typeface="Batang" panose="02030600000101010101" pitchFamily="18" charset="-127"/>
                <a:cs typeface="Arial" panose="020B0604020202020204" pitchFamily="34" charset="0"/>
              </a:rPr>
              <a:t> Hakim</a:t>
            </a:r>
          </a:p>
          <a:p>
            <a:pPr marL="285750" indent="-285750">
              <a:lnSpc>
                <a:spcPct val="95000"/>
              </a:lnSpc>
              <a:buFont typeface="Arial" panose="020B0604020202020204" pitchFamily="34" charset="0"/>
              <a:buChar char="•"/>
            </a:pPr>
            <a:endParaRPr lang="en-US" sz="1800" dirty="0">
              <a:effectLst/>
              <a:latin typeface="Bookman Old Style" panose="02050604050505020204" pitchFamily="18" charset="0"/>
              <a:ea typeface="Batang" panose="02030600000101010101" pitchFamily="18" charset="-127"/>
              <a:cs typeface="Times New Roman" panose="02020603050405020304" pitchFamily="18" charset="0"/>
            </a:endParaRPr>
          </a:p>
        </p:txBody>
      </p:sp>
      <p:sp>
        <p:nvSpPr>
          <p:cNvPr id="31" name="Flowchart: Document 30">
            <a:extLst>
              <a:ext uri="{FF2B5EF4-FFF2-40B4-BE49-F238E27FC236}">
                <a16:creationId xmlns:a16="http://schemas.microsoft.com/office/drawing/2014/main" id="{4049ED2D-3082-61B7-4102-3CF75A191DE8}"/>
              </a:ext>
            </a:extLst>
          </p:cNvPr>
          <p:cNvSpPr/>
          <p:nvPr/>
        </p:nvSpPr>
        <p:spPr>
          <a:xfrm>
            <a:off x="9057240" y="3953261"/>
            <a:ext cx="1829081" cy="2128205"/>
          </a:xfrm>
          <a:prstGeom prst="flowChartDocumen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A436E86B-48E5-2AD1-892B-072BC25E051A}"/>
              </a:ext>
            </a:extLst>
          </p:cNvPr>
          <p:cNvSpPr/>
          <p:nvPr/>
        </p:nvSpPr>
        <p:spPr>
          <a:xfrm>
            <a:off x="9057240" y="4018291"/>
            <a:ext cx="1829080" cy="12618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95000"/>
              </a:lnSpc>
              <a:buFont typeface="Arial" panose="020B0604020202020204" pitchFamily="34" charset="0"/>
              <a:buChar char="•"/>
            </a:pPr>
            <a:r>
              <a:rPr lang="en-US" sz="1600" dirty="0" err="1"/>
              <a:t>Digabungkan</a:t>
            </a:r>
            <a:r>
              <a:rPr lang="en-US" sz="1600" dirty="0"/>
              <a:t> </a:t>
            </a:r>
            <a:r>
              <a:rPr lang="en-US" sz="1600" dirty="0" err="1"/>
              <a:t>dalam</a:t>
            </a:r>
            <a:r>
              <a:rPr lang="en-US" sz="1600" dirty="0"/>
              <a:t> </a:t>
            </a:r>
            <a:r>
              <a:rPr lang="en-US" sz="1600" dirty="0" err="1"/>
              <a:t>Berkas</a:t>
            </a:r>
            <a:r>
              <a:rPr lang="en-US" sz="1600" dirty="0"/>
              <a:t> </a:t>
            </a:r>
            <a:r>
              <a:rPr lang="en-US" sz="1600" dirty="0" err="1"/>
              <a:t>Permohonan</a:t>
            </a:r>
            <a:r>
              <a:rPr lang="en-US" sz="1600" dirty="0"/>
              <a:t> yang </a:t>
            </a:r>
            <a:r>
              <a:rPr lang="en-US" sz="1600" dirty="0" err="1"/>
              <a:t>terkait</a:t>
            </a:r>
            <a:endParaRPr lang="en-US" sz="1600" dirty="0"/>
          </a:p>
          <a:p>
            <a:pPr>
              <a:lnSpc>
                <a:spcPct val="95000"/>
              </a:lnSpc>
            </a:pPr>
            <a:endParaRPr lang="en-US" sz="1600" dirty="0"/>
          </a:p>
        </p:txBody>
      </p: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F2C5EC89-95F8-DE33-77C2-BFC02B5DB7C5}"/>
              </a:ext>
            </a:extLst>
          </p:cNvPr>
          <p:cNvCxnSpPr>
            <a:stCxn id="9" idx="6"/>
          </p:cNvCxnSpPr>
          <p:nvPr/>
        </p:nvCxnSpPr>
        <p:spPr>
          <a:xfrm>
            <a:off x="10506708" y="3315710"/>
            <a:ext cx="1106172" cy="0"/>
          </a:xfrm>
          <a:prstGeom prst="straightConnector1">
            <a:avLst/>
          </a:prstGeom>
          <a:ln w="57150">
            <a:solidFill>
              <a:srgbClr val="00B0F0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4D5D72F2-CF18-D66E-A86C-20AF5103B2B0}"/>
              </a:ext>
            </a:extLst>
          </p:cNvPr>
          <p:cNvSpPr txBox="1"/>
          <p:nvPr/>
        </p:nvSpPr>
        <p:spPr>
          <a:xfrm>
            <a:off x="10398185" y="2592286"/>
            <a:ext cx="15128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rgbClr val="FF0000"/>
                </a:solidFill>
              </a:rPr>
              <a:t>PROSES SELANJUTNYA</a:t>
            </a:r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0E49364F-0856-56FF-2A24-352C6D58D92B}"/>
              </a:ext>
            </a:extLst>
          </p:cNvPr>
          <p:cNvSpPr/>
          <p:nvPr/>
        </p:nvSpPr>
        <p:spPr>
          <a:xfrm>
            <a:off x="152400" y="76200"/>
            <a:ext cx="11932920" cy="653796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5097804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83369F-42BA-64D3-E0CC-EF1938BECF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79327"/>
            <a:ext cx="10515600" cy="751387"/>
          </a:xfrm>
          <a:solidFill>
            <a:srgbClr val="7030A0"/>
          </a:solidFill>
          <a:ln w="28575">
            <a:solidFill>
              <a:schemeClr val="accent2"/>
            </a:solidFill>
          </a:ln>
        </p:spPr>
        <p:txBody>
          <a:bodyPr wrap="square" tIns="91440" bIns="73152">
            <a:noAutofit/>
          </a:bodyPr>
          <a:lstStyle/>
          <a:p>
            <a:pPr algn="ctr">
              <a:lnSpc>
                <a:spcPct val="95000"/>
              </a:lnSpc>
            </a:pPr>
            <a:r>
              <a:rPr lang="en-US" sz="24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PENYAMPAIAN KETERANGAN BAWASLU</a:t>
            </a:r>
            <a:br>
              <a:rPr lang="en-US" sz="24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</a:br>
            <a:r>
              <a:rPr lang="en-US" sz="2000" i="1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(TENGGANG WAKTU 1 (SATU) HARI KERJA SEBELUM SIDANG PEMERIKSAAN PERSIDANGAN)</a:t>
            </a:r>
            <a:endParaRPr lang="en-US" sz="2400" i="1" dirty="0">
              <a:solidFill>
                <a:schemeClr val="bg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8A4D9A4F-6AAA-AB62-C7BE-7ED9053CB9E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00601" y="2796026"/>
            <a:ext cx="1069848" cy="1069848"/>
          </a:xfrm>
          <a:prstGeom prst="ellipse">
            <a:avLst/>
          </a:prstGeom>
          <a:solidFill>
            <a:schemeClr val="bg1"/>
          </a:solidFill>
          <a:ln w="76200">
            <a:solidFill>
              <a:schemeClr val="accent3"/>
            </a:solidFill>
          </a:ln>
        </p:spPr>
        <p:txBody>
          <a:bodyPr vert="horz" wrap="none" lIns="0" tIns="128016" rIns="0" bIns="60960" numCol="1" anchor="ctr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85000"/>
              </a:lnSpc>
            </a:pPr>
            <a:r>
              <a:rPr lang="en-US" sz="2000" dirty="0"/>
              <a:t>3</a:t>
            </a:r>
            <a:endParaRPr lang="en-US" sz="2800" dirty="0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36F117B4-68A2-7E38-E2A2-C95938506E7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48651" y="2797427"/>
            <a:ext cx="1069848" cy="1069848"/>
          </a:xfrm>
          <a:prstGeom prst="ellipse">
            <a:avLst/>
          </a:prstGeom>
          <a:solidFill>
            <a:schemeClr val="bg1"/>
          </a:solidFill>
          <a:ln w="76200">
            <a:solidFill>
              <a:schemeClr val="accent2"/>
            </a:solidFill>
          </a:ln>
        </p:spPr>
        <p:txBody>
          <a:bodyPr vert="horz" wrap="none" lIns="0" tIns="128016" rIns="0" bIns="60960" numCol="1" anchor="ctr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85000"/>
              </a:lnSpc>
            </a:pPr>
            <a:r>
              <a:rPr lang="en-US" sz="2000" dirty="0"/>
              <a:t>2</a:t>
            </a:r>
            <a:endParaRPr lang="en-US" sz="2800" dirty="0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D634C9BE-9A7C-E368-8B5A-28B04352BB4F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30631" y="2782187"/>
            <a:ext cx="1069848" cy="1069848"/>
          </a:xfrm>
          <a:prstGeom prst="ellipse">
            <a:avLst/>
          </a:prstGeom>
          <a:solidFill>
            <a:schemeClr val="bg1"/>
          </a:solidFill>
          <a:ln w="76200">
            <a:solidFill>
              <a:schemeClr val="accent4"/>
            </a:solidFill>
          </a:ln>
        </p:spPr>
        <p:txBody>
          <a:bodyPr vert="horz" wrap="none" lIns="0" tIns="128016" rIns="0" bIns="60960" numCol="1" anchor="ctr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85000"/>
              </a:lnSpc>
            </a:pPr>
            <a:r>
              <a:rPr lang="en-US" sz="2000" dirty="0"/>
              <a:t>4</a:t>
            </a:r>
            <a:endParaRPr lang="en-US" sz="2800" dirty="0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39269AFC-BCAD-99E4-6BCD-4022D354DBF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72901" y="2797427"/>
            <a:ext cx="1069848" cy="1069848"/>
          </a:xfrm>
          <a:prstGeom prst="ellipse">
            <a:avLst/>
          </a:prstGeom>
          <a:solidFill>
            <a:schemeClr val="bg1"/>
          </a:solidFill>
          <a:ln w="76200">
            <a:solidFill>
              <a:schemeClr val="accent1"/>
            </a:solidFill>
          </a:ln>
        </p:spPr>
        <p:txBody>
          <a:bodyPr vert="horz" wrap="none" lIns="0" tIns="128016" rIns="0" bIns="60960" numCol="1" anchor="ctr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85000"/>
              </a:lnSpc>
            </a:pPr>
            <a:r>
              <a:rPr lang="en-US" sz="2000" dirty="0"/>
              <a:t>1</a:t>
            </a:r>
            <a:endParaRPr lang="en-US" sz="2800" dirty="0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BDCBF0C6-C3D3-8782-BFB0-1DFE51E55A8E}"/>
              </a:ext>
            </a:extLst>
          </p:cNvPr>
          <p:cNvSpPr>
            <a:spLocks noChangeArrowheads="1"/>
          </p:cNvSpPr>
          <p:nvPr/>
        </p:nvSpPr>
        <p:spPr bwMode="auto">
          <a:xfrm>
            <a:off x="9436860" y="2780786"/>
            <a:ext cx="1069848" cy="1069848"/>
          </a:xfrm>
          <a:prstGeom prst="ellipse">
            <a:avLst/>
          </a:prstGeom>
          <a:solidFill>
            <a:srgbClr val="00B050"/>
          </a:solidFill>
          <a:ln w="38100">
            <a:solidFill>
              <a:srgbClr val="FF0000"/>
            </a:solidFill>
          </a:ln>
        </p:spPr>
        <p:txBody>
          <a:bodyPr vert="horz" wrap="none" lIns="0" tIns="128016" rIns="0" bIns="60960" numCol="1" anchor="ctr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85000"/>
              </a:lnSpc>
            </a:pPr>
            <a:r>
              <a:rPr lang="en-US" sz="2000" dirty="0">
                <a:solidFill>
                  <a:srgbClr val="FFFFFF"/>
                </a:solidFill>
              </a:rPr>
              <a:t>5</a:t>
            </a:r>
            <a:endParaRPr lang="en-US" sz="2800" dirty="0">
              <a:solidFill>
                <a:srgbClr val="FFFFFF"/>
              </a:solidFill>
            </a:endParaRP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3592FA08-B288-1CA1-A108-95867848F650}"/>
              </a:ext>
            </a:extLst>
          </p:cNvPr>
          <p:cNvCxnSpPr>
            <a:cxnSpLocks/>
            <a:stCxn id="8" idx="6"/>
            <a:endCxn id="6" idx="2"/>
          </p:cNvCxnSpPr>
          <p:nvPr/>
        </p:nvCxnSpPr>
        <p:spPr>
          <a:xfrm>
            <a:off x="2142749" y="3332351"/>
            <a:ext cx="1005902" cy="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68C6BF50-3C27-2BC2-9B52-560ECCFC2435}"/>
              </a:ext>
            </a:extLst>
          </p:cNvPr>
          <p:cNvCxnSpPr>
            <a:cxnSpLocks/>
            <a:stCxn id="6" idx="6"/>
            <a:endCxn id="5" idx="2"/>
          </p:cNvCxnSpPr>
          <p:nvPr/>
        </p:nvCxnSpPr>
        <p:spPr>
          <a:xfrm flipV="1">
            <a:off x="4218499" y="3330950"/>
            <a:ext cx="1082102" cy="1401"/>
          </a:xfrm>
          <a:prstGeom prst="line">
            <a:avLst/>
          </a:prstGeom>
          <a:ln w="571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2ED23C85-F84B-C24F-AC7B-5640E7AF2395}"/>
              </a:ext>
            </a:extLst>
          </p:cNvPr>
          <p:cNvCxnSpPr>
            <a:stCxn id="5" idx="6"/>
            <a:endCxn id="7" idx="2"/>
          </p:cNvCxnSpPr>
          <p:nvPr/>
        </p:nvCxnSpPr>
        <p:spPr>
          <a:xfrm flipV="1">
            <a:off x="6370449" y="3317111"/>
            <a:ext cx="960182" cy="13839"/>
          </a:xfrm>
          <a:prstGeom prst="line">
            <a:avLst/>
          </a:prstGeom>
          <a:ln w="571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C1158190-9CC1-8016-1D17-19FD916E3CF0}"/>
              </a:ext>
            </a:extLst>
          </p:cNvPr>
          <p:cNvCxnSpPr>
            <a:stCxn id="7" idx="6"/>
            <a:endCxn id="9" idx="2"/>
          </p:cNvCxnSpPr>
          <p:nvPr/>
        </p:nvCxnSpPr>
        <p:spPr>
          <a:xfrm flipV="1">
            <a:off x="8400479" y="3315710"/>
            <a:ext cx="1036381" cy="1401"/>
          </a:xfrm>
          <a:prstGeom prst="line">
            <a:avLst/>
          </a:prstGeom>
          <a:ln w="5715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Freeform 96">
            <a:extLst>
              <a:ext uri="{FF2B5EF4-FFF2-40B4-BE49-F238E27FC236}">
                <a16:creationId xmlns:a16="http://schemas.microsoft.com/office/drawing/2014/main" id="{8D01275D-E2B4-FBB9-BB5E-50E4EC6D77E1}"/>
              </a:ext>
            </a:extLst>
          </p:cNvPr>
          <p:cNvSpPr/>
          <p:nvPr/>
        </p:nvSpPr>
        <p:spPr>
          <a:xfrm>
            <a:off x="693281" y="1239600"/>
            <a:ext cx="1829088" cy="1556426"/>
          </a:xfrm>
          <a:custGeom>
            <a:avLst/>
            <a:gdLst>
              <a:gd name="connsiteX0" fmla="*/ 0 w 1523552"/>
              <a:gd name="connsiteY0" fmla="*/ 0 h 1373865"/>
              <a:gd name="connsiteX1" fmla="*/ 1523552 w 1523552"/>
              <a:gd name="connsiteY1" fmla="*/ 0 h 1373865"/>
              <a:gd name="connsiteX2" fmla="*/ 1523552 w 1523552"/>
              <a:gd name="connsiteY2" fmla="*/ 750975 h 1373865"/>
              <a:gd name="connsiteX3" fmla="*/ 885310 w 1523552"/>
              <a:gd name="connsiteY3" fmla="*/ 750975 h 1373865"/>
              <a:gd name="connsiteX4" fmla="*/ 761777 w 1523552"/>
              <a:gd name="connsiteY4" fmla="*/ 1373865 h 1373865"/>
              <a:gd name="connsiteX5" fmla="*/ 638244 w 1523552"/>
              <a:gd name="connsiteY5" fmla="*/ 750975 h 1373865"/>
              <a:gd name="connsiteX6" fmla="*/ 0 w 1523552"/>
              <a:gd name="connsiteY6" fmla="*/ 750975 h 13738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523552" h="1373865">
                <a:moveTo>
                  <a:pt x="0" y="0"/>
                </a:moveTo>
                <a:lnTo>
                  <a:pt x="1523552" y="0"/>
                </a:lnTo>
                <a:lnTo>
                  <a:pt x="1523552" y="750975"/>
                </a:lnTo>
                <a:lnTo>
                  <a:pt x="885310" y="750975"/>
                </a:lnTo>
                <a:lnTo>
                  <a:pt x="761777" y="1373865"/>
                </a:lnTo>
                <a:lnTo>
                  <a:pt x="638244" y="750975"/>
                </a:lnTo>
                <a:lnTo>
                  <a:pt x="0" y="750975"/>
                </a:lnTo>
                <a:close/>
              </a:path>
            </a:pathLst>
          </a:custGeom>
          <a:ln w="28575">
            <a:solidFill>
              <a:schemeClr val="accent1"/>
            </a:solidFill>
          </a:ln>
        </p:spPr>
        <p:txBody>
          <a:bodyPr wrap="square" tIns="91440" bIns="73152">
            <a:noAutofit/>
          </a:bodyPr>
          <a:lstStyle/>
          <a:p>
            <a:pPr algn="ctr">
              <a:lnSpc>
                <a:spcPct val="95000"/>
              </a:lnSpc>
            </a:pPr>
            <a:r>
              <a:rPr lang="en-US" dirty="0"/>
              <a:t>BAWASLU </a:t>
            </a:r>
          </a:p>
          <a:p>
            <a:pPr algn="ctr">
              <a:lnSpc>
                <a:spcPct val="95000"/>
              </a:lnSpc>
            </a:pPr>
            <a:endParaRPr lang="en-US" dirty="0"/>
          </a:p>
        </p:txBody>
      </p:sp>
      <p:sp>
        <p:nvSpPr>
          <p:cNvPr id="21" name="Freeform 97">
            <a:extLst>
              <a:ext uri="{FF2B5EF4-FFF2-40B4-BE49-F238E27FC236}">
                <a16:creationId xmlns:a16="http://schemas.microsoft.com/office/drawing/2014/main" id="{D4006EE7-C1EB-B77E-5110-9EE584DA8644}"/>
              </a:ext>
            </a:extLst>
          </p:cNvPr>
          <p:cNvSpPr/>
          <p:nvPr/>
        </p:nvSpPr>
        <p:spPr>
          <a:xfrm>
            <a:off x="2769031" y="1239598"/>
            <a:ext cx="1829088" cy="1556425"/>
          </a:xfrm>
          <a:custGeom>
            <a:avLst/>
            <a:gdLst>
              <a:gd name="connsiteX0" fmla="*/ 0 w 1523552"/>
              <a:gd name="connsiteY0" fmla="*/ 0 h 1373864"/>
              <a:gd name="connsiteX1" fmla="*/ 1523552 w 1523552"/>
              <a:gd name="connsiteY1" fmla="*/ 0 h 1373864"/>
              <a:gd name="connsiteX2" fmla="*/ 1523552 w 1523552"/>
              <a:gd name="connsiteY2" fmla="*/ 750975 h 1373864"/>
              <a:gd name="connsiteX3" fmla="*/ 885310 w 1523552"/>
              <a:gd name="connsiteY3" fmla="*/ 750975 h 1373864"/>
              <a:gd name="connsiteX4" fmla="*/ 761777 w 1523552"/>
              <a:gd name="connsiteY4" fmla="*/ 1373864 h 1373864"/>
              <a:gd name="connsiteX5" fmla="*/ 638245 w 1523552"/>
              <a:gd name="connsiteY5" fmla="*/ 750975 h 1373864"/>
              <a:gd name="connsiteX6" fmla="*/ 0 w 1523552"/>
              <a:gd name="connsiteY6" fmla="*/ 750975 h 13738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523552" h="1373864">
                <a:moveTo>
                  <a:pt x="0" y="0"/>
                </a:moveTo>
                <a:lnTo>
                  <a:pt x="1523552" y="0"/>
                </a:lnTo>
                <a:lnTo>
                  <a:pt x="1523552" y="750975"/>
                </a:lnTo>
                <a:lnTo>
                  <a:pt x="885310" y="750975"/>
                </a:lnTo>
                <a:lnTo>
                  <a:pt x="761777" y="1373864"/>
                </a:lnTo>
                <a:lnTo>
                  <a:pt x="638245" y="750975"/>
                </a:lnTo>
                <a:lnTo>
                  <a:pt x="0" y="750975"/>
                </a:lnTo>
                <a:close/>
              </a:path>
            </a:pathLst>
          </a:custGeom>
          <a:ln w="28575">
            <a:solidFill>
              <a:schemeClr val="accent2"/>
            </a:solidFill>
          </a:ln>
        </p:spPr>
        <p:txBody>
          <a:bodyPr wrap="square" tIns="91440" bIns="73152">
            <a:noAutofit/>
          </a:bodyPr>
          <a:lstStyle/>
          <a:p>
            <a:pPr algn="ctr">
              <a:lnSpc>
                <a:spcPct val="95000"/>
              </a:lnSpc>
            </a:pPr>
            <a:r>
              <a:rPr lang="en-US" dirty="0"/>
              <a:t>PETUGAS PENERIMA</a:t>
            </a:r>
          </a:p>
        </p:txBody>
      </p:sp>
      <p:sp>
        <p:nvSpPr>
          <p:cNvPr id="22" name="Freeform 99">
            <a:extLst>
              <a:ext uri="{FF2B5EF4-FFF2-40B4-BE49-F238E27FC236}">
                <a16:creationId xmlns:a16="http://schemas.microsoft.com/office/drawing/2014/main" id="{6ED5C18D-3C1F-2C9B-04CF-C2FAA01F90CB}"/>
              </a:ext>
            </a:extLst>
          </p:cNvPr>
          <p:cNvSpPr/>
          <p:nvPr/>
        </p:nvSpPr>
        <p:spPr>
          <a:xfrm>
            <a:off x="4920980" y="1239598"/>
            <a:ext cx="1829088" cy="1556425"/>
          </a:xfrm>
          <a:custGeom>
            <a:avLst/>
            <a:gdLst>
              <a:gd name="connsiteX0" fmla="*/ 0 w 1523552"/>
              <a:gd name="connsiteY0" fmla="*/ 0 h 1373864"/>
              <a:gd name="connsiteX1" fmla="*/ 1523552 w 1523552"/>
              <a:gd name="connsiteY1" fmla="*/ 0 h 1373864"/>
              <a:gd name="connsiteX2" fmla="*/ 1523552 w 1523552"/>
              <a:gd name="connsiteY2" fmla="*/ 750975 h 1373864"/>
              <a:gd name="connsiteX3" fmla="*/ 885310 w 1523552"/>
              <a:gd name="connsiteY3" fmla="*/ 750975 h 1373864"/>
              <a:gd name="connsiteX4" fmla="*/ 761777 w 1523552"/>
              <a:gd name="connsiteY4" fmla="*/ 1373864 h 1373864"/>
              <a:gd name="connsiteX5" fmla="*/ 638245 w 1523552"/>
              <a:gd name="connsiteY5" fmla="*/ 750975 h 1373864"/>
              <a:gd name="connsiteX6" fmla="*/ 0 w 1523552"/>
              <a:gd name="connsiteY6" fmla="*/ 750975 h 13738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523552" h="1373864">
                <a:moveTo>
                  <a:pt x="0" y="0"/>
                </a:moveTo>
                <a:lnTo>
                  <a:pt x="1523552" y="0"/>
                </a:lnTo>
                <a:lnTo>
                  <a:pt x="1523552" y="750975"/>
                </a:lnTo>
                <a:lnTo>
                  <a:pt x="885310" y="750975"/>
                </a:lnTo>
                <a:lnTo>
                  <a:pt x="761777" y="1373864"/>
                </a:lnTo>
                <a:lnTo>
                  <a:pt x="638245" y="750975"/>
                </a:lnTo>
                <a:lnTo>
                  <a:pt x="0" y="750975"/>
                </a:lnTo>
                <a:close/>
              </a:path>
            </a:pathLst>
          </a:custGeom>
          <a:ln w="28575">
            <a:solidFill>
              <a:schemeClr val="accent2"/>
            </a:solidFill>
          </a:ln>
        </p:spPr>
        <p:txBody>
          <a:bodyPr wrap="square" tIns="91440" bIns="73152">
            <a:noAutofit/>
          </a:bodyPr>
          <a:lstStyle/>
          <a:p>
            <a:pPr algn="ctr">
              <a:lnSpc>
                <a:spcPct val="95000"/>
              </a:lnSpc>
            </a:pPr>
            <a:r>
              <a:rPr lang="en-US" dirty="0"/>
              <a:t>ADMIN REGIS </a:t>
            </a:r>
          </a:p>
        </p:txBody>
      </p:sp>
      <p:sp>
        <p:nvSpPr>
          <p:cNvPr id="23" name="Freeform 100">
            <a:extLst>
              <a:ext uri="{FF2B5EF4-FFF2-40B4-BE49-F238E27FC236}">
                <a16:creationId xmlns:a16="http://schemas.microsoft.com/office/drawing/2014/main" id="{692147F0-183E-F6AF-03B7-7AE9A88E546E}"/>
              </a:ext>
            </a:extLst>
          </p:cNvPr>
          <p:cNvSpPr/>
          <p:nvPr/>
        </p:nvSpPr>
        <p:spPr>
          <a:xfrm>
            <a:off x="6951010" y="1238198"/>
            <a:ext cx="1888190" cy="1542587"/>
          </a:xfrm>
          <a:custGeom>
            <a:avLst/>
            <a:gdLst>
              <a:gd name="connsiteX0" fmla="*/ 0 w 1523552"/>
              <a:gd name="connsiteY0" fmla="*/ 0 h 1373865"/>
              <a:gd name="connsiteX1" fmla="*/ 1523552 w 1523552"/>
              <a:gd name="connsiteY1" fmla="*/ 0 h 1373865"/>
              <a:gd name="connsiteX2" fmla="*/ 1523552 w 1523552"/>
              <a:gd name="connsiteY2" fmla="*/ 750975 h 1373865"/>
              <a:gd name="connsiteX3" fmla="*/ 885310 w 1523552"/>
              <a:gd name="connsiteY3" fmla="*/ 750975 h 1373865"/>
              <a:gd name="connsiteX4" fmla="*/ 761777 w 1523552"/>
              <a:gd name="connsiteY4" fmla="*/ 1373865 h 1373865"/>
              <a:gd name="connsiteX5" fmla="*/ 638245 w 1523552"/>
              <a:gd name="connsiteY5" fmla="*/ 750975 h 1373865"/>
              <a:gd name="connsiteX6" fmla="*/ 0 w 1523552"/>
              <a:gd name="connsiteY6" fmla="*/ 750975 h 13738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523552" h="1373865">
                <a:moveTo>
                  <a:pt x="0" y="0"/>
                </a:moveTo>
                <a:lnTo>
                  <a:pt x="1523552" y="0"/>
                </a:lnTo>
                <a:lnTo>
                  <a:pt x="1523552" y="750975"/>
                </a:lnTo>
                <a:lnTo>
                  <a:pt x="885310" y="750975"/>
                </a:lnTo>
                <a:lnTo>
                  <a:pt x="761777" y="1373865"/>
                </a:lnTo>
                <a:lnTo>
                  <a:pt x="638245" y="750975"/>
                </a:lnTo>
                <a:lnTo>
                  <a:pt x="0" y="750975"/>
                </a:lnTo>
                <a:close/>
              </a:path>
            </a:pathLst>
          </a:custGeom>
          <a:ln w="28575">
            <a:solidFill>
              <a:schemeClr val="accent4"/>
            </a:solidFill>
          </a:ln>
        </p:spPr>
        <p:txBody>
          <a:bodyPr wrap="square" tIns="91440" bIns="73152">
            <a:noAutofit/>
          </a:bodyPr>
          <a:lstStyle/>
          <a:p>
            <a:pPr marL="182563" indent="-182563">
              <a:lnSpc>
                <a:spcPct val="95000"/>
              </a:lnSpc>
              <a:buFont typeface="Arial" panose="020B0604020202020204" pitchFamily="34" charset="0"/>
              <a:buChar char="•"/>
            </a:pPr>
            <a:r>
              <a:rPr lang="en-US" sz="1400" dirty="0">
                <a:latin typeface="Bookman Old Style" panose="02050604050505020204" pitchFamily="18" charset="0"/>
                <a:ea typeface="Batang" panose="02030600000101010101" pitchFamily="18" charset="-127"/>
                <a:cs typeface="Arial" panose="020B0604020202020204" pitchFamily="34" charset="0"/>
              </a:rPr>
              <a:t>ADMIN KAS &amp; PP</a:t>
            </a:r>
          </a:p>
          <a:p>
            <a:pPr marL="182563" indent="-182563">
              <a:lnSpc>
                <a:spcPct val="95000"/>
              </a:lnSpc>
              <a:buFont typeface="Arial" panose="020B0604020202020204" pitchFamily="34" charset="0"/>
              <a:buChar char="•"/>
            </a:pPr>
            <a:r>
              <a:rPr lang="en-US" sz="1400" dirty="0">
                <a:latin typeface="Bookman Old Style" panose="02050604050505020204" pitchFamily="18" charset="0"/>
                <a:ea typeface="Batang" panose="02030600000101010101" pitchFamily="18" charset="-127"/>
                <a:cs typeface="Arial" panose="020B0604020202020204" pitchFamily="34" charset="0"/>
              </a:rPr>
              <a:t>ADMIN PAN</a:t>
            </a:r>
          </a:p>
          <a:p>
            <a:pPr marL="182563" indent="-182563">
              <a:lnSpc>
                <a:spcPct val="95000"/>
              </a:lnSpc>
              <a:buFont typeface="Arial" panose="020B0604020202020204" pitchFamily="34" charset="0"/>
              <a:buChar char="•"/>
            </a:pPr>
            <a:r>
              <a:rPr lang="en-US" sz="1400" dirty="0">
                <a:latin typeface="Bookman Old Style" panose="02050604050505020204" pitchFamily="18" charset="0"/>
                <a:ea typeface="Batang" panose="02030600000101010101" pitchFamily="18" charset="-127"/>
                <a:cs typeface="Arial" panose="020B0604020202020204" pitchFamily="34" charset="0"/>
              </a:rPr>
              <a:t>JURU PANGGIL</a:t>
            </a:r>
            <a:endParaRPr lang="en-US" sz="1100" dirty="0"/>
          </a:p>
        </p:txBody>
      </p:sp>
      <p:sp>
        <p:nvSpPr>
          <p:cNvPr id="24" name="Freeform 102">
            <a:extLst>
              <a:ext uri="{FF2B5EF4-FFF2-40B4-BE49-F238E27FC236}">
                <a16:creationId xmlns:a16="http://schemas.microsoft.com/office/drawing/2014/main" id="{17994284-FB61-BA2E-B91A-21E18428AA99}"/>
              </a:ext>
            </a:extLst>
          </p:cNvPr>
          <p:cNvSpPr/>
          <p:nvPr/>
        </p:nvSpPr>
        <p:spPr>
          <a:xfrm>
            <a:off x="9057240" y="1238198"/>
            <a:ext cx="1888190" cy="1542587"/>
          </a:xfrm>
          <a:custGeom>
            <a:avLst/>
            <a:gdLst>
              <a:gd name="connsiteX0" fmla="*/ 0 w 1523552"/>
              <a:gd name="connsiteY0" fmla="*/ 0 h 1373865"/>
              <a:gd name="connsiteX1" fmla="*/ 1523552 w 1523552"/>
              <a:gd name="connsiteY1" fmla="*/ 0 h 1373865"/>
              <a:gd name="connsiteX2" fmla="*/ 1523552 w 1523552"/>
              <a:gd name="connsiteY2" fmla="*/ 750975 h 1373865"/>
              <a:gd name="connsiteX3" fmla="*/ 885310 w 1523552"/>
              <a:gd name="connsiteY3" fmla="*/ 750975 h 1373865"/>
              <a:gd name="connsiteX4" fmla="*/ 761777 w 1523552"/>
              <a:gd name="connsiteY4" fmla="*/ 1373865 h 1373865"/>
              <a:gd name="connsiteX5" fmla="*/ 638244 w 1523552"/>
              <a:gd name="connsiteY5" fmla="*/ 750975 h 1373865"/>
              <a:gd name="connsiteX6" fmla="*/ 0 w 1523552"/>
              <a:gd name="connsiteY6" fmla="*/ 750975 h 13738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523552" h="1373865">
                <a:moveTo>
                  <a:pt x="0" y="0"/>
                </a:moveTo>
                <a:lnTo>
                  <a:pt x="1523552" y="0"/>
                </a:lnTo>
                <a:lnTo>
                  <a:pt x="1523552" y="750975"/>
                </a:lnTo>
                <a:lnTo>
                  <a:pt x="885310" y="750975"/>
                </a:lnTo>
                <a:lnTo>
                  <a:pt x="761777" y="1373865"/>
                </a:lnTo>
                <a:lnTo>
                  <a:pt x="638244" y="750975"/>
                </a:lnTo>
                <a:lnTo>
                  <a:pt x="0" y="750975"/>
                </a:lnTo>
                <a:close/>
              </a:path>
            </a:pathLst>
          </a:custGeom>
          <a:gradFill>
            <a:gsLst>
              <a:gs pos="0">
                <a:schemeClr val="accent4"/>
              </a:gs>
              <a:gs pos="100000">
                <a:schemeClr val="accent5"/>
              </a:gs>
            </a:gsLst>
            <a:lin ang="5400000" scaled="0"/>
          </a:gradFill>
          <a:ln w="6350">
            <a:solidFill>
              <a:schemeClr val="accent5"/>
            </a:solidFill>
          </a:ln>
        </p:spPr>
        <p:txBody>
          <a:bodyPr wrap="square" tIns="91440" bIns="73152">
            <a:noAutofit/>
          </a:bodyPr>
          <a:lstStyle/>
          <a:p>
            <a:pPr marL="182563" indent="-182563">
              <a:lnSpc>
                <a:spcPct val="95000"/>
              </a:lnSpc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bg1"/>
                </a:solidFill>
              </a:rPr>
              <a:t>MAJELIS HAKIM </a:t>
            </a:r>
          </a:p>
          <a:p>
            <a:pPr marL="182563" indent="-182563">
              <a:lnSpc>
                <a:spcPct val="95000"/>
              </a:lnSpc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bg1"/>
                </a:solidFill>
              </a:rPr>
              <a:t>PANITERA PENGGANTI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9CAA21E5-7030-F458-7EC4-127C3A3524A6}"/>
              </a:ext>
            </a:extLst>
          </p:cNvPr>
          <p:cNvSpPr txBox="1"/>
          <p:nvPr/>
        </p:nvSpPr>
        <p:spPr>
          <a:xfrm>
            <a:off x="1700487" y="2299957"/>
            <a:ext cx="15367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err="1"/>
              <a:t>Menunjukkan</a:t>
            </a:r>
            <a:r>
              <a:rPr lang="en-US" sz="1200" b="1" dirty="0"/>
              <a:t> </a:t>
            </a:r>
            <a:r>
              <a:rPr lang="en-US" sz="1200" b="1" dirty="0" err="1"/>
              <a:t>Identitas</a:t>
            </a:r>
            <a:r>
              <a:rPr lang="en-US" sz="1200" b="1" dirty="0"/>
              <a:t> dan  </a:t>
            </a:r>
            <a:r>
              <a:rPr lang="en-US" sz="1200" b="1" dirty="0" err="1"/>
              <a:t>Keterangan</a:t>
            </a:r>
            <a:r>
              <a:rPr lang="en-US" sz="1200" b="1" dirty="0"/>
              <a:t> </a:t>
            </a:r>
            <a:r>
              <a:rPr lang="en-US" sz="1200" b="1" dirty="0" err="1"/>
              <a:t>Bawaslu</a:t>
            </a:r>
            <a:endParaRPr lang="en-US" sz="1200" b="1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4A8F6C68-BEDE-3412-2DF7-3A4192EAACB2}"/>
              </a:ext>
            </a:extLst>
          </p:cNvPr>
          <p:cNvSpPr txBox="1"/>
          <p:nvPr/>
        </p:nvSpPr>
        <p:spPr>
          <a:xfrm>
            <a:off x="3816343" y="2221016"/>
            <a:ext cx="1819537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err="1"/>
              <a:t>Menyerahkan</a:t>
            </a:r>
            <a:r>
              <a:rPr lang="en-US" sz="1400" dirty="0"/>
              <a:t> NUP </a:t>
            </a:r>
            <a:r>
              <a:rPr lang="en-US" sz="1400" dirty="0" err="1"/>
              <a:t>Keterangan</a:t>
            </a:r>
            <a:r>
              <a:rPr lang="en-US" sz="1400" dirty="0"/>
              <a:t> </a:t>
            </a:r>
            <a:r>
              <a:rPr lang="en-US" sz="1400" dirty="0" err="1"/>
              <a:t>Bawaslu</a:t>
            </a:r>
            <a:r>
              <a:rPr lang="en-US" sz="1400" dirty="0"/>
              <a:t> dan </a:t>
            </a:r>
            <a:r>
              <a:rPr lang="en-US" sz="1400" dirty="0" err="1"/>
              <a:t>Dokumen</a:t>
            </a:r>
            <a:r>
              <a:rPr lang="en-US" sz="1400" dirty="0"/>
              <a:t> </a:t>
            </a:r>
            <a:r>
              <a:rPr lang="en-US" sz="1400" dirty="0" err="1"/>
              <a:t>lainnya</a:t>
            </a:r>
            <a:endParaRPr lang="en-US" sz="1400" dirty="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F1971BFC-5FB5-0522-581F-D7030BB128B0}"/>
              </a:ext>
            </a:extLst>
          </p:cNvPr>
          <p:cNvSpPr txBox="1"/>
          <p:nvPr/>
        </p:nvSpPr>
        <p:spPr>
          <a:xfrm>
            <a:off x="6115726" y="2079446"/>
            <a:ext cx="149225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err="1"/>
              <a:t>Penyerahan</a:t>
            </a:r>
            <a:r>
              <a:rPr lang="en-US" sz="1400" dirty="0"/>
              <a:t> </a:t>
            </a:r>
            <a:r>
              <a:rPr lang="en-US" sz="1400" dirty="0" err="1"/>
              <a:t>berkas</a:t>
            </a:r>
            <a:r>
              <a:rPr lang="en-US" sz="1400" dirty="0"/>
              <a:t> </a:t>
            </a:r>
            <a:r>
              <a:rPr lang="en-US" sz="1400" dirty="0" err="1"/>
              <a:t>Keterangan</a:t>
            </a:r>
            <a:r>
              <a:rPr lang="en-US" sz="1400" dirty="0"/>
              <a:t> </a:t>
            </a:r>
            <a:r>
              <a:rPr lang="en-US" sz="1400" dirty="0" err="1"/>
              <a:t>Bawaslu</a:t>
            </a:r>
            <a:endParaRPr lang="en-US" sz="1400" dirty="0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53857CC3-2A34-C35F-C2C3-F0357C42DB20}"/>
              </a:ext>
            </a:extLst>
          </p:cNvPr>
          <p:cNvSpPr txBox="1"/>
          <p:nvPr/>
        </p:nvSpPr>
        <p:spPr>
          <a:xfrm>
            <a:off x="8086528" y="2207013"/>
            <a:ext cx="1712853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err="1"/>
              <a:t>Distribusi</a:t>
            </a:r>
            <a:r>
              <a:rPr lang="en-US" sz="1400" dirty="0"/>
              <a:t> </a:t>
            </a:r>
            <a:r>
              <a:rPr lang="en-US" sz="1400" dirty="0" err="1"/>
              <a:t>Keterangan</a:t>
            </a:r>
            <a:r>
              <a:rPr lang="en-US" sz="1400" dirty="0"/>
              <a:t> </a:t>
            </a:r>
            <a:r>
              <a:rPr lang="en-US" sz="1400" dirty="0" err="1"/>
              <a:t>Keterangan</a:t>
            </a:r>
            <a:r>
              <a:rPr lang="en-US" sz="1400" dirty="0"/>
              <a:t> </a:t>
            </a:r>
            <a:r>
              <a:rPr lang="en-US" sz="1400" dirty="0" err="1"/>
              <a:t>Bawaslu</a:t>
            </a:r>
            <a:endParaRPr lang="en-US" sz="1400" dirty="0"/>
          </a:p>
        </p:txBody>
      </p: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BB75C909-71D9-71C1-F002-3D976D514AD7}"/>
              </a:ext>
            </a:extLst>
          </p:cNvPr>
          <p:cNvCxnSpPr>
            <a:cxnSpLocks/>
          </p:cNvCxnSpPr>
          <p:nvPr/>
        </p:nvCxnSpPr>
        <p:spPr>
          <a:xfrm flipV="1">
            <a:off x="2312619" y="3091738"/>
            <a:ext cx="279135" cy="56509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BE7B3F3B-6C60-5FF6-0663-A89B938B216B}"/>
              </a:ext>
            </a:extLst>
          </p:cNvPr>
          <p:cNvCxnSpPr>
            <a:cxnSpLocks/>
          </p:cNvCxnSpPr>
          <p:nvPr/>
        </p:nvCxnSpPr>
        <p:spPr>
          <a:xfrm flipV="1">
            <a:off x="4381792" y="3104224"/>
            <a:ext cx="279135" cy="56509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AF118E90-AC87-A9D2-2BFF-75F5062412B7}"/>
              </a:ext>
            </a:extLst>
          </p:cNvPr>
          <p:cNvCxnSpPr>
            <a:cxnSpLocks/>
          </p:cNvCxnSpPr>
          <p:nvPr/>
        </p:nvCxnSpPr>
        <p:spPr>
          <a:xfrm flipV="1">
            <a:off x="6513314" y="3104224"/>
            <a:ext cx="279135" cy="56509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6E414A68-0061-B359-B025-5DA92ECFE1D2}"/>
              </a:ext>
            </a:extLst>
          </p:cNvPr>
          <p:cNvCxnSpPr>
            <a:cxnSpLocks/>
          </p:cNvCxnSpPr>
          <p:nvPr/>
        </p:nvCxnSpPr>
        <p:spPr>
          <a:xfrm flipV="1">
            <a:off x="8542858" y="3076498"/>
            <a:ext cx="279135" cy="56509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>
            <a:extLst>
              <a:ext uri="{FF2B5EF4-FFF2-40B4-BE49-F238E27FC236}">
                <a16:creationId xmlns:a16="http://schemas.microsoft.com/office/drawing/2014/main" id="{D99A35C7-7264-F781-2D6B-CC5581C061D5}"/>
              </a:ext>
            </a:extLst>
          </p:cNvPr>
          <p:cNvCxnSpPr>
            <a:cxnSpLocks/>
          </p:cNvCxnSpPr>
          <p:nvPr/>
        </p:nvCxnSpPr>
        <p:spPr>
          <a:xfrm>
            <a:off x="1694113" y="3737293"/>
            <a:ext cx="0" cy="260405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Arrow Connector 52">
            <a:extLst>
              <a:ext uri="{FF2B5EF4-FFF2-40B4-BE49-F238E27FC236}">
                <a16:creationId xmlns:a16="http://schemas.microsoft.com/office/drawing/2014/main" id="{909E4AC7-9E42-08E8-75CD-F2DA0E40156D}"/>
              </a:ext>
            </a:extLst>
          </p:cNvPr>
          <p:cNvCxnSpPr>
            <a:cxnSpLocks/>
          </p:cNvCxnSpPr>
          <p:nvPr/>
        </p:nvCxnSpPr>
        <p:spPr>
          <a:xfrm>
            <a:off x="10089448" y="3737293"/>
            <a:ext cx="0" cy="260405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Flowchart: Document 46">
            <a:extLst>
              <a:ext uri="{FF2B5EF4-FFF2-40B4-BE49-F238E27FC236}">
                <a16:creationId xmlns:a16="http://schemas.microsoft.com/office/drawing/2014/main" id="{8BC90896-D46A-A413-CC8A-08EA7312A7D4}"/>
              </a:ext>
            </a:extLst>
          </p:cNvPr>
          <p:cNvSpPr/>
          <p:nvPr/>
        </p:nvSpPr>
        <p:spPr>
          <a:xfrm>
            <a:off x="693281" y="4014888"/>
            <a:ext cx="1829085" cy="2088091"/>
          </a:xfrm>
          <a:prstGeom prst="flowChartDocumen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7A34C89E-DA67-3A90-0C8F-46CDC15D1CEC}"/>
              </a:ext>
            </a:extLst>
          </p:cNvPr>
          <p:cNvSpPr/>
          <p:nvPr/>
        </p:nvSpPr>
        <p:spPr>
          <a:xfrm>
            <a:off x="693281" y="4039175"/>
            <a:ext cx="1829088" cy="12618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95000"/>
              </a:lnSpc>
              <a:buFont typeface="Arial" panose="020B0604020202020204" pitchFamily="34" charset="0"/>
              <a:buChar char="•"/>
            </a:pPr>
            <a:r>
              <a:rPr lang="en-US" sz="1600" dirty="0" err="1"/>
              <a:t>Identisa</a:t>
            </a:r>
            <a:r>
              <a:rPr lang="en-US" sz="1600" dirty="0"/>
              <a:t> </a:t>
            </a:r>
            <a:r>
              <a:rPr lang="en-US" sz="1600" dirty="0" err="1"/>
              <a:t>diri</a:t>
            </a:r>
            <a:endParaRPr lang="en-US" sz="1600" dirty="0"/>
          </a:p>
          <a:p>
            <a:pPr marL="285750" indent="-285750">
              <a:lnSpc>
                <a:spcPct val="95000"/>
              </a:lnSpc>
              <a:buFont typeface="Arial" panose="020B0604020202020204" pitchFamily="34" charset="0"/>
              <a:buChar char="•"/>
            </a:pPr>
            <a:r>
              <a:rPr lang="en-US" sz="1600" dirty="0" err="1"/>
              <a:t>Keterangan</a:t>
            </a:r>
            <a:r>
              <a:rPr lang="en-US" sz="1600" dirty="0"/>
              <a:t> </a:t>
            </a:r>
            <a:r>
              <a:rPr lang="en-US" sz="1600" dirty="0" err="1"/>
              <a:t>Bawaslu</a:t>
            </a:r>
            <a:endParaRPr lang="en-US" sz="1600" dirty="0"/>
          </a:p>
          <a:p>
            <a:pPr marL="285750" indent="-285750">
              <a:lnSpc>
                <a:spcPct val="95000"/>
              </a:lnSpc>
              <a:buFont typeface="Arial" panose="020B0604020202020204" pitchFamily="34" charset="0"/>
              <a:buChar char="•"/>
            </a:pPr>
            <a:r>
              <a:rPr lang="en-US" sz="1600" dirty="0" err="1"/>
              <a:t>Dokumen</a:t>
            </a:r>
            <a:r>
              <a:rPr lang="en-US" sz="1600" dirty="0"/>
              <a:t> </a:t>
            </a:r>
            <a:r>
              <a:rPr lang="en-US" sz="1600" dirty="0" err="1"/>
              <a:t>lainnya</a:t>
            </a:r>
            <a:endParaRPr lang="en-US" sz="1600" dirty="0"/>
          </a:p>
        </p:txBody>
      </p:sp>
      <p:sp>
        <p:nvSpPr>
          <p:cNvPr id="16" name="Flowchart: Document 15">
            <a:extLst>
              <a:ext uri="{FF2B5EF4-FFF2-40B4-BE49-F238E27FC236}">
                <a16:creationId xmlns:a16="http://schemas.microsoft.com/office/drawing/2014/main" id="{94D36C67-AE8A-EB50-5577-B671BC9C1594}"/>
              </a:ext>
            </a:extLst>
          </p:cNvPr>
          <p:cNvSpPr/>
          <p:nvPr/>
        </p:nvSpPr>
        <p:spPr>
          <a:xfrm>
            <a:off x="2768984" y="4024632"/>
            <a:ext cx="1829084" cy="2075548"/>
          </a:xfrm>
          <a:prstGeom prst="flowChartDocumen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EE8C7A51-74D3-8E31-3432-8865A45EE0A9}"/>
              </a:ext>
            </a:extLst>
          </p:cNvPr>
          <p:cNvSpPr/>
          <p:nvPr/>
        </p:nvSpPr>
        <p:spPr>
          <a:xfrm>
            <a:off x="2768980" y="4043554"/>
            <a:ext cx="1829088" cy="10279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85738" indent="-185738" defTabSz="1079500">
              <a:lnSpc>
                <a:spcPct val="95000"/>
              </a:lnSpc>
              <a:buFont typeface="Arial" panose="020B0604020202020204" pitchFamily="34" charset="0"/>
              <a:buChar char="•"/>
            </a:pPr>
            <a:r>
              <a:rPr lang="en-US" sz="1600" dirty="0" err="1"/>
              <a:t>Pengambilan</a:t>
            </a:r>
            <a:r>
              <a:rPr lang="en-US" sz="1600" dirty="0"/>
              <a:t> NUP </a:t>
            </a:r>
            <a:r>
              <a:rPr lang="en-US" sz="1600" dirty="0" err="1"/>
              <a:t>Keterangan</a:t>
            </a:r>
            <a:r>
              <a:rPr lang="en-US" sz="1600" dirty="0"/>
              <a:t> </a:t>
            </a:r>
            <a:r>
              <a:rPr lang="en-US" sz="1600" dirty="0" err="1"/>
              <a:t>Bawaslu</a:t>
            </a:r>
            <a:endParaRPr lang="en-US" sz="1600" dirty="0"/>
          </a:p>
          <a:p>
            <a:pPr marL="185738" indent="-185738" defTabSz="1079500">
              <a:lnSpc>
                <a:spcPct val="95000"/>
              </a:lnSpc>
              <a:buFont typeface="Arial" panose="020B0604020202020204" pitchFamily="34" charset="0"/>
              <a:buChar char="•"/>
            </a:pPr>
            <a:r>
              <a:rPr lang="en-US" sz="1600" dirty="0" err="1"/>
              <a:t>Penerimaan</a:t>
            </a:r>
            <a:r>
              <a:rPr lang="en-US" sz="1600" dirty="0"/>
              <a:t> ID</a:t>
            </a:r>
          </a:p>
        </p:txBody>
      </p:sp>
      <p:sp>
        <p:nvSpPr>
          <p:cNvPr id="18" name="Flowchart: Document 17">
            <a:extLst>
              <a:ext uri="{FF2B5EF4-FFF2-40B4-BE49-F238E27FC236}">
                <a16:creationId xmlns:a16="http://schemas.microsoft.com/office/drawing/2014/main" id="{AFDB5CB8-9C79-2688-9C26-3D145A7F9999}"/>
              </a:ext>
            </a:extLst>
          </p:cNvPr>
          <p:cNvSpPr/>
          <p:nvPr/>
        </p:nvSpPr>
        <p:spPr>
          <a:xfrm>
            <a:off x="4872705" y="4039175"/>
            <a:ext cx="1829188" cy="2497192"/>
          </a:xfrm>
          <a:prstGeom prst="flowChartDocumen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AFB15EDA-E574-7B74-1490-5DBE0C37205B}"/>
              </a:ext>
            </a:extLst>
          </p:cNvPr>
          <p:cNvSpPr/>
          <p:nvPr/>
        </p:nvSpPr>
        <p:spPr>
          <a:xfrm>
            <a:off x="4872705" y="4054261"/>
            <a:ext cx="1829189" cy="17297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85738" indent="-185738">
              <a:lnSpc>
                <a:spcPct val="95000"/>
              </a:lnSpc>
              <a:buFont typeface="Arial" panose="020B0604020202020204" pitchFamily="34" charset="0"/>
              <a:buChar char="•"/>
            </a:pPr>
            <a:r>
              <a:rPr lang="en-US" sz="1600" dirty="0">
                <a:effectLst/>
                <a:latin typeface="Bookman Old Style" panose="02050604050505020204" pitchFamily="18" charset="0"/>
                <a:ea typeface="Batang" panose="02030600000101010101" pitchFamily="18" charset="-127"/>
                <a:cs typeface="Arial" panose="020B0604020202020204" pitchFamily="34" charset="0"/>
              </a:rPr>
              <a:t>Cek </a:t>
            </a:r>
            <a:r>
              <a:rPr lang="en-US" sz="1600" dirty="0" err="1">
                <a:effectLst/>
                <a:latin typeface="Bookman Old Style" panose="02050604050505020204" pitchFamily="18" charset="0"/>
                <a:ea typeface="Batang" panose="02030600000101010101" pitchFamily="18" charset="-127"/>
                <a:cs typeface="Arial" panose="020B0604020202020204" pitchFamily="34" charset="0"/>
              </a:rPr>
              <a:t>fisik</a:t>
            </a:r>
            <a:r>
              <a:rPr lang="en-US" sz="1600" dirty="0">
                <a:effectLst/>
                <a:latin typeface="Bookman Old Style" panose="02050604050505020204" pitchFamily="18" charset="0"/>
                <a:ea typeface="Batang" panose="02030600000101010101" pitchFamily="18" charset="-127"/>
                <a:cs typeface="Arial" panose="020B0604020202020204" pitchFamily="34" charset="0"/>
              </a:rPr>
              <a:t> </a:t>
            </a:r>
            <a:r>
              <a:rPr lang="en-US" sz="1600" dirty="0" err="1">
                <a:effectLst/>
                <a:latin typeface="Bookman Old Style" panose="02050604050505020204" pitchFamily="18" charset="0"/>
                <a:ea typeface="Batang" panose="02030600000101010101" pitchFamily="18" charset="-127"/>
                <a:cs typeface="Arial" panose="020B0604020202020204" pitchFamily="34" charset="0"/>
              </a:rPr>
              <a:t>Berkas</a:t>
            </a:r>
            <a:r>
              <a:rPr lang="en-US" sz="1600" dirty="0">
                <a:effectLst/>
                <a:latin typeface="Bookman Old Style" panose="02050604050505020204" pitchFamily="18" charset="0"/>
                <a:ea typeface="Batang" panose="02030600000101010101" pitchFamily="18" charset="-127"/>
                <a:cs typeface="Arial" panose="020B0604020202020204" pitchFamily="34" charset="0"/>
              </a:rPr>
              <a:t> </a:t>
            </a:r>
            <a:r>
              <a:rPr lang="en-US" sz="1600" dirty="0" err="1">
                <a:effectLst/>
                <a:latin typeface="Bookman Old Style" panose="02050604050505020204" pitchFamily="18" charset="0"/>
                <a:ea typeface="Batang" panose="02030600000101010101" pitchFamily="18" charset="-127"/>
                <a:cs typeface="Arial" panose="020B0604020202020204" pitchFamily="34" charset="0"/>
              </a:rPr>
              <a:t>Keterangan</a:t>
            </a:r>
            <a:r>
              <a:rPr lang="en-US" sz="1600" dirty="0">
                <a:effectLst/>
                <a:latin typeface="Bookman Old Style" panose="02050604050505020204" pitchFamily="18" charset="0"/>
                <a:ea typeface="Batang" panose="02030600000101010101" pitchFamily="18" charset="-127"/>
                <a:cs typeface="Arial" panose="020B0604020202020204" pitchFamily="34" charset="0"/>
              </a:rPr>
              <a:t> </a:t>
            </a:r>
            <a:r>
              <a:rPr lang="en-US" sz="1600" dirty="0" err="1">
                <a:effectLst/>
                <a:latin typeface="Bookman Old Style" panose="02050604050505020204" pitchFamily="18" charset="0"/>
                <a:ea typeface="Batang" panose="02030600000101010101" pitchFamily="18" charset="-127"/>
                <a:cs typeface="Arial" panose="020B0604020202020204" pitchFamily="34" charset="0"/>
              </a:rPr>
              <a:t>Bawaslu</a:t>
            </a:r>
            <a:r>
              <a:rPr lang="en-US" sz="1600" dirty="0">
                <a:effectLst/>
                <a:latin typeface="Bookman Old Style" panose="02050604050505020204" pitchFamily="18" charset="0"/>
                <a:ea typeface="Batang" panose="02030600000101010101" pitchFamily="18" charset="-127"/>
                <a:cs typeface="Arial" panose="020B0604020202020204" pitchFamily="34" charset="0"/>
              </a:rPr>
              <a:t>;</a:t>
            </a:r>
          </a:p>
          <a:p>
            <a:pPr marL="185738" indent="-185738">
              <a:lnSpc>
                <a:spcPct val="95000"/>
              </a:lnSpc>
              <a:buFont typeface="Arial" panose="020B0604020202020204" pitchFamily="34" charset="0"/>
              <a:buChar char="•"/>
            </a:pPr>
            <a:r>
              <a:rPr lang="en-US" sz="1600" dirty="0">
                <a:latin typeface="Bookman Old Style" panose="02050604050505020204" pitchFamily="18" charset="0"/>
                <a:ea typeface="Batang" panose="02030600000101010101" pitchFamily="18" charset="-127"/>
                <a:cs typeface="Arial" panose="020B0604020202020204" pitchFamily="34" charset="0"/>
              </a:rPr>
              <a:t>Input data;</a:t>
            </a:r>
          </a:p>
          <a:p>
            <a:pPr marL="185738" indent="-185738">
              <a:lnSpc>
                <a:spcPct val="95000"/>
              </a:lnSpc>
              <a:buFont typeface="Arial" panose="020B0604020202020204" pitchFamily="34" charset="0"/>
              <a:buChar char="•"/>
            </a:pPr>
            <a:r>
              <a:rPr lang="en-US" sz="1600" dirty="0" err="1">
                <a:effectLst/>
                <a:latin typeface="Bookman Old Style" panose="02050604050505020204" pitchFamily="18" charset="0"/>
                <a:ea typeface="Batang" panose="02030600000101010101" pitchFamily="18" charset="-127"/>
                <a:cs typeface="Arial" panose="020B0604020202020204" pitchFamily="34" charset="0"/>
              </a:rPr>
              <a:t>Mencatat</a:t>
            </a:r>
            <a:r>
              <a:rPr lang="en-US" sz="1600" dirty="0">
                <a:effectLst/>
                <a:latin typeface="Bookman Old Style" panose="02050604050505020204" pitchFamily="18" charset="0"/>
                <a:ea typeface="Batang" panose="02030600000101010101" pitchFamily="18" charset="-127"/>
                <a:cs typeface="Arial" panose="020B0604020202020204" pitchFamily="34" charset="0"/>
              </a:rPr>
              <a:t>  </a:t>
            </a:r>
            <a:r>
              <a:rPr lang="en-US" sz="1600" dirty="0" err="1">
                <a:effectLst/>
                <a:latin typeface="Bookman Old Style" panose="02050604050505020204" pitchFamily="18" charset="0"/>
                <a:ea typeface="Batang" panose="02030600000101010101" pitchFamily="18" charset="-127"/>
                <a:cs typeface="Arial" panose="020B0604020202020204" pitchFamily="34" charset="0"/>
              </a:rPr>
              <a:t>dalam</a:t>
            </a:r>
            <a:r>
              <a:rPr lang="en-US" sz="1600" dirty="0">
                <a:effectLst/>
                <a:latin typeface="Bookman Old Style" panose="02050604050505020204" pitchFamily="18" charset="0"/>
                <a:ea typeface="Batang" panose="02030600000101010101" pitchFamily="18" charset="-127"/>
                <a:cs typeface="Arial" panose="020B0604020202020204" pitchFamily="34" charset="0"/>
              </a:rPr>
              <a:t> e-BRPK</a:t>
            </a:r>
            <a:endParaRPr lang="en-US" sz="1200" dirty="0"/>
          </a:p>
        </p:txBody>
      </p:sp>
      <p:sp>
        <p:nvSpPr>
          <p:cNvPr id="25" name="Flowchart: Document 24">
            <a:extLst>
              <a:ext uri="{FF2B5EF4-FFF2-40B4-BE49-F238E27FC236}">
                <a16:creationId xmlns:a16="http://schemas.microsoft.com/office/drawing/2014/main" id="{D8862A18-563C-BBEF-E4FD-0399020AACBA}"/>
              </a:ext>
            </a:extLst>
          </p:cNvPr>
          <p:cNvSpPr/>
          <p:nvPr/>
        </p:nvSpPr>
        <p:spPr>
          <a:xfrm>
            <a:off x="7014814" y="3993377"/>
            <a:ext cx="1765281" cy="2542990"/>
          </a:xfrm>
          <a:prstGeom prst="flowChartDocumen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B5CE2105-1344-F2BB-7920-02CFC26C1441}"/>
              </a:ext>
            </a:extLst>
          </p:cNvPr>
          <p:cNvSpPr/>
          <p:nvPr/>
        </p:nvSpPr>
        <p:spPr>
          <a:xfrm>
            <a:off x="7014814" y="3834652"/>
            <a:ext cx="1765281" cy="26945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82563" indent="-182563" defTabSz="898525">
              <a:lnSpc>
                <a:spcPct val="95000"/>
              </a:lnSpc>
              <a:buFont typeface="Arial" panose="020B0604020202020204" pitchFamily="34" charset="0"/>
              <a:buChar char="•"/>
            </a:pPr>
            <a:r>
              <a:rPr lang="en-US" sz="1600" dirty="0" err="1">
                <a:latin typeface="Bookman Old Style" panose="02050604050505020204" pitchFamily="18" charset="0"/>
                <a:ea typeface="Batang" panose="02030600000101010101" pitchFamily="18" charset="-127"/>
                <a:cs typeface="Arial" panose="020B0604020202020204" pitchFamily="34" charset="0"/>
              </a:rPr>
              <a:t>Pemeriksaan</a:t>
            </a:r>
            <a:r>
              <a:rPr lang="en-US" sz="1600" dirty="0">
                <a:latin typeface="Bookman Old Style" panose="02050604050505020204" pitchFamily="18" charset="0"/>
                <a:ea typeface="Batang" panose="02030600000101010101" pitchFamily="18" charset="-127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Bookman Old Style" panose="02050604050505020204" pitchFamily="18" charset="0"/>
                <a:ea typeface="Batang" panose="02030600000101010101" pitchFamily="18" charset="-127"/>
                <a:cs typeface="Arial" panose="020B0604020202020204" pitchFamily="34" charset="0"/>
              </a:rPr>
              <a:t>substansi</a:t>
            </a:r>
            <a:r>
              <a:rPr lang="en-US" sz="1600" dirty="0">
                <a:latin typeface="Bookman Old Style" panose="02050604050505020204" pitchFamily="18" charset="0"/>
                <a:ea typeface="Batang" panose="02030600000101010101" pitchFamily="18" charset="-127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Bookman Old Style" panose="02050604050505020204" pitchFamily="18" charset="0"/>
                <a:ea typeface="Batang" panose="02030600000101010101" pitchFamily="18" charset="-127"/>
                <a:cs typeface="Arial" panose="020B0604020202020204" pitchFamily="34" charset="0"/>
              </a:rPr>
              <a:t>Keterangan</a:t>
            </a:r>
            <a:r>
              <a:rPr lang="en-US" sz="1600" dirty="0">
                <a:latin typeface="Bookman Old Style" panose="02050604050505020204" pitchFamily="18" charset="0"/>
                <a:ea typeface="Batang" panose="02030600000101010101" pitchFamily="18" charset="-127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Bookman Old Style" panose="02050604050505020204" pitchFamily="18" charset="0"/>
                <a:ea typeface="Batang" panose="02030600000101010101" pitchFamily="18" charset="-127"/>
                <a:cs typeface="Arial" panose="020B0604020202020204" pitchFamily="34" charset="0"/>
              </a:rPr>
              <a:t>Keterangan</a:t>
            </a:r>
            <a:r>
              <a:rPr lang="en-US" sz="1600" dirty="0">
                <a:latin typeface="Bookman Old Style" panose="02050604050505020204" pitchFamily="18" charset="0"/>
                <a:ea typeface="Batang" panose="02030600000101010101" pitchFamily="18" charset="-127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Bookman Old Style" panose="02050604050505020204" pitchFamily="18" charset="0"/>
                <a:ea typeface="Batang" panose="02030600000101010101" pitchFamily="18" charset="-127"/>
                <a:cs typeface="Arial" panose="020B0604020202020204" pitchFamily="34" charset="0"/>
              </a:rPr>
              <a:t>Bawaslu</a:t>
            </a:r>
            <a:endParaRPr lang="en-US" sz="1600" dirty="0">
              <a:latin typeface="Bookman Old Style" panose="02050604050505020204" pitchFamily="18" charset="0"/>
              <a:ea typeface="Batang" panose="02030600000101010101" pitchFamily="18" charset="-127"/>
              <a:cs typeface="Arial" panose="020B0604020202020204" pitchFamily="34" charset="0"/>
            </a:endParaRPr>
          </a:p>
          <a:p>
            <a:pPr marL="285750" indent="-285750">
              <a:lnSpc>
                <a:spcPct val="95000"/>
              </a:lnSpc>
              <a:buFont typeface="Arial" panose="020B0604020202020204" pitchFamily="34" charset="0"/>
              <a:buChar char="•"/>
            </a:pPr>
            <a:r>
              <a:rPr lang="en-US" sz="1600" dirty="0" err="1">
                <a:latin typeface="Bookman Old Style" panose="02050604050505020204" pitchFamily="18" charset="0"/>
                <a:ea typeface="Batang" panose="02030600000101010101" pitchFamily="18" charset="-127"/>
                <a:cs typeface="Arial" panose="020B0604020202020204" pitchFamily="34" charset="0"/>
              </a:rPr>
              <a:t>Digandakan</a:t>
            </a:r>
            <a:r>
              <a:rPr lang="en-US" sz="1600" dirty="0">
                <a:latin typeface="Bookman Old Style" panose="02050604050505020204" pitchFamily="18" charset="0"/>
                <a:ea typeface="Batang" panose="02030600000101010101" pitchFamily="18" charset="-127"/>
                <a:cs typeface="Arial" panose="020B0604020202020204" pitchFamily="34" charset="0"/>
              </a:rPr>
              <a:t>;</a:t>
            </a:r>
          </a:p>
          <a:p>
            <a:pPr marL="285750" indent="-285750">
              <a:lnSpc>
                <a:spcPct val="95000"/>
              </a:lnSpc>
              <a:buFont typeface="Arial" panose="020B0604020202020204" pitchFamily="34" charset="0"/>
              <a:buChar char="•"/>
            </a:pPr>
            <a:r>
              <a:rPr lang="en-US" sz="1600" dirty="0" err="1">
                <a:latin typeface="Bookman Old Style" panose="02050604050505020204" pitchFamily="18" charset="0"/>
                <a:ea typeface="Batang" panose="02030600000101010101" pitchFamily="18" charset="-127"/>
                <a:cs typeface="Arial" panose="020B0604020202020204" pitchFamily="34" charset="0"/>
              </a:rPr>
              <a:t>Distribusi</a:t>
            </a:r>
            <a:r>
              <a:rPr lang="en-US" sz="1600" dirty="0">
                <a:latin typeface="Bookman Old Style" panose="02050604050505020204" pitchFamily="18" charset="0"/>
                <a:ea typeface="Batang" panose="02030600000101010101" pitchFamily="18" charset="-127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Bookman Old Style" panose="02050604050505020204" pitchFamily="18" charset="0"/>
                <a:ea typeface="Batang" panose="02030600000101010101" pitchFamily="18" charset="-127"/>
                <a:cs typeface="Arial" panose="020B0604020202020204" pitchFamily="34" charset="0"/>
              </a:rPr>
              <a:t>kepada</a:t>
            </a:r>
            <a:r>
              <a:rPr lang="en-US" sz="1600" dirty="0">
                <a:latin typeface="Bookman Old Style" panose="02050604050505020204" pitchFamily="18" charset="0"/>
                <a:ea typeface="Batang" panose="02030600000101010101" pitchFamily="18" charset="-127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Bookman Old Style" panose="02050604050505020204" pitchFamily="18" charset="0"/>
                <a:ea typeface="Batang" panose="02030600000101010101" pitchFamily="18" charset="-127"/>
                <a:cs typeface="Arial" panose="020B0604020202020204" pitchFamily="34" charset="0"/>
              </a:rPr>
              <a:t>Majelis</a:t>
            </a:r>
            <a:r>
              <a:rPr lang="en-US" sz="1600" dirty="0">
                <a:latin typeface="Bookman Old Style" panose="02050604050505020204" pitchFamily="18" charset="0"/>
                <a:ea typeface="Batang" panose="02030600000101010101" pitchFamily="18" charset="-127"/>
                <a:cs typeface="Arial" panose="020B0604020202020204" pitchFamily="34" charset="0"/>
              </a:rPr>
              <a:t> Hakim</a:t>
            </a:r>
          </a:p>
          <a:p>
            <a:pPr marL="285750" indent="-285750">
              <a:lnSpc>
                <a:spcPct val="95000"/>
              </a:lnSpc>
              <a:buFont typeface="Arial" panose="020B0604020202020204" pitchFamily="34" charset="0"/>
              <a:buChar char="•"/>
            </a:pPr>
            <a:endParaRPr lang="en-US" sz="1800" dirty="0">
              <a:effectLst/>
              <a:latin typeface="Bookman Old Style" panose="02050604050505020204" pitchFamily="18" charset="0"/>
              <a:ea typeface="Batang" panose="02030600000101010101" pitchFamily="18" charset="-127"/>
              <a:cs typeface="Times New Roman" panose="02020603050405020304" pitchFamily="18" charset="0"/>
            </a:endParaRPr>
          </a:p>
        </p:txBody>
      </p:sp>
      <p:sp>
        <p:nvSpPr>
          <p:cNvPr id="31" name="Flowchart: Document 30">
            <a:extLst>
              <a:ext uri="{FF2B5EF4-FFF2-40B4-BE49-F238E27FC236}">
                <a16:creationId xmlns:a16="http://schemas.microsoft.com/office/drawing/2014/main" id="{4049ED2D-3082-61B7-4102-3CF75A191DE8}"/>
              </a:ext>
            </a:extLst>
          </p:cNvPr>
          <p:cNvSpPr/>
          <p:nvPr/>
        </p:nvSpPr>
        <p:spPr>
          <a:xfrm>
            <a:off x="9057240" y="3953261"/>
            <a:ext cx="1829081" cy="2128205"/>
          </a:xfrm>
          <a:prstGeom prst="flowChartDocumen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A436E86B-48E5-2AD1-892B-072BC25E051A}"/>
              </a:ext>
            </a:extLst>
          </p:cNvPr>
          <p:cNvSpPr/>
          <p:nvPr/>
        </p:nvSpPr>
        <p:spPr>
          <a:xfrm>
            <a:off x="9057240" y="4018291"/>
            <a:ext cx="1829080" cy="12618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95000"/>
              </a:lnSpc>
              <a:buFont typeface="Arial" panose="020B0604020202020204" pitchFamily="34" charset="0"/>
              <a:buChar char="•"/>
            </a:pPr>
            <a:r>
              <a:rPr lang="en-US" sz="1600" dirty="0" err="1"/>
              <a:t>Digabungkan</a:t>
            </a:r>
            <a:r>
              <a:rPr lang="en-US" sz="1600" dirty="0"/>
              <a:t> </a:t>
            </a:r>
            <a:r>
              <a:rPr lang="en-US" sz="1600" dirty="0" err="1"/>
              <a:t>dalam</a:t>
            </a:r>
            <a:r>
              <a:rPr lang="en-US" sz="1600" dirty="0"/>
              <a:t> </a:t>
            </a:r>
            <a:r>
              <a:rPr lang="en-US" sz="1600" dirty="0" err="1"/>
              <a:t>Berkas</a:t>
            </a:r>
            <a:r>
              <a:rPr lang="en-US" sz="1600" dirty="0"/>
              <a:t> </a:t>
            </a:r>
            <a:r>
              <a:rPr lang="en-US" sz="1600" dirty="0" err="1"/>
              <a:t>Permohonan</a:t>
            </a:r>
            <a:r>
              <a:rPr lang="en-US" sz="1600" dirty="0"/>
              <a:t> yang </a:t>
            </a:r>
            <a:r>
              <a:rPr lang="en-US" sz="1600" dirty="0" err="1"/>
              <a:t>terkait</a:t>
            </a:r>
            <a:endParaRPr lang="en-US" sz="1600" dirty="0"/>
          </a:p>
          <a:p>
            <a:pPr>
              <a:lnSpc>
                <a:spcPct val="95000"/>
              </a:lnSpc>
            </a:pPr>
            <a:endParaRPr lang="en-US" sz="1600" dirty="0"/>
          </a:p>
        </p:txBody>
      </p: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F2C5EC89-95F8-DE33-77C2-BFC02B5DB7C5}"/>
              </a:ext>
            </a:extLst>
          </p:cNvPr>
          <p:cNvCxnSpPr>
            <a:stCxn id="9" idx="6"/>
          </p:cNvCxnSpPr>
          <p:nvPr/>
        </p:nvCxnSpPr>
        <p:spPr>
          <a:xfrm>
            <a:off x="10506708" y="3315710"/>
            <a:ext cx="1106172" cy="0"/>
          </a:xfrm>
          <a:prstGeom prst="straightConnector1">
            <a:avLst/>
          </a:prstGeom>
          <a:ln w="57150">
            <a:solidFill>
              <a:srgbClr val="00B0F0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4D5D72F2-CF18-D66E-A86C-20AF5103B2B0}"/>
              </a:ext>
            </a:extLst>
          </p:cNvPr>
          <p:cNvSpPr txBox="1"/>
          <p:nvPr/>
        </p:nvSpPr>
        <p:spPr>
          <a:xfrm>
            <a:off x="10398185" y="2592286"/>
            <a:ext cx="15128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rgbClr val="FF0000"/>
                </a:solidFill>
              </a:rPr>
              <a:t>PROSES SELANJUTNYA</a:t>
            </a:r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134E4B0D-D9C7-1FCF-C962-45A36C77B5A2}"/>
              </a:ext>
            </a:extLst>
          </p:cNvPr>
          <p:cNvSpPr/>
          <p:nvPr/>
        </p:nvSpPr>
        <p:spPr>
          <a:xfrm>
            <a:off x="152400" y="76200"/>
            <a:ext cx="11932920" cy="653796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344376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2239</TotalTime>
  <Words>365</Words>
  <Application>Microsoft Office PowerPoint</Application>
  <PresentationFormat>Widescreen</PresentationFormat>
  <Paragraphs>112</Paragraphs>
  <Slides>4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Bookman Old Style</vt:lpstr>
      <vt:lpstr>Calibri</vt:lpstr>
      <vt:lpstr>Calibri Light</vt:lpstr>
      <vt:lpstr>Office Theme</vt:lpstr>
      <vt:lpstr>PENYERAHAN JAWABAN DAN KETERANGAN</vt:lpstr>
      <vt:lpstr>PENGAJUAN JAWABAN TERMOHON (TENGGANG WAKTU 1 (SATU) HARI KERJA SEBELUM SIDANG PEMERIKSAAN PERSIDANGAN)</vt:lpstr>
      <vt:lpstr>PENYAMPAIAN KETERANGAN PIHAK TERKAIT (TENGGANG WAKTU 1 (SATU) HARI KERJA SEBELUM SIDANG PEMERIKSAAN PERSIDANGAN)</vt:lpstr>
      <vt:lpstr>PENYAMPAIAN KETERANGAN BAWASLU (TENGGANG WAKTU 1 (SATU) HARI KERJA SEBELUM SIDANG PEMERIKSAAN PERSIDANGAN)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Dr. Wiryanto</dc:creator>
  <cp:lastModifiedBy>Dr. Wiryanto</cp:lastModifiedBy>
  <cp:revision>76</cp:revision>
  <dcterms:created xsi:type="dcterms:W3CDTF">2023-01-10T09:53:07Z</dcterms:created>
  <dcterms:modified xsi:type="dcterms:W3CDTF">2023-03-13T14:50:02Z</dcterms:modified>
</cp:coreProperties>
</file>