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616" r:id="rId2"/>
    <p:sldId id="618" r:id="rId3"/>
    <p:sldId id="619" r:id="rId4"/>
    <p:sldId id="617" r:id="rId5"/>
    <p:sldId id="62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12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PEMERIKSAAN PENDAHULUAN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SIDANG PEMERIKSAAN PENDAHULUAN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336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Dikirim</a:t>
            </a:r>
            <a:r>
              <a:rPr lang="en-US" sz="1400" b="1" dirty="0"/>
              <a:t> </a:t>
            </a:r>
            <a:r>
              <a:rPr lang="en-US" sz="1400" b="1" dirty="0" err="1"/>
              <a:t>melalui</a:t>
            </a:r>
            <a:r>
              <a:rPr lang="en-US" sz="1400" b="1" dirty="0"/>
              <a:t> </a:t>
            </a:r>
            <a:r>
              <a:rPr lang="en-US" sz="1400" b="1" dirty="0" err="1"/>
              <a:t>aplikasi</a:t>
            </a:r>
            <a:endParaRPr lang="en-US" sz="1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Pelaksanaan</a:t>
            </a:r>
            <a:r>
              <a:rPr lang="en-US" sz="1400" dirty="0"/>
              <a:t> </a:t>
            </a:r>
            <a:r>
              <a:rPr lang="en-US" sz="1400" dirty="0" err="1"/>
              <a:t>Sidang</a:t>
            </a:r>
            <a:r>
              <a:rPr lang="en-US" sz="1400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758035" y="2811266"/>
            <a:ext cx="386303" cy="7917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369551" y="4039872"/>
            <a:ext cx="1829084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79104" y="4058794"/>
            <a:ext cx="1829088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518295" y="4054415"/>
            <a:ext cx="2506695" cy="252786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5527852" y="4069501"/>
            <a:ext cx="24971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Penjelasan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pokok2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Permohonan</a:t>
            </a:r>
            <a:endParaRPr lang="en-US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id-ID" altLang="id-ID" dirty="0">
                <a:latin typeface="Cambria" panose="02040503050406030204" pitchFamily="18" charset="0"/>
                <a:ea typeface="Cambria" panose="02040503050406030204" pitchFamily="18" charset="0"/>
              </a:rPr>
              <a:t>memeriksa kelengkapan dan kejelasan materi permohonan</a:t>
            </a:r>
          </a:p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id-ID" altLang="id-ID" dirty="0">
                <a:latin typeface="Cambria" panose="02040503050406030204" pitchFamily="18" charset="0"/>
                <a:ea typeface="Cambria" panose="02040503050406030204" pitchFamily="18" charset="0"/>
              </a:rPr>
              <a:t>mengesahan alat bukti Pemohon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36FD43-E674-04CF-41A0-A6041981D41C}"/>
              </a:ext>
            </a:extLst>
          </p:cNvPr>
          <p:cNvSpPr txBox="1"/>
          <p:nvPr/>
        </p:nvSpPr>
        <p:spPr>
          <a:xfrm>
            <a:off x="8282151" y="5488928"/>
            <a:ext cx="1683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PROSES 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</a:rPr>
              <a:t>SELANJUTNYA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757B8B-E0F7-986C-6A13-392692718E6A}"/>
              </a:ext>
            </a:extLst>
          </p:cNvPr>
          <p:cNvSpPr txBox="1"/>
          <p:nvPr/>
        </p:nvSpPr>
        <p:spPr>
          <a:xfrm>
            <a:off x="9675845" y="2107494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Jawaban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Termohon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Speech Bubble: Oval 20" descr="wdsda">
            <a:extLst>
              <a:ext uri="{FF2B5EF4-FFF2-40B4-BE49-F238E27FC236}">
                <a16:creationId xmlns:a16="http://schemas.microsoft.com/office/drawing/2014/main" id="{E185BF27-B6DD-8064-CDBF-9B2B891C0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3392" y="5376135"/>
            <a:ext cx="1341024" cy="602200"/>
          </a:xfrm>
          <a:prstGeom prst="wedgeEllipseCallout">
            <a:avLst>
              <a:gd name="adj1" fmla="val -78394"/>
              <a:gd name="adj2" fmla="val -382121"/>
            </a:avLst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D" altLang="en-US" sz="25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790396-506D-E53E-0125-CE7A560E3FDE}"/>
              </a:ext>
            </a:extLst>
          </p:cNvPr>
          <p:cNvSpPr txBox="1"/>
          <p:nvPr/>
        </p:nvSpPr>
        <p:spPr>
          <a:xfrm>
            <a:off x="9707862" y="3079814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Jawaban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Termohon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323832-8660-0529-9DE4-54283B6038C0}"/>
              </a:ext>
            </a:extLst>
          </p:cNvPr>
          <p:cNvSpPr txBox="1"/>
          <p:nvPr/>
        </p:nvSpPr>
        <p:spPr>
          <a:xfrm>
            <a:off x="9775162" y="3807891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Jawaban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Termohon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9" name="Arrow: Curved Down 38">
            <a:extLst>
              <a:ext uri="{FF2B5EF4-FFF2-40B4-BE49-F238E27FC236}">
                <a16:creationId xmlns:a16="http://schemas.microsoft.com/office/drawing/2014/main" id="{28704484-AB36-62C0-EB3D-3572DA922F33}"/>
              </a:ext>
            </a:extLst>
          </p:cNvPr>
          <p:cNvSpPr/>
          <p:nvPr/>
        </p:nvSpPr>
        <p:spPr>
          <a:xfrm rot="20009370">
            <a:off x="8422348" y="2101903"/>
            <a:ext cx="1522252" cy="588340"/>
          </a:xfrm>
          <a:prstGeom prst="curved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Arrow: Curved Right 39">
            <a:extLst>
              <a:ext uri="{FF2B5EF4-FFF2-40B4-BE49-F238E27FC236}">
                <a16:creationId xmlns:a16="http://schemas.microsoft.com/office/drawing/2014/main" id="{7ED5FDCA-89CF-40EC-C3D4-506BE83EDFFF}"/>
              </a:ext>
            </a:extLst>
          </p:cNvPr>
          <p:cNvSpPr/>
          <p:nvPr/>
        </p:nvSpPr>
        <p:spPr>
          <a:xfrm rot="17906158">
            <a:off x="8928664" y="3442438"/>
            <a:ext cx="641754" cy="1690485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13780190-C9F4-5153-D91C-DCDF0B368137}"/>
              </a:ext>
            </a:extLst>
          </p:cNvPr>
          <p:cNvSpPr/>
          <p:nvPr/>
        </p:nvSpPr>
        <p:spPr>
          <a:xfrm>
            <a:off x="8725249" y="3123699"/>
            <a:ext cx="918380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67483244-2F86-901B-4B23-9566A3AC29E4}"/>
              </a:ext>
            </a:extLst>
          </p:cNvPr>
          <p:cNvSpPr/>
          <p:nvPr/>
        </p:nvSpPr>
        <p:spPr>
          <a:xfrm>
            <a:off x="11008830" y="2005863"/>
            <a:ext cx="884297" cy="24315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4BF2EF4-C756-A82C-F852-D1DD41C32EC0}"/>
              </a:ext>
            </a:extLst>
          </p:cNvPr>
          <p:cNvSpPr/>
          <p:nvPr/>
        </p:nvSpPr>
        <p:spPr>
          <a:xfrm>
            <a:off x="8397724" y="1902338"/>
            <a:ext cx="3495403" cy="2869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Arrow: Notched Right 50">
            <a:extLst>
              <a:ext uri="{FF2B5EF4-FFF2-40B4-BE49-F238E27FC236}">
                <a16:creationId xmlns:a16="http://schemas.microsoft.com/office/drawing/2014/main" id="{EFE7B5C1-2951-E587-4B1E-D7B3A57EBF9D}"/>
              </a:ext>
            </a:extLst>
          </p:cNvPr>
          <p:cNvSpPr/>
          <p:nvPr/>
        </p:nvSpPr>
        <p:spPr>
          <a:xfrm>
            <a:off x="7416236" y="3123699"/>
            <a:ext cx="608754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08A2A9-44E7-1AB2-72BD-67909F638674}"/>
              </a:ext>
            </a:extLst>
          </p:cNvPr>
          <p:cNvSpPr txBox="1"/>
          <p:nvPr/>
        </p:nvSpPr>
        <p:spPr>
          <a:xfrm>
            <a:off x="8540016" y="1416644"/>
            <a:ext cx="323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Paling lama 1 (</a:t>
            </a:r>
            <a:r>
              <a:rPr lang="en-US" sz="1200" b="1" dirty="0" err="1"/>
              <a:t>satu</a:t>
            </a:r>
            <a:r>
              <a:rPr lang="en-US" sz="1200" b="1" dirty="0"/>
              <a:t>) </a:t>
            </a:r>
            <a:r>
              <a:rPr lang="en-US" sz="1200" b="1" dirty="0" err="1"/>
              <a:t>hari</a:t>
            </a:r>
            <a:r>
              <a:rPr lang="en-US" sz="1200" b="1" dirty="0"/>
              <a:t> </a:t>
            </a:r>
            <a:r>
              <a:rPr lang="en-US" sz="1200" b="1" dirty="0" err="1"/>
              <a:t>sebelum</a:t>
            </a:r>
            <a:r>
              <a:rPr lang="en-US" sz="1200" b="1" dirty="0"/>
              <a:t> </a:t>
            </a:r>
            <a:r>
              <a:rPr lang="en-US" sz="1200" b="1" dirty="0" err="1"/>
              <a:t>sidang</a:t>
            </a:r>
            <a:r>
              <a:rPr lang="en-US" sz="1200" b="1" dirty="0"/>
              <a:t> </a:t>
            </a:r>
            <a:r>
              <a:rPr lang="en-US" sz="1200" b="1" dirty="0" err="1"/>
              <a:t>Pemeriksaan</a:t>
            </a:r>
            <a:r>
              <a:rPr lang="en-US" sz="1200" b="1" dirty="0"/>
              <a:t> </a:t>
            </a:r>
            <a:r>
              <a:rPr lang="en-US" sz="1200" b="1" dirty="0" err="1"/>
              <a:t>Persidangan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9654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PEMERIKSAAN </a:t>
            </a:r>
            <a:r>
              <a:rPr lang="en-US" sz="2000" dirty="0" err="1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SIDANG PEMERIKSAAN </a:t>
            </a:r>
            <a:r>
              <a:rPr lang="en-US" dirty="0" err="1">
                <a:solidFill>
                  <a:srgbClr val="FF0000"/>
                </a:solidFill>
              </a:rPr>
              <a:t>PEMERIKSAAN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576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Dikirim</a:t>
            </a:r>
            <a:r>
              <a:rPr lang="en-US" sz="1600" b="1" dirty="0"/>
              <a:t> </a:t>
            </a:r>
            <a:r>
              <a:rPr lang="en-US" sz="1600" b="1" dirty="0" err="1"/>
              <a:t>melalui</a:t>
            </a:r>
            <a:r>
              <a:rPr lang="en-US" sz="1600" b="1" dirty="0"/>
              <a:t> </a:t>
            </a:r>
            <a:r>
              <a:rPr lang="en-US" sz="1600" b="1" dirty="0" err="1"/>
              <a:t>aplikasi</a:t>
            </a:r>
            <a:endParaRPr lang="en-US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Pelaksanaan</a:t>
            </a:r>
            <a:r>
              <a:rPr lang="en-US" sz="1600" b="1" dirty="0"/>
              <a:t> </a:t>
            </a:r>
            <a:r>
              <a:rPr lang="en-US" sz="1600" b="1" dirty="0" err="1"/>
              <a:t>Sidang</a:t>
            </a:r>
            <a:r>
              <a:rPr lang="en-US" sz="1600" b="1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60153" y="3046995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274207" y="4059763"/>
            <a:ext cx="1988600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69551" y="4058794"/>
            <a:ext cx="183864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518295" y="4054415"/>
            <a:ext cx="2506695" cy="252786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5527852" y="4069501"/>
            <a:ext cx="24971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id-ID" altLang="id-ID" dirty="0"/>
              <a:t>memeriksa Jawaban Termohon, Keterangan Pihak Terkait, dan/atau Keterangan Bawaslu;</a:t>
            </a:r>
          </a:p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id-ID" altLang="id-ID" dirty="0"/>
              <a:t>mengesahkan alat bukti</a:t>
            </a:r>
          </a:p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id-ID" altLang="id-ID" dirty="0"/>
              <a:t>memeriksa alat bukti tertulis;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FF5970-898F-624C-287B-34BD3CBE6D75}"/>
              </a:ext>
            </a:extLst>
          </p:cNvPr>
          <p:cNvSpPr txBox="1"/>
          <p:nvPr/>
        </p:nvSpPr>
        <p:spPr>
          <a:xfrm>
            <a:off x="8324360" y="2716433"/>
            <a:ext cx="1683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RPH </a:t>
            </a:r>
          </a:p>
          <a:p>
            <a:pPr algn="ctr"/>
            <a:r>
              <a:rPr lang="en-US" sz="1600" b="1" dirty="0" err="1">
                <a:solidFill>
                  <a:srgbClr val="FF0000"/>
                </a:solidFill>
              </a:rPr>
              <a:t>Pengambilan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err="1">
                <a:solidFill>
                  <a:srgbClr val="FF0000"/>
                </a:solidFill>
              </a:rPr>
              <a:t>Putusan</a:t>
            </a:r>
            <a:r>
              <a:rPr lang="en-US" sz="1600" b="1" dirty="0">
                <a:solidFill>
                  <a:srgbClr val="FF0000"/>
                </a:solidFill>
              </a:rPr>
              <a:t>/</a:t>
            </a:r>
            <a:r>
              <a:rPr lang="en-US" sz="1600" b="1" dirty="0" err="1">
                <a:solidFill>
                  <a:srgbClr val="FF0000"/>
                </a:solidFill>
              </a:rPr>
              <a:t>Ketetapan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err="1">
                <a:solidFill>
                  <a:srgbClr val="FF0000"/>
                </a:solidFill>
              </a:rPr>
              <a:t>Dismisal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FF4393AD-BCAC-F806-7952-8236F0DC74E0}"/>
              </a:ext>
            </a:extLst>
          </p:cNvPr>
          <p:cNvSpPr/>
          <p:nvPr/>
        </p:nvSpPr>
        <p:spPr>
          <a:xfrm>
            <a:off x="7494155" y="3129723"/>
            <a:ext cx="882799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5A2E770D-5B04-225F-E0C8-09F129590F67}"/>
              </a:ext>
            </a:extLst>
          </p:cNvPr>
          <p:cNvSpPr/>
          <p:nvPr/>
        </p:nvSpPr>
        <p:spPr>
          <a:xfrm>
            <a:off x="9616904" y="2407941"/>
            <a:ext cx="884297" cy="19404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526BC0-CFE4-83EA-1FE1-B0598BB5EAB9}"/>
              </a:ext>
            </a:extLst>
          </p:cNvPr>
          <p:cNvSpPr txBox="1"/>
          <p:nvPr/>
        </p:nvSpPr>
        <p:spPr>
          <a:xfrm>
            <a:off x="10261470" y="2868364"/>
            <a:ext cx="16835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Sidang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Pengucapan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Putusan</a:t>
            </a:r>
            <a:r>
              <a:rPr lang="en-US" sz="1400" b="1" dirty="0">
                <a:solidFill>
                  <a:srgbClr val="FF0000"/>
                </a:solidFill>
              </a:rPr>
              <a:t>/</a:t>
            </a:r>
            <a:r>
              <a:rPr lang="en-US" sz="1400" b="1" dirty="0" err="1">
                <a:solidFill>
                  <a:srgbClr val="FF0000"/>
                </a:solidFill>
              </a:rPr>
              <a:t>Ketetapan</a:t>
            </a:r>
            <a:r>
              <a:rPr lang="en-US" sz="1400" b="1" dirty="0">
                <a:solidFill>
                  <a:srgbClr val="FF0000"/>
                </a:solidFill>
              </a:rPr>
              <a:t> (</a:t>
            </a:r>
            <a:r>
              <a:rPr lang="en-US" sz="1400" b="1" dirty="0" err="1">
                <a:solidFill>
                  <a:srgbClr val="FF0000"/>
                </a:solidFill>
              </a:rPr>
              <a:t>Dismisal</a:t>
            </a:r>
            <a:r>
              <a:rPr lang="en-US" sz="1400" b="1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5223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PENGUCAPAN PUTUSAN (DISMISAL)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SIDANG PENGUCAPAN PUTUSAN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576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Dikirim</a:t>
            </a:r>
            <a:r>
              <a:rPr lang="en-US" sz="1600" b="1" dirty="0"/>
              <a:t> </a:t>
            </a:r>
            <a:r>
              <a:rPr lang="en-US" sz="1600" b="1" dirty="0" err="1"/>
              <a:t>melalui</a:t>
            </a:r>
            <a:r>
              <a:rPr lang="en-US" sz="1600" b="1" dirty="0"/>
              <a:t> </a:t>
            </a:r>
            <a:r>
              <a:rPr lang="en-US" sz="1600" b="1" dirty="0" err="1"/>
              <a:t>aplikasi</a:t>
            </a:r>
            <a:endParaRPr lang="en-US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Pelaksanaan</a:t>
            </a:r>
            <a:r>
              <a:rPr lang="en-US" sz="1600" b="1" dirty="0"/>
              <a:t> </a:t>
            </a:r>
            <a:r>
              <a:rPr lang="en-US" sz="1600" b="1" dirty="0" err="1"/>
              <a:t>Sidang</a:t>
            </a:r>
            <a:r>
              <a:rPr lang="en-US" sz="1600" b="1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60153" y="3046995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274207" y="4059763"/>
            <a:ext cx="1988600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69551" y="4058794"/>
            <a:ext cx="183864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518295" y="4039872"/>
            <a:ext cx="2117132" cy="112650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5527852" y="4069501"/>
            <a:ext cx="2497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Pengucapan</a:t>
            </a:r>
            <a:r>
              <a:rPr lang="en-US" altLang="id-ID" dirty="0"/>
              <a:t> </a:t>
            </a:r>
            <a:r>
              <a:rPr lang="en-US" altLang="id-ID" dirty="0" err="1"/>
              <a:t>Putusan</a:t>
            </a:r>
            <a:r>
              <a:rPr lang="en-US" altLang="id-ID" dirty="0"/>
              <a:t>/</a:t>
            </a:r>
            <a:r>
              <a:rPr lang="en-US" altLang="id-ID" dirty="0" err="1"/>
              <a:t>Ketetapan</a:t>
            </a:r>
            <a:endParaRPr lang="id-ID" altLang="id-ID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36FD43-E674-04CF-41A0-A6041981D41C}"/>
              </a:ext>
            </a:extLst>
          </p:cNvPr>
          <p:cNvSpPr txBox="1"/>
          <p:nvPr/>
        </p:nvSpPr>
        <p:spPr>
          <a:xfrm>
            <a:off x="10509630" y="2715776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PROSES SELANJUTNYA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21" name="Speech Bubble: Oval 20" descr="wdsda">
            <a:extLst>
              <a:ext uri="{FF2B5EF4-FFF2-40B4-BE49-F238E27FC236}">
                <a16:creationId xmlns:a16="http://schemas.microsoft.com/office/drawing/2014/main" id="{E185BF27-B6DD-8064-CDBF-9B2B891C0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2842" y="1578238"/>
            <a:ext cx="1917121" cy="821825"/>
          </a:xfrm>
          <a:prstGeom prst="wedgeEllipseCallout">
            <a:avLst>
              <a:gd name="adj1" fmla="val -34731"/>
              <a:gd name="adj2" fmla="val 144222"/>
            </a:avLst>
          </a:prstGeom>
          <a:solidFill>
            <a:srgbClr val="00B0F0"/>
          </a:solidFill>
          <a:ln w="28575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D" altLang="en-US" sz="2500"/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13780190-C9F4-5153-D91C-DCDF0B368137}"/>
              </a:ext>
            </a:extLst>
          </p:cNvPr>
          <p:cNvSpPr/>
          <p:nvPr/>
        </p:nvSpPr>
        <p:spPr>
          <a:xfrm>
            <a:off x="7650045" y="3123699"/>
            <a:ext cx="1292544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67483244-2F86-901B-4B23-9566A3AC29E4}"/>
              </a:ext>
            </a:extLst>
          </p:cNvPr>
          <p:cNvSpPr/>
          <p:nvPr/>
        </p:nvSpPr>
        <p:spPr>
          <a:xfrm>
            <a:off x="10307790" y="2005863"/>
            <a:ext cx="884297" cy="24315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099F3DF-3E67-59E1-BB0C-D2138F6D5E5F}"/>
              </a:ext>
            </a:extLst>
          </p:cNvPr>
          <p:cNvSpPr txBox="1"/>
          <p:nvPr/>
        </p:nvSpPr>
        <p:spPr>
          <a:xfrm>
            <a:off x="8829651" y="1567152"/>
            <a:ext cx="1683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Pemeriksaan</a:t>
            </a:r>
            <a:r>
              <a:rPr lang="en-US" sz="1600" b="1" dirty="0"/>
              <a:t> </a:t>
            </a:r>
            <a:r>
              <a:rPr lang="en-US" sz="1600" b="1" dirty="0" err="1"/>
              <a:t>Persidangan</a:t>
            </a:r>
            <a:r>
              <a:rPr lang="en-US" sz="1600" b="1" dirty="0"/>
              <a:t> </a:t>
            </a:r>
            <a:r>
              <a:rPr lang="en-US" sz="1600" b="1" dirty="0" err="1"/>
              <a:t>Lanjutan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85175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PEMERIKSAAN PERSIDANGAN LANJUTAN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rgbClr val="FFC000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srgbClr val="FF0000"/>
                </a:solidFill>
              </a:rPr>
              <a:t>SIDANG PEMERIKSAAN PERSIDANGAN LANJUTAN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336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Dikirim</a:t>
            </a:r>
            <a:r>
              <a:rPr lang="en-US" sz="1400" b="1" dirty="0"/>
              <a:t> </a:t>
            </a:r>
            <a:r>
              <a:rPr lang="en-US" sz="1400" b="1" dirty="0" err="1"/>
              <a:t>melalui</a:t>
            </a:r>
            <a:r>
              <a:rPr lang="en-US" sz="1400" b="1" dirty="0"/>
              <a:t> </a:t>
            </a:r>
            <a:r>
              <a:rPr lang="en-US" sz="1400" b="1" dirty="0" err="1"/>
              <a:t>aplikasi</a:t>
            </a:r>
            <a:endParaRPr lang="en-US" sz="1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Pelaksanaan</a:t>
            </a:r>
            <a:r>
              <a:rPr lang="en-US" sz="1400" dirty="0"/>
              <a:t> </a:t>
            </a:r>
            <a:r>
              <a:rPr lang="en-US" sz="1400" dirty="0" err="1"/>
              <a:t>Sidang</a:t>
            </a:r>
            <a:r>
              <a:rPr lang="en-US" sz="1400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60153" y="3046995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369551" y="4039872"/>
            <a:ext cx="1829084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79104" y="4058794"/>
            <a:ext cx="1829088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518296" y="4054415"/>
            <a:ext cx="2131750" cy="2042640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8856" lvl="1" indent="-128856">
              <a:buFont typeface="Wingdings" pitchFamily="2" charset="2"/>
              <a:buChar char="§"/>
              <a:defRPr/>
            </a:pPr>
            <a:endParaRPr lang="id-ID" altLang="id-ID" dirty="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13780190-C9F4-5153-D91C-DCDF0B368137}"/>
              </a:ext>
            </a:extLst>
          </p:cNvPr>
          <p:cNvSpPr/>
          <p:nvPr/>
        </p:nvSpPr>
        <p:spPr>
          <a:xfrm>
            <a:off x="7485153" y="3123699"/>
            <a:ext cx="782727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C4BC1-3E69-715D-426A-3BF33CD738DF}"/>
              </a:ext>
            </a:extLst>
          </p:cNvPr>
          <p:cNvSpPr/>
          <p:nvPr/>
        </p:nvSpPr>
        <p:spPr>
          <a:xfrm>
            <a:off x="5592548" y="4107419"/>
            <a:ext cx="24971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Pembuktian</a:t>
            </a:r>
            <a:r>
              <a:rPr lang="en-US" altLang="id-ID" dirty="0"/>
              <a:t> dan </a:t>
            </a:r>
            <a:r>
              <a:rPr lang="id-ID" altLang="id-ID" dirty="0"/>
              <a:t>mengesahkan alat bukti</a:t>
            </a:r>
            <a:r>
              <a:rPr lang="en-US" altLang="id-ID" dirty="0"/>
              <a:t> </a:t>
            </a:r>
            <a:r>
              <a:rPr lang="en-US" altLang="id-ID" dirty="0" err="1"/>
              <a:t>tambahan</a:t>
            </a:r>
            <a:endParaRPr lang="en-US" altLang="id-ID" dirty="0"/>
          </a:p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Keterangan</a:t>
            </a:r>
            <a:r>
              <a:rPr lang="en-US" altLang="id-ID" dirty="0"/>
              <a:t> Ahli</a:t>
            </a:r>
          </a:p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Keterangan</a:t>
            </a:r>
            <a:r>
              <a:rPr lang="en-US" altLang="id-ID" dirty="0"/>
              <a:t> </a:t>
            </a:r>
            <a:r>
              <a:rPr lang="en-US" altLang="id-ID" dirty="0" err="1"/>
              <a:t>Saksi</a:t>
            </a:r>
            <a:endParaRPr lang="id-ID" altLang="id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D81DC0-79E5-BB18-CCAF-6269252E6C75}"/>
              </a:ext>
            </a:extLst>
          </p:cNvPr>
          <p:cNvSpPr txBox="1"/>
          <p:nvPr/>
        </p:nvSpPr>
        <p:spPr>
          <a:xfrm>
            <a:off x="8183430" y="2798412"/>
            <a:ext cx="18435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RPH </a:t>
            </a:r>
          </a:p>
          <a:p>
            <a:pPr algn="ctr"/>
            <a:r>
              <a:rPr lang="en-US" sz="1600" b="1" dirty="0" err="1">
                <a:solidFill>
                  <a:srgbClr val="FF0000"/>
                </a:solidFill>
              </a:rPr>
              <a:t>Pengambilan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err="1">
                <a:solidFill>
                  <a:srgbClr val="FF0000"/>
                </a:solidFill>
              </a:rPr>
              <a:t>Putusan</a:t>
            </a:r>
            <a:r>
              <a:rPr lang="en-US" sz="1600" b="1" dirty="0">
                <a:solidFill>
                  <a:srgbClr val="FF0000"/>
                </a:solidFill>
              </a:rPr>
              <a:t>/</a:t>
            </a:r>
            <a:r>
              <a:rPr lang="en-US" sz="1600" b="1" dirty="0" err="1">
                <a:solidFill>
                  <a:srgbClr val="FF0000"/>
                </a:solidFill>
              </a:rPr>
              <a:t>Ketetapan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385909C3-886E-D13F-7D60-0BFEB830EA06}"/>
              </a:ext>
            </a:extLst>
          </p:cNvPr>
          <p:cNvSpPr/>
          <p:nvPr/>
        </p:nvSpPr>
        <p:spPr>
          <a:xfrm>
            <a:off x="9616905" y="2716433"/>
            <a:ext cx="804748" cy="12298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8AAD62-3D59-E3F5-9E52-44E8FD6B68C8}"/>
              </a:ext>
            </a:extLst>
          </p:cNvPr>
          <p:cNvSpPr txBox="1"/>
          <p:nvPr/>
        </p:nvSpPr>
        <p:spPr>
          <a:xfrm>
            <a:off x="10371590" y="3107693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Sidang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Pengucapan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Putusan</a:t>
            </a:r>
            <a:r>
              <a:rPr lang="en-US" sz="1400" b="1" dirty="0">
                <a:solidFill>
                  <a:srgbClr val="FF0000"/>
                </a:solidFill>
              </a:rPr>
              <a:t>/</a:t>
            </a:r>
            <a:r>
              <a:rPr lang="en-US" sz="1400" b="1" dirty="0" err="1">
                <a:solidFill>
                  <a:srgbClr val="FF0000"/>
                </a:solidFill>
              </a:rPr>
              <a:t>Ketetapan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536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PENGUCAPAN PUTUSAN 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SIDANG PENGUCAPAN PUTUSAN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576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Dikirim</a:t>
            </a:r>
            <a:r>
              <a:rPr lang="en-US" sz="1600" b="1" dirty="0"/>
              <a:t> </a:t>
            </a:r>
            <a:r>
              <a:rPr lang="en-US" sz="1600" b="1" dirty="0" err="1"/>
              <a:t>melalui</a:t>
            </a:r>
            <a:r>
              <a:rPr lang="en-US" sz="1600" b="1" dirty="0"/>
              <a:t> </a:t>
            </a:r>
            <a:r>
              <a:rPr lang="en-US" sz="1600" b="1" dirty="0" err="1"/>
              <a:t>aplikasi</a:t>
            </a:r>
            <a:endParaRPr lang="en-US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Pelaksanaan</a:t>
            </a:r>
            <a:r>
              <a:rPr lang="en-US" sz="1600" b="1" dirty="0"/>
              <a:t> </a:t>
            </a:r>
            <a:r>
              <a:rPr lang="en-US" sz="1600" b="1" dirty="0" err="1"/>
              <a:t>Sidang</a:t>
            </a:r>
            <a:r>
              <a:rPr lang="en-US" sz="1600" b="1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60153" y="3046995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274207" y="4059763"/>
            <a:ext cx="1988600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69551" y="4058794"/>
            <a:ext cx="183864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701175" y="4039872"/>
            <a:ext cx="1597088" cy="14598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5710733" y="4069501"/>
            <a:ext cx="15875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Pengucapan</a:t>
            </a:r>
            <a:r>
              <a:rPr lang="en-US" altLang="id-ID" dirty="0"/>
              <a:t> </a:t>
            </a:r>
            <a:r>
              <a:rPr lang="en-US" altLang="id-ID" dirty="0" err="1"/>
              <a:t>Putusan</a:t>
            </a:r>
            <a:r>
              <a:rPr lang="en-US" altLang="id-ID" dirty="0"/>
              <a:t>/</a:t>
            </a:r>
            <a:r>
              <a:rPr lang="en-US" altLang="id-ID" dirty="0" err="1"/>
              <a:t>Ketetapan</a:t>
            </a:r>
            <a:endParaRPr lang="id-ID" altLang="id-ID" dirty="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3D066D2-F695-F6B2-39A7-228638A96C72}"/>
              </a:ext>
            </a:extLst>
          </p:cNvPr>
          <p:cNvSpPr/>
          <p:nvPr/>
        </p:nvSpPr>
        <p:spPr>
          <a:xfrm>
            <a:off x="9404450" y="1883398"/>
            <a:ext cx="1526526" cy="5689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>
                <a:solidFill>
                  <a:schemeClr val="tx1"/>
                </a:solidFill>
              </a:rPr>
              <a:t>PEMOHON</a:t>
            </a:r>
            <a:endParaRPr lang="en-ID" b="1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0CDA778-4314-52C4-A01F-6F64711E4F7D}"/>
              </a:ext>
            </a:extLst>
          </p:cNvPr>
          <p:cNvSpPr/>
          <p:nvPr/>
        </p:nvSpPr>
        <p:spPr>
          <a:xfrm>
            <a:off x="9419690" y="2639452"/>
            <a:ext cx="1526526" cy="56895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TERMOHON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D9187BD-3191-A806-55CE-2E55AB158E69}"/>
              </a:ext>
            </a:extLst>
          </p:cNvPr>
          <p:cNvSpPr/>
          <p:nvPr/>
        </p:nvSpPr>
        <p:spPr>
          <a:xfrm>
            <a:off x="9440070" y="3543913"/>
            <a:ext cx="1526526" cy="56895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PIHAK TERKAIT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B64A8E2-6AD9-B22D-62BE-BACF1E4A042E}"/>
              </a:ext>
            </a:extLst>
          </p:cNvPr>
          <p:cNvSpPr/>
          <p:nvPr/>
        </p:nvSpPr>
        <p:spPr>
          <a:xfrm>
            <a:off x="9476206" y="4407414"/>
            <a:ext cx="1526526" cy="56895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3A2355D5-497C-42EA-6249-2B63C306A5B0}"/>
              </a:ext>
            </a:extLst>
          </p:cNvPr>
          <p:cNvCxnSpPr>
            <a:stCxn id="5" idx="6"/>
            <a:endCxn id="7" idx="1"/>
          </p:cNvCxnSpPr>
          <p:nvPr/>
        </p:nvCxnSpPr>
        <p:spPr>
          <a:xfrm flipV="1">
            <a:off x="7370870" y="2167874"/>
            <a:ext cx="2033580" cy="1178316"/>
          </a:xfrm>
          <a:prstGeom prst="bentConnector3">
            <a:avLst>
              <a:gd name="adj1" fmla="val 35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43703140-AAC1-29EA-7FF0-A5B4596B39C3}"/>
              </a:ext>
            </a:extLst>
          </p:cNvPr>
          <p:cNvCxnSpPr>
            <a:stCxn id="5" idx="6"/>
            <a:endCxn id="13" idx="1"/>
          </p:cNvCxnSpPr>
          <p:nvPr/>
        </p:nvCxnSpPr>
        <p:spPr>
          <a:xfrm>
            <a:off x="7370870" y="3346190"/>
            <a:ext cx="2105336" cy="1345700"/>
          </a:xfrm>
          <a:prstGeom prst="bentConnector3">
            <a:avLst>
              <a:gd name="adj1" fmla="val 294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97FD2224-19C0-EB26-65F6-21BF6844A3F4}"/>
              </a:ext>
            </a:extLst>
          </p:cNvPr>
          <p:cNvCxnSpPr>
            <a:stCxn id="5" idx="6"/>
            <a:endCxn id="9" idx="1"/>
          </p:cNvCxnSpPr>
          <p:nvPr/>
        </p:nvCxnSpPr>
        <p:spPr>
          <a:xfrm flipV="1">
            <a:off x="7370870" y="2923928"/>
            <a:ext cx="2048820" cy="4222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91875503-B9A1-F624-CECF-D329B2C1E479}"/>
              </a:ext>
            </a:extLst>
          </p:cNvPr>
          <p:cNvCxnSpPr>
            <a:stCxn id="5" idx="6"/>
            <a:endCxn id="12" idx="1"/>
          </p:cNvCxnSpPr>
          <p:nvPr/>
        </p:nvCxnSpPr>
        <p:spPr>
          <a:xfrm>
            <a:off x="7370870" y="3346190"/>
            <a:ext cx="2069200" cy="4821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B3EBAA8-1078-B4BE-A160-805FACA98F2E}"/>
              </a:ext>
            </a:extLst>
          </p:cNvPr>
          <p:cNvSpPr txBox="1"/>
          <p:nvPr/>
        </p:nvSpPr>
        <p:spPr>
          <a:xfrm>
            <a:off x="7401577" y="3026341"/>
            <a:ext cx="179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Penyampaian</a:t>
            </a:r>
            <a:r>
              <a:rPr lang="en-US" sz="1600" b="1" dirty="0"/>
              <a:t> Salinan </a:t>
            </a:r>
            <a:r>
              <a:rPr lang="en-US" sz="1600" b="1" dirty="0" err="1"/>
              <a:t>Putusan</a:t>
            </a:r>
            <a:r>
              <a:rPr lang="en-US" sz="1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94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354</Words>
  <Application>Microsoft Office PowerPoint</Application>
  <PresentationFormat>Widescreen</PresentationFormat>
  <Paragraphs>87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Bookman Old Style</vt:lpstr>
      <vt:lpstr>Calibri</vt:lpstr>
      <vt:lpstr>Calibri Light</vt:lpstr>
      <vt:lpstr>Cambria</vt:lpstr>
      <vt:lpstr>Wingdings</vt:lpstr>
      <vt:lpstr>Office Theme</vt:lpstr>
      <vt:lpstr>SIDANG PEMERIKSAAN PENDAHULUAN</vt:lpstr>
      <vt:lpstr>SIDANG PEMERIKSAAN PEMERIKSAAN</vt:lpstr>
      <vt:lpstr>SIDANG PENGUCAPAN PUTUSAN (DISMISAL)</vt:lpstr>
      <vt:lpstr>SIDANG PEMERIKSAAN PERSIDANGAN LANJUTAN</vt:lpstr>
      <vt:lpstr>SIDANG PENGUCAPAN PUTUSAN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71</cp:revision>
  <dcterms:created xsi:type="dcterms:W3CDTF">2023-01-10T09:53:07Z</dcterms:created>
  <dcterms:modified xsi:type="dcterms:W3CDTF">2023-03-13T14:49:21Z</dcterms:modified>
</cp:coreProperties>
</file>