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57" r:id="rId2"/>
    <p:sldId id="346" r:id="rId3"/>
    <p:sldId id="364" r:id="rId4"/>
    <p:sldId id="359" r:id="rId5"/>
    <p:sldId id="358" r:id="rId6"/>
    <p:sldId id="352" r:id="rId7"/>
    <p:sldId id="361" r:id="rId8"/>
    <p:sldId id="353" r:id="rId9"/>
    <p:sldId id="362" r:id="rId10"/>
    <p:sldId id="369" r:id="rId11"/>
    <p:sldId id="367" r:id="rId12"/>
    <p:sldId id="368" r:id="rId13"/>
    <p:sldId id="36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BB6D9-1DD4-46E4-9F28-318828AA9A56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F957A-5FC9-4555-BA9B-2FEB67356AE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85438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0D7D21C-293E-7B69-907F-1AE74C160D8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64C7F1DF-F484-156E-ABC9-B8A226BBBF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307F36D8-258D-510F-281F-43221E8DA10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1EEEE2EA-1502-6158-B2EA-448F021E1D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9A17DDD7-B2CD-4F62-482C-16ABA74F77D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4275DE78-591C-8FAE-10DD-8C4C495304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B139E47B-8690-45B1-5544-AECEDFEBD0E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95D8987E-0FA5-0B91-FA1F-03083C5CFF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023A4D21-59AD-A546-8D15-C6368AC85FB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E21C221B-E866-5D1B-AF47-932A89B102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33FB1221-89DD-B4BD-A6BA-E47EA791187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F1B33B8-1307-99D7-CB6A-4E30FA37F6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178EBB1-7B88-8EF1-53F4-1B9B314C8D1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C692ADE-776C-4B1E-4438-1E05844B7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CA5550AF-0C59-4703-1996-3BABFB53D36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13FEECCE-F661-FF0C-F31A-57BB436835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665054FF-3A46-EE52-921B-0978C6A2B36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11682E55-C2FE-7E18-70BD-AE71A173F9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FCA65503-545B-DAC1-EE2D-38315300DFB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551298A9-9511-5315-5E25-8B215089D6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86E6D1FD-9906-7490-7DDB-D60E7EBDDCF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A1BE3E11-6B2C-D67C-8E72-479572FAC1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DC685BB0-940E-3A90-82FD-1BABD8D449E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1BD33D63-81D1-7958-DBEF-B4BC603745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19BAA557-A734-2263-0E51-30285CB3ED7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D3922758-BD17-0E53-8C1F-CFEE874FEA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98C55-8B29-4025-F725-0F71593596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174B83-03CD-E38C-C003-DDBE10769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B0084-9FD5-490A-1D6D-A5A232800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3755-C040-4F77-A1AD-7E719CD9F5FB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F95BD-46B9-C5FC-E60A-CA4528790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5EEF84-091A-CA5A-44B5-C87EA66CF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B417-61B6-4832-86B6-708BC5A5041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5035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3C65F-B95E-A4AD-136B-6CEDC8B55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80B37-4127-4148-D416-AE06595906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C3E16-4897-9842-B9A4-2E62B87B9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3755-C040-4F77-A1AD-7E719CD9F5FB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AB0446-35F5-63B0-8CD5-00434F8B0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6116D-73E4-FE2C-F1EB-8009603AD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B417-61B6-4832-86B6-708BC5A5041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5496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6E7592-C9AA-CBDF-7DC7-1CD0224E1A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A8DE46-4FA8-3348-238B-5BD0746D88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C8456-A88E-B578-3B80-4FB013C53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3755-C040-4F77-A1AD-7E719CD9F5FB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5F1F4-6245-53CF-8506-7ABDA885C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75A70-86D9-E723-07EA-EABCA0BC7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B417-61B6-4832-86B6-708BC5A5041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9851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D996-1C8B-0665-7BDC-CECE50F22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3193D-D88A-D99B-8DC8-4532F97C94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DF752-B2B2-9E4C-56E3-99E6A5A16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3755-C040-4F77-A1AD-7E719CD9F5FB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76E6C-B856-D5FA-3BA0-A5A9D550D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66DEC-76AD-36EF-3AD4-EA29CE61A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B417-61B6-4832-86B6-708BC5A5041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45413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AFF72-4A7C-E629-BCE8-C016B863A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44B8E-02E5-0CCA-8DBB-B2E975E222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0A7DD-3CEA-7FCB-7343-ABDC75BD3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3755-C040-4F77-A1AD-7E719CD9F5FB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C313D-B47D-E15D-02A7-428BB3508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19670-4C13-4809-45A3-3F5A5AF35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B417-61B6-4832-86B6-708BC5A5041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383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6457C-0960-90F8-7C55-3A690FC60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D9C80-24E7-1C37-C48A-C84B23FB0C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39FFBD-59BC-9BAC-BC3B-CD78A8C52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109A26-19B1-6CEF-4ADA-33726468D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3755-C040-4F77-A1AD-7E719CD9F5FB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0CF143-1251-93E8-5367-E1126BA91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EAB990-4E78-3FC0-5C5F-B9B9E8E72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B417-61B6-4832-86B6-708BC5A5041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60449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9B0E3-7AF4-27E3-76D1-342930891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579EC-B198-3698-5547-D6041E262F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57BD9D-0080-F6AD-9A83-CC08502283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8C608F-B90A-80D1-2D71-19CCA74531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3D9BEB-B4FD-00B7-8AEA-2EA8CD302A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36517E-D342-535C-E59D-9A2A48AD5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3755-C040-4F77-A1AD-7E719CD9F5FB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8DC713-BBF3-D304-AD70-25F2D8FA0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7FE428-B492-77FA-B815-54B397F40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B417-61B6-4832-86B6-708BC5A5041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636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3F678-AD59-00EA-2B7C-55ED4F7DC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37229E-6C0D-EC75-D480-29355014D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3755-C040-4F77-A1AD-7E719CD9F5FB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3DC4C0-3529-FAA9-1599-7FD128694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B2D100-AE5B-ABEF-2C64-57220064D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B417-61B6-4832-86B6-708BC5A5041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930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C1609C-09BB-8B5A-AEE3-3B27541A6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3755-C040-4F77-A1AD-7E719CD9F5FB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49058E-7C50-FF21-F71B-28CFFA48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388DF2-4EB5-0C12-5C44-2BC63029F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B417-61B6-4832-86B6-708BC5A5041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809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181FA-6179-B27B-8021-84FD925FB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EE290-2114-673A-1C3D-0A97DCF80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0641A5-A54B-4706-9028-A0C72467A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A2A2BC-C7D7-6BA3-7651-CE74BD731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3755-C040-4F77-A1AD-7E719CD9F5FB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2AC1A5-2793-BC2A-E099-88A1562F9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2F7F3B-8695-B4FB-C7EE-8EFF20D03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B417-61B6-4832-86B6-708BC5A5041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9940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B3E7-3EDF-BE4A-F7FB-6A77497F6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77753D-D2B6-FB2C-823D-027672BAF4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4E85F8-A041-E3B4-10DA-E5959BF64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174261-3621-1706-7860-DEB915AC8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3755-C040-4F77-A1AD-7E719CD9F5FB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0760C-DF53-E1BB-B1E9-89F42ADE3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228815-103B-992B-2112-737367AE2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EB417-61B6-4832-86B6-708BC5A5041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4359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01C9F6-FA88-EB9C-2090-75E0D2862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5C208F-7B7A-1567-CFD7-371556270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990A6-BD2D-50E7-06D9-78ACB27F2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F3755-C040-4F77-A1AD-7E719CD9F5FB}" type="datetimeFigureOut">
              <a:rPr lang="en-ID" smtClean="0"/>
              <a:t>14/10/2024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23AF92-76D1-C377-6756-BA976BB605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5E0F2-98AE-5948-C32D-2177914A3D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EB417-61B6-4832-86B6-708BC5A5041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9874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187C2536-C65D-4314-BC28-7FA52549C8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553EFFA-8302-44EA-AFEA-5C7A5EA0ABF1}"/>
              </a:ext>
            </a:extLst>
          </p:cNvPr>
          <p:cNvSpPr txBox="1">
            <a:spLocks/>
          </p:cNvSpPr>
          <p:nvPr/>
        </p:nvSpPr>
        <p:spPr bwMode="auto">
          <a:xfrm>
            <a:off x="1948090" y="1090084"/>
            <a:ext cx="8232321" cy="534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33" tIns="45067" rIns="90133" bIns="45067"/>
          <a:lstStyle>
            <a:lvl1pPr marL="363538" indent="-363538"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ts val="571"/>
              </a:spcBef>
              <a:spcAft>
                <a:spcPts val="571"/>
              </a:spcAft>
              <a:buFont typeface="Wingdings" panose="05000000000000000000" pitchFamily="2" charset="2"/>
              <a:buChar char="q"/>
              <a:defRPr/>
            </a:pPr>
            <a:r>
              <a:rPr lang="id-ID" altLang="en-US" sz="171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Permohonan 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antara lain memuat:</a:t>
            </a:r>
            <a:endParaRPr lang="en-ID" alt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597215" indent="-250981" algn="just">
              <a:spcBef>
                <a:spcPct val="0"/>
              </a:spcBef>
              <a:spcAft>
                <a:spcPts val="571"/>
              </a:spcAft>
              <a:buFontTx/>
              <a:buAutoNum type="alphaLcPeriod"/>
              <a:defRPr/>
            </a:pPr>
            <a:r>
              <a:rPr lang="id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nama dan alamat Pemohon dan/atau kuasa hukum, alamat surat elektronik </a:t>
            </a:r>
            <a:r>
              <a:rPr lang="en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               </a:t>
            </a:r>
            <a:r>
              <a:rPr lang="id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(e-mail), serta nomor kartu tanda </a:t>
            </a:r>
            <a:r>
              <a:rPr lang="en-US" altLang="en-US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advokat</a:t>
            </a:r>
            <a:r>
              <a:rPr lang="id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yang </a:t>
            </a:r>
            <a:r>
              <a:rPr lang="en-ID" altLang="en-US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masih</a:t>
            </a:r>
            <a:r>
              <a:rPr lang="en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berlaku</a:t>
            </a:r>
            <a:r>
              <a:rPr lang="en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id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bagi kuasa hukum</a:t>
            </a:r>
            <a:r>
              <a:rPr lang="en-US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yang </a:t>
            </a:r>
            <a:r>
              <a:rPr lang="en-US" altLang="en-US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advokat</a:t>
            </a:r>
            <a:r>
              <a:rPr lang="id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;</a:t>
            </a:r>
            <a:endParaRPr lang="en-ID" altLang="en-US" sz="1619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597215" indent="-250981" algn="just">
              <a:spcBef>
                <a:spcPct val="0"/>
              </a:spcBef>
              <a:spcAft>
                <a:spcPts val="571"/>
              </a:spcAft>
              <a:buFontTx/>
              <a:buAutoNum type="alphaLcPeriod"/>
              <a:defRPr/>
            </a:pP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uraian yang jelas mengenai</a:t>
            </a:r>
            <a:r>
              <a:rPr lang="en-US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 </a:t>
            </a:r>
            <a:r>
              <a:rPr lang="en-US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antara</a:t>
            </a:r>
            <a:r>
              <a:rPr lang="en-US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lain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:</a:t>
            </a:r>
            <a:endParaRPr lang="en-US" alt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858779" indent="-263077" algn="just">
              <a:spcBef>
                <a:spcPct val="0"/>
              </a:spcBef>
              <a:spcAft>
                <a:spcPts val="286"/>
              </a:spcAft>
              <a:buFontTx/>
              <a:buAutoNum type="arabicPeriod"/>
              <a:defRPr/>
            </a:pP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kewenangan Mahkamah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 memuat penjelasan mengenai kewenangan Mahkamah dalam memeriksa, mengadili, dan memutus perkara perselisihan penetapan perolehan suara hasil Pemilihan sebagai objek perselisihan</a:t>
            </a:r>
            <a:endParaRPr lang="en-US" alt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858779" indent="-263077" algn="just">
              <a:spcBef>
                <a:spcPct val="0"/>
              </a:spcBef>
              <a:spcAft>
                <a:spcPts val="286"/>
              </a:spcAft>
              <a:buFontTx/>
              <a:buAutoNum type="arabicPeriod"/>
              <a:defRPr/>
            </a:pP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tenggang waktu pengajuan Permohonan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 memuat penjelasan mengenai </a:t>
            </a:r>
            <a:r>
              <a:rPr lang="en-US" altLang="en-US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tenggang</a:t>
            </a:r>
            <a:r>
              <a:rPr lang="en-US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waktu pengajuan Permohonan</a:t>
            </a:r>
            <a:endParaRPr lang="en-ID" alt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858779" indent="-263077" algn="just">
              <a:spcBef>
                <a:spcPct val="0"/>
              </a:spcBef>
              <a:spcAft>
                <a:spcPts val="286"/>
              </a:spcAft>
              <a:buFontTx/>
              <a:buAutoNum type="arabicPeriod"/>
              <a:defRPr/>
            </a:pP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kedudukan hukum Pemohon,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memuat penjelasan sebagai pasangan calon Gubernur dan Wakil Gubernur, pasangan calon Bupati dan Wakil Bupati, atau pasangan calon Walikota dan Wakil Walikota atau Pemantau Pemilihan dalam </a:t>
            </a:r>
            <a:r>
              <a:rPr lang="en-US" altLang="en-US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hal</a:t>
            </a:r>
            <a:r>
              <a:rPr lang="en-US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pemilihan </a:t>
            </a:r>
            <a:r>
              <a:rPr lang="en-US" altLang="en-US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hanya</a:t>
            </a:r>
            <a:r>
              <a:rPr lang="en-US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US" altLang="en-US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diikuti</a:t>
            </a:r>
            <a:r>
              <a:rPr lang="en-US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US" altLang="en-US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oleh</a:t>
            </a:r>
            <a:r>
              <a:rPr lang="en-US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satu pasangan calon;</a:t>
            </a:r>
            <a:endParaRPr lang="en-US" alt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858779" indent="-263077" algn="just">
              <a:spcBef>
                <a:spcPct val="0"/>
              </a:spcBef>
              <a:spcAft>
                <a:spcPts val="286"/>
              </a:spcAft>
              <a:buFontTx/>
              <a:buAutoNum type="arabicPeriod"/>
              <a:defRPr/>
            </a:pP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alasan-alasan permohonan</a:t>
            </a:r>
            <a:r>
              <a:rPr lang="en-US" altLang="en-US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(</a:t>
            </a:r>
            <a:r>
              <a:rPr lang="en-US" altLang="en-US" sz="1524" b="1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posita</a:t>
            </a:r>
            <a:r>
              <a:rPr lang="en-US" altLang="en-US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)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 </a:t>
            </a:r>
            <a:r>
              <a:rPr lang="en-US" altLang="en-US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antara</a:t>
            </a:r>
            <a:r>
              <a:rPr lang="en-US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lain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memuat penjelasan mengenai kesalahan hasil penghitungan suara yang ditetapkan oleh Termohon dan hasil penghitungan suara yang benar menurut Pemohon;</a:t>
            </a:r>
            <a:endParaRPr lang="en-US" alt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858779" indent="-263077" algn="just">
              <a:spcBef>
                <a:spcPct val="0"/>
              </a:spcBef>
              <a:spcAft>
                <a:spcPts val="286"/>
              </a:spcAft>
              <a:buFontTx/>
              <a:buAutoNum type="arabicPeriod"/>
              <a:defRPr/>
            </a:pPr>
            <a:r>
              <a:rPr lang="en-US" altLang="en-US" sz="1524" b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hal-hal</a:t>
            </a:r>
            <a:r>
              <a:rPr lang="en-US" altLang="en-US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yang </a:t>
            </a:r>
            <a:r>
              <a:rPr lang="en-US" altLang="en-US" sz="1524" b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dimohonkan</a:t>
            </a:r>
            <a:r>
              <a:rPr lang="en-US" altLang="en-US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(</a:t>
            </a:r>
            <a:r>
              <a:rPr lang="id-ID" altLang="en-US" sz="1524" b="1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petitum</a:t>
            </a:r>
            <a:r>
              <a:rPr lang="en-US" altLang="en-US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)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memuat </a:t>
            </a:r>
            <a:r>
              <a:rPr lang="en-US" altLang="en-US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antara</a:t>
            </a:r>
            <a:r>
              <a:rPr lang="en-US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lain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permintaan untuk membatalkan penetapan perolehan suara hasil pemilihan yang ditetapkan oleh Termohon dan menetapkan hasil penghitungan suara yang benar menurut Pemohon.</a:t>
            </a:r>
            <a:endParaRPr lang="en-US" alt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algn="just">
              <a:spcBef>
                <a:spcPts val="571"/>
              </a:spcBef>
              <a:spcAft>
                <a:spcPts val="571"/>
              </a:spcAft>
              <a:buNone/>
              <a:defRPr/>
            </a:pPr>
            <a:endParaRPr lang="en-US" alt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8F78671-CD7D-4B02-8922-18004CDD3EE7}"/>
              </a:ext>
            </a:extLst>
          </p:cNvPr>
          <p:cNvSpPr txBox="1">
            <a:spLocks/>
          </p:cNvSpPr>
          <p:nvPr/>
        </p:nvSpPr>
        <p:spPr bwMode="auto">
          <a:xfrm>
            <a:off x="1638149" y="512536"/>
            <a:ext cx="8915703" cy="52463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90133" tIns="45067" rIns="90133" bIns="45067" anchor="ctr"/>
          <a:lstStyle>
            <a:lvl1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  STRUKTUR PERMOHONAN</a:t>
            </a:r>
          </a:p>
        </p:txBody>
      </p:sp>
      <p:sp>
        <p:nvSpPr>
          <p:cNvPr id="8197" name="Rounded Rectangle 4">
            <a:extLst>
              <a:ext uri="{FF2B5EF4-FFF2-40B4-BE49-F238E27FC236}">
                <a16:creationId xmlns:a16="http://schemas.microsoft.com/office/drawing/2014/main" id="{99617E40-CB4C-261B-D702-459848B9D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6280" y="6274405"/>
            <a:ext cx="405190" cy="37041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3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651476A1-A2DF-4FA1-8412-1F6A201B2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4842B87-4FC0-4252-8BF8-E1FD2B1DEF52}"/>
              </a:ext>
            </a:extLst>
          </p:cNvPr>
          <p:cNvSpPr txBox="1">
            <a:spLocks/>
          </p:cNvSpPr>
          <p:nvPr/>
        </p:nvSpPr>
        <p:spPr bwMode="auto">
          <a:xfrm>
            <a:off x="1638149" y="538238"/>
            <a:ext cx="8915703" cy="8134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90133" tIns="45067" rIns="90133" bIns="45067" anchor="ctr"/>
          <a:lstStyle>
            <a:lvl1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   </a:t>
            </a:r>
            <a:r>
              <a:rPr lang="en-US" altLang="en-US" sz="2286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PERSYARATAN FORMIL “AMBANG BATAS” </a:t>
            </a:r>
          </a:p>
          <a:p>
            <a:pPr>
              <a:defRPr/>
            </a:pPr>
            <a:r>
              <a:rPr lang="en-US" altLang="en-US" sz="2286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PENGAJUAN PERMOHONAN (PASAL 158 UU 10/2016)</a:t>
            </a:r>
            <a:endParaRPr lang="id-ID" altLang="en-US" sz="2286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</p:txBody>
      </p:sp>
      <p:sp>
        <p:nvSpPr>
          <p:cNvPr id="26628" name="Rounded Rectangle 5">
            <a:extLst>
              <a:ext uri="{FF2B5EF4-FFF2-40B4-BE49-F238E27FC236}">
                <a16:creationId xmlns:a16="http://schemas.microsoft.com/office/drawing/2014/main" id="{B63ECA71-98A1-D358-60F8-78F63CDC33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49518" y="6322786"/>
            <a:ext cx="489857" cy="37041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12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9923EA7-954F-4FB3-AE08-91058D88D01C}"/>
              </a:ext>
            </a:extLst>
          </p:cNvPr>
          <p:cNvGraphicFramePr>
            <a:graphicFrameLocks noGrp="1"/>
          </p:cNvGraphicFramePr>
          <p:nvPr/>
        </p:nvGraphicFramePr>
        <p:xfrm>
          <a:off x="2320019" y="1516441"/>
          <a:ext cx="7567083" cy="2707824"/>
        </p:xfrm>
        <a:graphic>
          <a:graphicData uri="http://schemas.openxmlformats.org/drawingml/2006/table">
            <a:tbl>
              <a:tblPr/>
              <a:tblGrid>
                <a:gridCol w="3072190">
                  <a:extLst>
                    <a:ext uri="{9D8B030D-6E8A-4147-A177-3AD203B41FA5}">
                      <a16:colId xmlns:a16="http://schemas.microsoft.com/office/drawing/2014/main" val="600493888"/>
                    </a:ext>
                  </a:extLst>
                </a:gridCol>
                <a:gridCol w="1847548">
                  <a:extLst>
                    <a:ext uri="{9D8B030D-6E8A-4147-A177-3AD203B41FA5}">
                      <a16:colId xmlns:a16="http://schemas.microsoft.com/office/drawing/2014/main" val="3112293335"/>
                    </a:ext>
                  </a:extLst>
                </a:gridCol>
                <a:gridCol w="2647345">
                  <a:extLst>
                    <a:ext uri="{9D8B030D-6E8A-4147-A177-3AD203B41FA5}">
                      <a16:colId xmlns:a16="http://schemas.microsoft.com/office/drawing/2014/main" val="1067404315"/>
                    </a:ext>
                  </a:extLst>
                </a:gridCol>
              </a:tblGrid>
              <a:tr h="5049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d-ID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PROVINSI</a:t>
                      </a:r>
                      <a:endParaRPr kumimoji="0" lang="en-AU" altLang="id-ID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d-ID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AMBANG BATAS</a:t>
                      </a:r>
                      <a:endParaRPr kumimoji="0" lang="en-AU" altLang="id-ID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d-ID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KABUPATEN/KOTA</a:t>
                      </a:r>
                      <a:endParaRPr kumimoji="0" lang="en-AU" altLang="id-ID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5367198"/>
                  </a:ext>
                </a:extLst>
              </a:tr>
              <a:tr h="5064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d-ID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P </a:t>
                      </a:r>
                      <a:r>
                        <a:rPr kumimoji="0" lang="id-ID" altLang="id-ID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≤ 2.000.000</a:t>
                      </a:r>
                      <a:endParaRPr kumimoji="0" lang="en-AU" altLang="id-ID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id-ID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2%</a:t>
                      </a:r>
                      <a:endParaRPr kumimoji="0" lang="en-AU" altLang="id-ID" sz="17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id-ID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P ≤ 2</a:t>
                      </a:r>
                      <a:r>
                        <a:rPr kumimoji="0" lang="en-US" altLang="id-ID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50</a:t>
                      </a:r>
                      <a:r>
                        <a:rPr kumimoji="0" lang="id-ID" altLang="id-ID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.000</a:t>
                      </a:r>
                      <a:endParaRPr kumimoji="0" lang="en-AU" altLang="id-ID" sz="17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866705"/>
                  </a:ext>
                </a:extLst>
              </a:tr>
              <a:tr h="5669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id-ID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2.000.000 &lt; P ≤ 6.000.000</a:t>
                      </a:r>
                      <a:endParaRPr kumimoji="0" lang="en-US" altLang="id-ID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d-ID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1,5%</a:t>
                      </a:r>
                      <a:endParaRPr kumimoji="0" lang="en-AU" altLang="id-ID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id-ID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kumimoji="0" lang="en-US" altLang="id-ID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50</a:t>
                      </a:r>
                      <a:r>
                        <a:rPr kumimoji="0" lang="id-ID" altLang="id-ID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.000 &lt; P ≤ </a:t>
                      </a:r>
                      <a:r>
                        <a:rPr kumimoji="0" lang="en-US" altLang="id-ID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kumimoji="0" lang="id-ID" altLang="id-ID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00.000</a:t>
                      </a:r>
                      <a:endParaRPr kumimoji="0" lang="en-US" altLang="id-ID" sz="17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507471"/>
                  </a:ext>
                </a:extLst>
              </a:tr>
              <a:tr h="6229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id-ID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6.000.000 &lt;  P ≤ 12.000.000</a:t>
                      </a:r>
                      <a:endParaRPr kumimoji="0" lang="en-US" altLang="id-ID" sz="17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d-ID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1%</a:t>
                      </a:r>
                      <a:endParaRPr kumimoji="0" lang="en-AU" altLang="id-ID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d-ID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500</a:t>
                      </a:r>
                      <a:r>
                        <a:rPr kumimoji="0" lang="id-ID" altLang="id-ID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.000 &lt; P ≤ 1.000.000</a:t>
                      </a:r>
                      <a:endParaRPr kumimoji="0" lang="en-US" altLang="id-ID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606648"/>
                  </a:ext>
                </a:extLst>
              </a:tr>
              <a:tr h="5064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id-ID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P &gt; 12.000.000</a:t>
                      </a:r>
                      <a:endParaRPr kumimoji="0" lang="en-AU" altLang="id-ID" sz="17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d-ID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0,5%</a:t>
                      </a:r>
                      <a:endParaRPr kumimoji="0" lang="en-AU" altLang="id-ID" sz="17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id-ID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cs typeface="Arial" panose="020B0604020202020204" pitchFamily="34" charset="0"/>
                        </a:rPr>
                        <a:t>P &gt; 1.000.000</a:t>
                      </a:r>
                      <a:endParaRPr kumimoji="0" lang="en-AU" altLang="id-ID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cs typeface="Arial" panose="020B0604020202020204" pitchFamily="34" charset="0"/>
                      </a:endParaRPr>
                    </a:p>
                  </a:txBody>
                  <a:tcPr marL="65322" marR="65322" marT="32661" marB="3266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934329"/>
                  </a:ext>
                </a:extLst>
              </a:tr>
            </a:tbl>
          </a:graphicData>
        </a:graphic>
      </p:graphicFrame>
      <p:sp>
        <p:nvSpPr>
          <p:cNvPr id="26655" name="Rectangle 8">
            <a:extLst>
              <a:ext uri="{FF2B5EF4-FFF2-40B4-BE49-F238E27FC236}">
                <a16:creationId xmlns:a16="http://schemas.microsoft.com/office/drawing/2014/main" id="{9C66A509-2A06-632F-664E-789BA1DAE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0019" y="4467680"/>
            <a:ext cx="7567083" cy="18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5738" indent="-185738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524" b="1">
                <a:solidFill>
                  <a:srgbClr val="002060"/>
                </a:solidFill>
                <a:latin typeface="Cambria" panose="02040503050406030204" pitchFamily="18" charset="0"/>
              </a:rPr>
              <a:t>Pasal 158 </a:t>
            </a:r>
            <a:r>
              <a:rPr lang="en-ID" altLang="en-US" sz="1524" b="1">
                <a:solidFill>
                  <a:srgbClr val="002060"/>
                </a:solidFill>
                <a:latin typeface="Cambria" panose="02040503050406030204" pitchFamily="18" charset="0"/>
              </a:rPr>
              <a:t>UU 10/2016 </a:t>
            </a:r>
            <a:r>
              <a:rPr lang="en-US" altLang="en-US" sz="1524">
                <a:solidFill>
                  <a:srgbClr val="002060"/>
                </a:solidFill>
                <a:latin typeface="Cambria" panose="02040503050406030204" pitchFamily="18" charset="0"/>
              </a:rPr>
              <a:t>akan diberlakukan setelah </a:t>
            </a:r>
            <a:r>
              <a:rPr lang="en-US" altLang="en-US" sz="1524" b="1">
                <a:solidFill>
                  <a:srgbClr val="002060"/>
                </a:solidFill>
                <a:latin typeface="Cambria" panose="02040503050406030204" pitchFamily="18" charset="0"/>
              </a:rPr>
              <a:t>Pemeriksaan Persidangan </a:t>
            </a:r>
            <a:r>
              <a:rPr lang="en-US" altLang="en-US" sz="1524">
                <a:solidFill>
                  <a:srgbClr val="002060"/>
                </a:solidFill>
                <a:latin typeface="Cambria" panose="02040503050406030204" pitchFamily="18" charset="0"/>
              </a:rPr>
              <a:t>atau dipertimbangkan setelah </a:t>
            </a:r>
            <a:r>
              <a:rPr lang="en-US" altLang="en-US" sz="1524" b="1">
                <a:solidFill>
                  <a:srgbClr val="002060"/>
                </a:solidFill>
                <a:latin typeface="Cambria" panose="02040503050406030204" pitchFamily="18" charset="0"/>
              </a:rPr>
              <a:t>Pemeriksaan Persidangan (</a:t>
            </a:r>
            <a:r>
              <a:rPr lang="en-US" altLang="en-US" sz="1524">
                <a:solidFill>
                  <a:srgbClr val="002060"/>
                </a:solidFill>
                <a:latin typeface="Cambria" panose="02040503050406030204" pitchFamily="18" charset="0"/>
              </a:rPr>
              <a:t>lanjutan) bersama-sama dengan Pokok Permohonan.</a:t>
            </a:r>
          </a:p>
          <a:p>
            <a:pPr>
              <a:spcBef>
                <a:spcPts val="571"/>
              </a:spcBef>
              <a:buFont typeface="Arial" panose="020B0604020202020204" pitchFamily="34" charset="0"/>
              <a:buChar char="•"/>
            </a:pPr>
            <a:r>
              <a:rPr lang="en-ID" altLang="en-US" sz="1524">
                <a:solidFill>
                  <a:srgbClr val="002060"/>
                </a:solidFill>
                <a:latin typeface="Cambria" panose="02040503050406030204" pitchFamily="18" charset="0"/>
              </a:rPr>
              <a:t>Permohonan </a:t>
            </a:r>
            <a:r>
              <a:rPr lang="en-ID" altLang="en-US" sz="1524" b="1">
                <a:solidFill>
                  <a:srgbClr val="002060"/>
                </a:solidFill>
                <a:latin typeface="Cambria" panose="02040503050406030204" pitchFamily="18" charset="0"/>
              </a:rPr>
              <a:t>tetap menguraikan Pasal 158 UU 10/2016 </a:t>
            </a:r>
            <a:r>
              <a:rPr lang="en-ID" altLang="en-US" sz="1524">
                <a:solidFill>
                  <a:srgbClr val="002060"/>
                </a:solidFill>
                <a:latin typeface="Cambria" panose="02040503050406030204" pitchFamily="18" charset="0"/>
              </a:rPr>
              <a:t>dalam kedudukan hukum</a:t>
            </a:r>
            <a:r>
              <a:rPr lang="en-ID" altLang="en-US" sz="1524" b="1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ID" altLang="en-US" sz="1524">
                <a:solidFill>
                  <a:srgbClr val="002060"/>
                </a:solidFill>
                <a:latin typeface="Cambria" panose="02040503050406030204" pitchFamily="18" charset="0"/>
              </a:rPr>
              <a:t>dengan menghubungkannya pada Pokok Permohonan untuk menjelaskan kepada Mahkamah bahwa penerapan </a:t>
            </a:r>
            <a:r>
              <a:rPr lang="en-ID" altLang="en-US" sz="1524" b="1">
                <a:solidFill>
                  <a:srgbClr val="002060"/>
                </a:solidFill>
                <a:latin typeface="Cambria" panose="02040503050406030204" pitchFamily="18" charset="0"/>
              </a:rPr>
              <a:t>Pasal 158 UU 10/2016 </a:t>
            </a:r>
            <a:r>
              <a:rPr lang="en-ID" altLang="en-US" sz="1524">
                <a:solidFill>
                  <a:srgbClr val="002060"/>
                </a:solidFill>
                <a:latin typeface="Cambria" panose="02040503050406030204" pitchFamily="18" charset="0"/>
              </a:rPr>
              <a:t>dapat ditunda keberlakuaannya sehingga harus dibuktikan dalam </a:t>
            </a:r>
            <a:r>
              <a:rPr lang="en-US" altLang="en-US" sz="1524" b="1">
                <a:solidFill>
                  <a:srgbClr val="002060"/>
                </a:solidFill>
                <a:latin typeface="Cambria" panose="02040503050406030204" pitchFamily="18" charset="0"/>
              </a:rPr>
              <a:t>Pemeriksaan Persidangan </a:t>
            </a:r>
            <a:r>
              <a:rPr lang="en-ID" altLang="en-US" sz="1524">
                <a:solidFill>
                  <a:srgbClr val="002060"/>
                </a:solidFill>
                <a:latin typeface="Cambria" panose="02040503050406030204" pitchFamily="18" charset="0"/>
              </a:rPr>
              <a:t>(lanjutan)</a:t>
            </a:r>
            <a:endParaRPr lang="en-US" altLang="en-US" sz="1524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69C6562C-8873-492F-994C-DCAA8C92B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DE8BA28-734C-4A8C-AA59-766015DDCB9D}"/>
              </a:ext>
            </a:extLst>
          </p:cNvPr>
          <p:cNvSpPr txBox="1">
            <a:spLocks/>
          </p:cNvSpPr>
          <p:nvPr/>
        </p:nvSpPr>
        <p:spPr bwMode="auto">
          <a:xfrm>
            <a:off x="1638149" y="538238"/>
            <a:ext cx="8915703" cy="7136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90133" tIns="45067" rIns="90133" bIns="45067" anchor="ctr"/>
          <a:lstStyle>
            <a:lvl1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   </a:t>
            </a:r>
            <a:r>
              <a:rPr lang="en-US" altLang="id-ID" sz="2095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PENGHITUNGAN PERSENTASE SELISIH PEROLEHAN SUARA</a:t>
            </a:r>
          </a:p>
          <a:p>
            <a:pPr>
              <a:defRPr/>
            </a:pPr>
            <a:r>
              <a:rPr lang="en-US" altLang="id-ID" sz="2095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DALAM PEMILIHAN GUBERNUR</a:t>
            </a:r>
          </a:p>
        </p:txBody>
      </p:sp>
      <p:sp>
        <p:nvSpPr>
          <p:cNvPr id="28676" name="Rounded Rectangle 6">
            <a:extLst>
              <a:ext uri="{FF2B5EF4-FFF2-40B4-BE49-F238E27FC236}">
                <a16:creationId xmlns:a16="http://schemas.microsoft.com/office/drawing/2014/main" id="{64F8BDA6-A991-D571-2D11-BA4F3F7BEC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6363" y="6203346"/>
            <a:ext cx="501952" cy="37041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13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EC7049F-02E0-4502-8596-2FE37B68230B}"/>
              </a:ext>
            </a:extLst>
          </p:cNvPr>
          <p:cNvSpPr txBox="1">
            <a:spLocks/>
          </p:cNvSpPr>
          <p:nvPr/>
        </p:nvSpPr>
        <p:spPr bwMode="auto">
          <a:xfrm>
            <a:off x="1638149" y="1383394"/>
            <a:ext cx="8832548" cy="519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071" tIns="87071" rIns="87071" bIns="87071"/>
          <a:lstStyle>
            <a:lvl1pPr marL="180975">
              <a:spcBef>
                <a:spcPct val="20000"/>
              </a:spcBef>
              <a:buChar char="•"/>
              <a:tabLst>
                <a:tab pos="442913" algn="l"/>
              </a:tabLst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217613" indent="-473075">
              <a:spcBef>
                <a:spcPct val="20000"/>
              </a:spcBef>
              <a:buChar char="–"/>
              <a:tabLst>
                <a:tab pos="442913" algn="l"/>
              </a:tabLst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27213" indent="-473075">
              <a:spcBef>
                <a:spcPct val="20000"/>
              </a:spcBef>
              <a:buChar char="•"/>
              <a:tabLst>
                <a:tab pos="442913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436813" indent="-473075">
              <a:spcBef>
                <a:spcPct val="20000"/>
              </a:spcBef>
              <a:buChar char="–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3046413" indent="-473075">
              <a:spcBef>
                <a:spcPct val="20000"/>
              </a:spcBef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35036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9608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44180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8752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Provinsi 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dengan jumlah penduduk sampai dengan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2.000.000 (dua juta) jiwa,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pengajuan perselisihan perolehan suara dilakukan jika terdapat perbedaan paling banyak sebesar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2% (dua persen)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dari total suara sah hasil penghitungan suara tahap akhir yang ditetapkan oleh Termohon.</a:t>
            </a:r>
            <a:endParaRPr 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Tx/>
              <a:buNone/>
              <a:defRPr/>
            </a:pP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Contoh</a:t>
            </a:r>
            <a:endParaRPr 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Tx/>
              <a:buNone/>
              <a:defRPr/>
            </a:pP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Jumlah Penduduk:</a:t>
            </a:r>
            <a:endParaRPr lang="en-US" sz="1524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571"/>
              </a:spcAft>
              <a:buNone/>
              <a:defRPr/>
            </a:pP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Provinsi X berpenduduk </a:t>
            </a:r>
            <a:r>
              <a:rPr lang="en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1.905.121</a:t>
            </a:r>
            <a:r>
              <a:rPr lang="en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jiwa, sehingga masuk kategori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2%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Tx/>
              <a:buNone/>
              <a:defRPr/>
            </a:pP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Perolehan Suara:</a:t>
            </a:r>
            <a:r>
              <a:rPr lang="en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                                                                   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Cara Penghitungan:</a:t>
            </a:r>
            <a:endParaRPr 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866919" algn="just">
              <a:spcBef>
                <a:spcPts val="0"/>
              </a:spcBef>
              <a:buNone/>
              <a:defRPr/>
            </a:pP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2% x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1.837.300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=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36.746 suara</a:t>
            </a:r>
            <a:endParaRPr 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948564" indent="-178408">
              <a:spcBef>
                <a:spcPts val="571"/>
              </a:spcBef>
              <a:buFont typeface="Symbol" panose="05050102010706020507" pitchFamily="18" charset="2"/>
              <a:buChar char=""/>
              <a:defRPr/>
            </a:pP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Selisih perolehan suara Paslon 1 dan</a:t>
            </a:r>
            <a:r>
              <a:rPr lang="en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Paslon 2: 637.200 - 601.500 =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35.700 suara</a:t>
            </a:r>
            <a:endParaRPr 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948564" indent="-178408">
              <a:spcBef>
                <a:spcPts val="0"/>
              </a:spcBef>
              <a:buFont typeface="Symbol" panose="05050102010706020507" pitchFamily="18" charset="2"/>
              <a:buChar char=""/>
              <a:defRPr/>
            </a:pP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Selisih perolehan suara Paslon 1 dan </a:t>
            </a:r>
            <a:r>
              <a:rPr lang="en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Paslon 3: 637.200 - 598.600 =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38.600 suara</a:t>
            </a:r>
            <a:endParaRPr lang="en-ID" sz="1524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1143"/>
              </a:spcBef>
              <a:buNone/>
              <a:defRPr/>
            </a:pPr>
            <a:endParaRPr lang="en-ID" sz="1524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1714"/>
              </a:spcBef>
              <a:buNone/>
              <a:defRPr/>
            </a:pP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Kesimpulan:</a:t>
            </a:r>
            <a:endParaRPr 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6234" indent="-173873">
              <a:defRPr/>
            </a:pP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Paslon 2 memperoleh selisih suara dengan Paslon 1 sebesar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35.700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suara </a:t>
            </a:r>
            <a:r>
              <a:rPr lang="en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                                    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atau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kurang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dari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36.746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suara (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memenuhi syarat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6234" indent="-173873">
              <a:defRPr/>
            </a:pP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Paslon 3 memperoleh selisih suara dengan Paslon 1 sebesar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38.600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suara </a:t>
            </a:r>
            <a:r>
              <a:rPr lang="en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                                     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atau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lebih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dari 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36.746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suara (</a:t>
            </a:r>
            <a:r>
              <a:rPr lang="id-ID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tidak memenuhi syarat</a:t>
            </a: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Tx/>
              <a:buNone/>
              <a:defRPr/>
            </a:pPr>
            <a:endParaRPr lang="en-US" sz="1714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SzPts val="2000"/>
              <a:buFontTx/>
              <a:buNone/>
              <a:defRPr/>
            </a:pPr>
            <a:endParaRPr lang="en-US" sz="1714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8678" name="Picture 1">
            <a:extLst>
              <a:ext uri="{FF2B5EF4-FFF2-40B4-BE49-F238E27FC236}">
                <a16:creationId xmlns:a16="http://schemas.microsoft.com/office/drawing/2014/main" id="{AE735A71-4F68-DD00-153A-4D7C2ABE48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411" y="3441095"/>
            <a:ext cx="4523619" cy="1688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2B88BEC-6113-407F-8CB5-7E342F71A3CB}"/>
              </a:ext>
            </a:extLst>
          </p:cNvPr>
          <p:cNvCxnSpPr/>
          <p:nvPr/>
        </p:nvCxnSpPr>
        <p:spPr bwMode="auto">
          <a:xfrm>
            <a:off x="1937506" y="3094870"/>
            <a:ext cx="8232322" cy="0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4E571FC-A1FC-459F-BA84-A0309A09379D}"/>
              </a:ext>
            </a:extLst>
          </p:cNvPr>
          <p:cNvCxnSpPr/>
          <p:nvPr/>
        </p:nvCxnSpPr>
        <p:spPr bwMode="auto">
          <a:xfrm>
            <a:off x="1905757" y="5170714"/>
            <a:ext cx="8232321" cy="0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4BF55DCE-CB96-45A7-BF72-B5342F49C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1" name="Title 1">
            <a:extLst>
              <a:ext uri="{FF2B5EF4-FFF2-40B4-BE49-F238E27FC236}">
                <a16:creationId xmlns:a16="http://schemas.microsoft.com/office/drawing/2014/main" id="{C5807BEE-0D1D-46EC-9C28-340E49A21C27}"/>
              </a:ext>
            </a:extLst>
          </p:cNvPr>
          <p:cNvSpPr txBox="1">
            <a:spLocks/>
          </p:cNvSpPr>
          <p:nvPr/>
        </p:nvSpPr>
        <p:spPr bwMode="auto">
          <a:xfrm>
            <a:off x="1638149" y="586619"/>
            <a:ext cx="8915703" cy="77409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33" tIns="45067" rIns="90133" bIns="45067"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8350" indent="-295275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2688" indent="-236538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5763" indent="-236538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28838" indent="-236538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860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32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004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576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en-US" altLang="id-ID" sz="2286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PENGHITUNGAN PERSENTASE SELISIH PEROLEHAN SUARA</a:t>
            </a:r>
          </a:p>
          <a:p>
            <a:pPr algn="ctr">
              <a:buFontTx/>
              <a:buNone/>
              <a:defRPr/>
            </a:pPr>
            <a:r>
              <a:rPr lang="en-US" altLang="id-ID" sz="2286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DALAM PEMILIHAN BUPATI/WALIKOTA</a:t>
            </a:r>
          </a:p>
        </p:txBody>
      </p:sp>
      <p:sp>
        <p:nvSpPr>
          <p:cNvPr id="30724" name="Rounded Rectangle 6">
            <a:extLst>
              <a:ext uri="{FF2B5EF4-FFF2-40B4-BE49-F238E27FC236}">
                <a16:creationId xmlns:a16="http://schemas.microsoft.com/office/drawing/2014/main" id="{C0593831-D7D3-9B0F-82F9-A6CA0E588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5328" y="6203346"/>
            <a:ext cx="501952" cy="37041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14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2F42E5-D017-4CA4-8373-2F3412406A7F}"/>
              </a:ext>
            </a:extLst>
          </p:cNvPr>
          <p:cNvSpPr txBox="1">
            <a:spLocks/>
          </p:cNvSpPr>
          <p:nvPr/>
        </p:nvSpPr>
        <p:spPr bwMode="auto">
          <a:xfrm>
            <a:off x="1721304" y="1354667"/>
            <a:ext cx="8649607" cy="5314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071" tIns="87071" rIns="87071" bIns="87071"/>
          <a:lstStyle>
            <a:lvl1pPr marL="180975">
              <a:spcBef>
                <a:spcPct val="20000"/>
              </a:spcBef>
              <a:buChar char="•"/>
              <a:tabLst>
                <a:tab pos="442913" algn="l"/>
              </a:tabLst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217613" indent="-473075">
              <a:spcBef>
                <a:spcPct val="20000"/>
              </a:spcBef>
              <a:buChar char="–"/>
              <a:tabLst>
                <a:tab pos="442913" algn="l"/>
              </a:tabLst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27213" indent="-473075">
              <a:spcBef>
                <a:spcPct val="20000"/>
              </a:spcBef>
              <a:buChar char="•"/>
              <a:tabLst>
                <a:tab pos="442913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436813" indent="-473075">
              <a:spcBef>
                <a:spcPct val="20000"/>
              </a:spcBef>
              <a:buChar char="–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3046413" indent="-473075">
              <a:spcBef>
                <a:spcPct val="20000"/>
              </a:spcBef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35036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9608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44180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8752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Aft>
                <a:spcPts val="571"/>
              </a:spcAft>
              <a:buNone/>
              <a:defRPr/>
            </a:pP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Kabupaten/</a:t>
            </a:r>
            <a:r>
              <a:rPr lang="en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K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ota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dengan jumlah penduduk sampai dengan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250.000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(dua ratus lima puluh ribu) jiwa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, pengajuan perselisihan perolehan suara dilakukan jika terdapat perbedaan paling banyak sebesar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2%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(dua persen)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dari total suara sah hasil penghitungan suara tahap akhir yang ditetapkan oleh Termohon.</a:t>
            </a:r>
            <a:endParaRPr lang="en-US" altLang="en-US" sz="152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Contoh</a:t>
            </a:r>
            <a:endParaRPr lang="en-US" altLang="en-US" sz="152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Jumlah Penduduk:</a:t>
            </a:r>
            <a:endParaRPr lang="en-US" altLang="en-US" sz="1524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Kabupaten X berpenduduk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180.724 jiwa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, sehingga masuk kategori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2%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  <a:endParaRPr lang="en-US" altLang="en-US" sz="152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>
              <a:spcBef>
                <a:spcPts val="1143"/>
              </a:spcBef>
              <a:buNone/>
              <a:defRPr/>
            </a:pP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Perolehan Suara:</a:t>
            </a:r>
            <a:r>
              <a:rPr lang="en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                                                                           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Cara Penghitungan:</a:t>
            </a:r>
            <a:endParaRPr lang="en-US" altLang="en-US" sz="152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4868431" algn="just">
              <a:spcBef>
                <a:spcPct val="0"/>
              </a:spcBef>
              <a:buNone/>
              <a:defRPr/>
            </a:pP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2%</a:t>
            </a: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x 82.625 =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1.653 suara</a:t>
            </a:r>
            <a:endParaRPr lang="en-ID" altLang="en-US" sz="1524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5040791" indent="-172361" algn="just">
              <a:spcBef>
                <a:spcPts val="571"/>
              </a:spcBef>
              <a:defRPr/>
            </a:pP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Selisih perolehan suara Paslon </a:t>
            </a: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2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dan</a:t>
            </a:r>
            <a:endParaRPr lang="en-ID" altLang="en-US" sz="152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5040791" indent="-172361" algn="just">
              <a:spcBef>
                <a:spcPct val="0"/>
              </a:spcBef>
              <a:buNone/>
              <a:defRPr/>
            </a:pP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  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Paslon </a:t>
            </a: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1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: </a:t>
            </a: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29.290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– </a:t>
            </a: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29.040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= </a:t>
            </a:r>
            <a:r>
              <a:rPr lang="en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250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 suara</a:t>
            </a:r>
            <a:endParaRPr lang="en-US" altLang="en-US" sz="152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5040791" indent="-172361">
              <a:spcBef>
                <a:spcPts val="571"/>
              </a:spcBef>
              <a:defRPr/>
            </a:pP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Selisih perolehan suara Paslon </a:t>
            </a: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2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dan Paslon 3: </a:t>
            </a: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29.290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– </a:t>
            </a: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24.295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= </a:t>
            </a:r>
            <a:r>
              <a:rPr lang="en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4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  <a:r>
              <a:rPr lang="en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995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 suara</a:t>
            </a:r>
            <a:endParaRPr lang="en-ID" altLang="en-US" sz="1524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just">
              <a:spcBef>
                <a:spcPts val="571"/>
              </a:spcBef>
              <a:defRPr/>
            </a:pPr>
            <a:endParaRPr lang="en-ID" altLang="en-US" sz="1524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just">
              <a:spcBef>
                <a:spcPts val="571"/>
              </a:spcBef>
              <a:defRPr/>
            </a:pPr>
            <a:endParaRPr lang="en-ID" altLang="en-US" sz="1524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Kesimpulan:</a:t>
            </a:r>
            <a:endParaRPr lang="en-US" altLang="en-US" sz="152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3210" indent="-170849">
              <a:spcBef>
                <a:spcPct val="0"/>
              </a:spcBef>
              <a:defRPr/>
            </a:pP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Paslon </a:t>
            </a: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1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memperoleh selisih suara dengan Paslon </a:t>
            </a: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2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sebesar </a:t>
            </a:r>
            <a:r>
              <a:rPr lang="en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250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 suara</a:t>
            </a:r>
            <a:r>
              <a:rPr lang="en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                                             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atau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kurang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dari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1.653 suara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(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memenuhi syarat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)</a:t>
            </a:r>
            <a:endParaRPr lang="en-US" altLang="en-US" sz="152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3210" indent="-170849">
              <a:spcBef>
                <a:spcPts val="286"/>
              </a:spcBef>
              <a:defRPr/>
            </a:pP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Paslon 3 memperoleh selisih suara dengan Paslon </a:t>
            </a:r>
            <a:r>
              <a:rPr lang="en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2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sebesar </a:t>
            </a:r>
            <a:r>
              <a:rPr lang="en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4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  <a:r>
              <a:rPr lang="en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995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 suara </a:t>
            </a:r>
            <a:r>
              <a:rPr lang="en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                                          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atau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lebih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dari 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1.653 suara</a:t>
            </a:r>
            <a:r>
              <a:rPr lang="id-ID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(</a:t>
            </a:r>
            <a:r>
              <a:rPr lang="id-ID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tidak memenuhi syarat</a:t>
            </a:r>
            <a:endParaRPr lang="en-US" altLang="en-US" sz="152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3210" indent="-170849">
              <a:buNone/>
              <a:defRPr/>
            </a:pPr>
            <a:endParaRPr lang="en-US" altLang="en-US" sz="1714" b="1" dirty="0">
              <a:latin typeface="Cambria" panose="02040503050406030204" pitchFamily="18" charset="0"/>
            </a:endParaRPr>
          </a:p>
          <a:p>
            <a:pPr>
              <a:buSzPts val="2000"/>
              <a:buFontTx/>
              <a:buNone/>
              <a:defRPr/>
            </a:pPr>
            <a:endParaRPr lang="en-US" altLang="en-US" sz="1714" dirty="0">
              <a:latin typeface="Cambria" panose="02040503050406030204" pitchFamily="18" charset="0"/>
            </a:endParaRPr>
          </a:p>
        </p:txBody>
      </p:sp>
      <p:pic>
        <p:nvPicPr>
          <p:cNvPr id="30726" name="Picture 1">
            <a:extLst>
              <a:ext uri="{FF2B5EF4-FFF2-40B4-BE49-F238E27FC236}">
                <a16:creationId xmlns:a16="http://schemas.microsoft.com/office/drawing/2014/main" id="{87459FFD-849F-B2DC-EC49-9188DC9F08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887" y="3595310"/>
            <a:ext cx="4522108" cy="171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621CCEA-C737-41B4-91FD-871C8EE40A9B}"/>
              </a:ext>
            </a:extLst>
          </p:cNvPr>
          <p:cNvCxnSpPr/>
          <p:nvPr/>
        </p:nvCxnSpPr>
        <p:spPr bwMode="auto">
          <a:xfrm>
            <a:off x="1996471" y="3230941"/>
            <a:ext cx="8232321" cy="0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578EC70-3D05-4E3F-8407-7394864E0627}"/>
              </a:ext>
            </a:extLst>
          </p:cNvPr>
          <p:cNvCxnSpPr/>
          <p:nvPr/>
        </p:nvCxnSpPr>
        <p:spPr bwMode="auto">
          <a:xfrm>
            <a:off x="1960185" y="5371798"/>
            <a:ext cx="8232321" cy="0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38686625-0BF6-4B03-9DE9-304AE210F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1" name="Title 1">
            <a:extLst>
              <a:ext uri="{FF2B5EF4-FFF2-40B4-BE49-F238E27FC236}">
                <a16:creationId xmlns:a16="http://schemas.microsoft.com/office/drawing/2014/main" id="{313D3E23-B308-8C6B-57B8-FA8A3BBB4235}"/>
              </a:ext>
            </a:extLst>
          </p:cNvPr>
          <p:cNvSpPr txBox="1">
            <a:spLocks/>
          </p:cNvSpPr>
          <p:nvPr/>
        </p:nvSpPr>
        <p:spPr bwMode="auto">
          <a:xfrm>
            <a:off x="1638149" y="586619"/>
            <a:ext cx="8915703" cy="77409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33" tIns="45067" rIns="90133" bIns="45067"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8350" indent="-295275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2688" indent="-236538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5763" indent="-236538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28838" indent="-236538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860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32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004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576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286" b="1">
                <a:solidFill>
                  <a:schemeClr val="bg1"/>
                </a:solidFill>
                <a:latin typeface="Cambria" panose="02040503050406030204" pitchFamily="18" charset="0"/>
              </a:rPr>
              <a:t>BEBERAPA HAL YANG HARUS DIPERHATIKAN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286" b="1">
                <a:solidFill>
                  <a:schemeClr val="bg1"/>
                </a:solidFill>
                <a:latin typeface="Cambria" panose="02040503050406030204" pitchFamily="18" charset="0"/>
              </a:rPr>
              <a:t>(menghindari Permohonan tidak jelas/</a:t>
            </a:r>
            <a:r>
              <a:rPr lang="en-US" altLang="en-US" sz="2286" b="1" i="1">
                <a:solidFill>
                  <a:schemeClr val="bg1"/>
                </a:solidFill>
                <a:latin typeface="Cambria" panose="02040503050406030204" pitchFamily="18" charset="0"/>
              </a:rPr>
              <a:t>Obscuur Libels</a:t>
            </a:r>
            <a:r>
              <a:rPr lang="en-US" altLang="en-US" sz="2286" b="1">
                <a:solidFill>
                  <a:schemeClr val="bg1"/>
                </a:solidFill>
                <a:latin typeface="Cambria" panose="02040503050406030204" pitchFamily="18" charset="0"/>
              </a:rPr>
              <a:t> )</a:t>
            </a:r>
            <a:endParaRPr lang="en-US" altLang="en-US" sz="2667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2772" name="Rounded Rectangle 6">
            <a:extLst>
              <a:ext uri="{FF2B5EF4-FFF2-40B4-BE49-F238E27FC236}">
                <a16:creationId xmlns:a16="http://schemas.microsoft.com/office/drawing/2014/main" id="{6334F2A3-04FF-8D9C-0228-D7265A6104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5328" y="6203346"/>
            <a:ext cx="501952" cy="37041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15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C260D65-4905-419C-9EE8-DC59B6346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9065" y="1455965"/>
            <a:ext cx="7969250" cy="5297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tabLst>
                <a:tab pos="-3429000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-3429000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-3429000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-3429000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-3429000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-3429000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-3429000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-3429000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-3429000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spcBef>
                <a:spcPts val="571"/>
              </a:spcBef>
              <a:spcAft>
                <a:spcPts val="571"/>
              </a:spcAft>
              <a:defRPr/>
            </a:pPr>
            <a:r>
              <a:rPr lang="en-US" altLang="en-US" sz="1905" b="1" dirty="0" err="1">
                <a:solidFill>
                  <a:srgbClr val="002060"/>
                </a:solidFill>
                <a:latin typeface="Cambria" panose="02040503050406030204" pitchFamily="18" charset="0"/>
              </a:rPr>
              <a:t>Posita</a:t>
            </a:r>
            <a:r>
              <a:rPr lang="en-US" altLang="en-US" sz="1905" b="1" dirty="0">
                <a:solidFill>
                  <a:srgbClr val="002060"/>
                </a:solidFill>
                <a:latin typeface="Cambria" panose="02040503050406030204" pitchFamily="18" charset="0"/>
              </a:rPr>
              <a:t>:</a:t>
            </a:r>
          </a:p>
          <a:p>
            <a:pPr>
              <a:spcBef>
                <a:spcPts val="571"/>
              </a:spcBef>
              <a:spcAft>
                <a:spcPts val="571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Menguraikan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secara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jelas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mengenai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kesalahan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penghitungan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suara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yang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ditetapkan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Termohon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penghitungan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yang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benar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menurut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Pemohon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. </a:t>
            </a:r>
          </a:p>
          <a:p>
            <a:pPr>
              <a:spcBef>
                <a:spcPts val="286"/>
              </a:spcBef>
              <a:spcAft>
                <a:spcPts val="286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Hindari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adanya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kesalahan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dalam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penulisan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(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rincian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kehilangan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suara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,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nama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desa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,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nama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kecamatan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dsb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).</a:t>
            </a:r>
          </a:p>
          <a:p>
            <a:pPr>
              <a:spcBef>
                <a:spcPts val="286"/>
              </a:spcBef>
              <a:spcAft>
                <a:spcPts val="286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Uraian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dalam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posita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harus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sesuai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dengan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petitum</a:t>
            </a:r>
            <a:endParaRPr lang="en-US" altLang="en-US" sz="1905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>
              <a:spcBef>
                <a:spcPts val="286"/>
              </a:spcBef>
              <a:spcAft>
                <a:spcPts val="286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Dalil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tidak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terdapat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dalam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posita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tetapi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ada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dalam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petitum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atau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sebaliknya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</a:p>
          <a:p>
            <a:pPr marL="0" indent="0">
              <a:spcBef>
                <a:spcPts val="571"/>
              </a:spcBef>
              <a:spcAft>
                <a:spcPts val="571"/>
              </a:spcAft>
              <a:defRPr/>
            </a:pPr>
            <a:r>
              <a:rPr lang="en-US" altLang="en-US" sz="1905" b="1" dirty="0" err="1">
                <a:solidFill>
                  <a:srgbClr val="002060"/>
                </a:solidFill>
                <a:latin typeface="Cambria" panose="02040503050406030204" pitchFamily="18" charset="0"/>
              </a:rPr>
              <a:t>Petitum</a:t>
            </a:r>
            <a:r>
              <a:rPr lang="en-US" altLang="en-US" sz="1905" b="1" dirty="0">
                <a:solidFill>
                  <a:srgbClr val="002060"/>
                </a:solidFill>
                <a:latin typeface="Cambria" panose="02040503050406030204" pitchFamily="18" charset="0"/>
              </a:rPr>
              <a:t>:</a:t>
            </a:r>
          </a:p>
          <a:p>
            <a:pPr>
              <a:spcBef>
                <a:spcPts val="286"/>
              </a:spcBef>
              <a:spcAft>
                <a:spcPts val="286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Petitum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yang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satu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dengan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lainnya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tidak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kontradiktif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,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sebaiknya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dibuat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alternatif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</a:p>
          <a:p>
            <a:pPr>
              <a:spcBef>
                <a:spcPts val="286"/>
              </a:spcBef>
              <a:spcAft>
                <a:spcPts val="286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Petitum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harus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meminta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pembatalan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Keputusan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KPU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tentang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hasil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rekapitulasi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hanya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sepanjang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yang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didalilkan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</a:p>
          <a:p>
            <a:pPr>
              <a:spcBef>
                <a:spcPts val="286"/>
              </a:spcBef>
              <a:spcAft>
                <a:spcPts val="286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Petitum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meminta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penetapan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suara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yang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benar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menurut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Pemohon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1AAC7ECE-4649-47A3-8E9B-CDAD8B8FF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F45CF1F-D600-4F11-9760-6F6A0EA2A709}"/>
              </a:ext>
            </a:extLst>
          </p:cNvPr>
          <p:cNvSpPr txBox="1">
            <a:spLocks/>
          </p:cNvSpPr>
          <p:nvPr/>
        </p:nvSpPr>
        <p:spPr bwMode="auto">
          <a:xfrm>
            <a:off x="1638149" y="538238"/>
            <a:ext cx="8915703" cy="65465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90133" tIns="45067" rIns="90133" bIns="45067" anchor="ctr"/>
          <a:lstStyle>
            <a:lvl1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TEKNIK PENYUSUNAN PERMOHONAN </a:t>
            </a:r>
          </a:p>
        </p:txBody>
      </p:sp>
      <p:sp>
        <p:nvSpPr>
          <p:cNvPr id="12292" name="Content Placeholder 2">
            <a:extLst>
              <a:ext uri="{FF2B5EF4-FFF2-40B4-BE49-F238E27FC236}">
                <a16:creationId xmlns:a16="http://schemas.microsoft.com/office/drawing/2014/main" id="{7BAB49A6-BE38-4049-8EF1-235904008074}"/>
              </a:ext>
            </a:extLst>
          </p:cNvPr>
          <p:cNvSpPr txBox="1">
            <a:spLocks/>
          </p:cNvSpPr>
          <p:nvPr/>
        </p:nvSpPr>
        <p:spPr bwMode="auto">
          <a:xfrm>
            <a:off x="2084162" y="1431775"/>
            <a:ext cx="8106833" cy="473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33" tIns="45067" rIns="90133" bIns="45067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8350" indent="-295275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2688" indent="-236538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5763" indent="-236538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28838" indent="-236538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860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32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004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576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Tx/>
              <a:buNone/>
              <a:defRPr/>
            </a:pPr>
            <a:r>
              <a:rPr lang="en-ID" altLang="en-US" sz="1905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1. Hal </a:t>
            </a:r>
            <a:r>
              <a:rPr lang="id-ID" altLang="en-US" sz="1905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Permohonan:</a:t>
            </a:r>
            <a:endParaRPr lang="en-ID" altLang="en-US" sz="1905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429390" indent="-188992" algn="just">
              <a:buFont typeface="Wingdings" panose="05000000000000000000" pitchFamily="2" charset="2"/>
              <a:buChar char="§"/>
              <a:defRPr/>
            </a:pP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menguraikan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dengan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jelas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lengkap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mengenai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keberatan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terhadap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keputusan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KPU yang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menjadi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objek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permohonan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(</a:t>
            </a:r>
            <a:r>
              <a:rPr lang="en-ID" altLang="en-US" sz="1905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judul</a:t>
            </a:r>
            <a:r>
              <a:rPr lang="en-ID" altLang="en-US" sz="1905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keputusan</a:t>
            </a:r>
            <a:r>
              <a:rPr lang="en-ID" altLang="en-US" sz="1905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 </a:t>
            </a:r>
            <a:r>
              <a:rPr lang="en-ID" altLang="en-US" sz="1905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nomor</a:t>
            </a:r>
            <a:r>
              <a:rPr lang="en-ID" altLang="en-US" sz="1905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 </a:t>
            </a:r>
            <a:r>
              <a:rPr lang="en-ID" altLang="en-US" sz="1905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tahun</a:t>
            </a:r>
            <a:r>
              <a:rPr lang="en-ID" altLang="en-US" sz="1905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 </a:t>
            </a:r>
            <a:r>
              <a:rPr lang="en-ID" altLang="en-US" sz="1905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tentang</a:t>
            </a:r>
            <a:r>
              <a:rPr lang="en-ID" altLang="en-US" sz="1905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 </a:t>
            </a:r>
            <a:r>
              <a:rPr lang="en-ID" altLang="en-US" sz="1905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tanggal</a:t>
            </a:r>
            <a:r>
              <a:rPr lang="en-ID" altLang="en-US" sz="1905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 jam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)</a:t>
            </a:r>
            <a:endParaRPr lang="id-ID" altLang="en-US" sz="1905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algn="just">
              <a:spcBef>
                <a:spcPts val="1143"/>
              </a:spcBef>
              <a:spcAft>
                <a:spcPts val="286"/>
              </a:spcAft>
              <a:buNone/>
              <a:defRPr/>
            </a:pPr>
            <a:r>
              <a:rPr lang="en-ID" altLang="en-US" sz="1905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2.  </a:t>
            </a:r>
            <a:r>
              <a:rPr lang="id-ID" altLang="en-US" sz="1905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Identitas</a:t>
            </a:r>
            <a:r>
              <a:rPr lang="en-ID" altLang="en-US" sz="1905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: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en-ID" altLang="en-US" sz="1905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     </a:t>
            </a:r>
            <a:r>
              <a:rPr lang="id-ID" altLang="en-US" sz="1905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Pemohon</a:t>
            </a:r>
          </a:p>
          <a:p>
            <a:pPr marL="429390" indent="-178408" algn="just">
              <a:spcBef>
                <a:spcPts val="286"/>
              </a:spcBef>
              <a:buFont typeface="Wingdings" panose="05000000000000000000" pitchFamily="2" charset="2"/>
              <a:buChar char="§"/>
              <a:defRPr/>
            </a:pPr>
            <a:r>
              <a:rPr lang="id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menguraikan</a:t>
            </a:r>
            <a:r>
              <a:rPr lang="id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dengan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jelas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lengkap</a:t>
            </a:r>
            <a:r>
              <a:rPr lang="id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identitas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Pemohon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(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nama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pasangan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calon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Gubernur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dan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Wakil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Gubernur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(</a:t>
            </a:r>
            <a:r>
              <a:rPr lang="en-ID" altLang="en-US" sz="1905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menyesuaikan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)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atau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Pemantau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Pemilihan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dan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/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atau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kuasa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hukumnya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(</a:t>
            </a:r>
            <a:r>
              <a:rPr lang="en-AU" altLang="en-US" sz="1905" i="1" dirty="0" err="1">
                <a:solidFill>
                  <a:srgbClr val="C00000"/>
                </a:solidFill>
                <a:latin typeface="Cambria" panose="02040503050406030204" pitchFamily="18" charset="0"/>
              </a:rPr>
              <a:t>jika</a:t>
            </a:r>
            <a:r>
              <a:rPr lang="en-AU" altLang="en-US" sz="1905" i="1" dirty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C00000"/>
                </a:solidFill>
                <a:latin typeface="Cambria" panose="02040503050406030204" pitchFamily="18" charset="0"/>
              </a:rPr>
              <a:t>ada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), </a:t>
            </a:r>
            <a:r>
              <a:rPr lang="id-ID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alamat surat elektronik (e-mail), serta nomor kartu tanda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advokat</a:t>
            </a:r>
            <a:r>
              <a:rPr lang="id-ID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yang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masih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berlaku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id-ID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bagi kuasa hukum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 yang </a:t>
            </a:r>
            <a:r>
              <a:rPr lang="en-US" altLang="en-US" sz="1905" dirty="0" err="1">
                <a:solidFill>
                  <a:srgbClr val="002060"/>
                </a:solidFill>
                <a:latin typeface="Cambria" panose="02040503050406030204" pitchFamily="18" charset="0"/>
              </a:rPr>
              <a:t>advokat</a:t>
            </a:r>
            <a:r>
              <a:rPr lang="en-US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]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</a:p>
          <a:p>
            <a:pPr algn="just">
              <a:spcBef>
                <a:spcPts val="286"/>
              </a:spcBef>
              <a:buNone/>
              <a:defRPr/>
            </a:pPr>
            <a:r>
              <a:rPr lang="en-ID" altLang="en-US" sz="1905" b="1" dirty="0">
                <a:solidFill>
                  <a:srgbClr val="002060"/>
                </a:solidFill>
                <a:latin typeface="Cambria" panose="02040503050406030204" pitchFamily="18" charset="0"/>
              </a:rPr>
              <a:t>       </a:t>
            </a:r>
            <a:r>
              <a:rPr lang="en-ID" altLang="en-US" sz="1905" b="1" dirty="0" err="1">
                <a:solidFill>
                  <a:srgbClr val="002060"/>
                </a:solidFill>
                <a:latin typeface="Cambria" panose="02040503050406030204" pitchFamily="18" charset="0"/>
              </a:rPr>
              <a:t>Termohon</a:t>
            </a:r>
            <a:endParaRPr lang="en-ID" altLang="en-US" sz="1905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429390" indent="-178408" algn="just">
              <a:spcBef>
                <a:spcPts val="571"/>
              </a:spcBef>
              <a:buFont typeface="Wingdings" panose="05000000000000000000" pitchFamily="2" charset="2"/>
              <a:buChar char="§"/>
              <a:defRPr/>
            </a:pP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menguraikan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dengan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jelas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905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lengkap</a:t>
            </a:r>
            <a:r>
              <a:rPr lang="id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nama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Termohon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(</a:t>
            </a:r>
            <a:r>
              <a:rPr lang="id-ID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Komisi Pemilihan Umum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/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Komisi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Independen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Pemilihan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Provinsi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...) 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(</a:t>
            </a:r>
            <a:r>
              <a:rPr lang="en-ID" altLang="en-US" sz="1905" dirty="0" err="1">
                <a:solidFill>
                  <a:srgbClr val="C00000"/>
                </a:solidFill>
                <a:latin typeface="Cambria" panose="02040503050406030204" pitchFamily="18" charset="0"/>
              </a:rPr>
              <a:t>menyesuaikan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</a:rPr>
              <a:t>)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] 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dan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tempat</a:t>
            </a:r>
            <a:r>
              <a:rPr lang="en-AU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905" i="1" dirty="0" err="1">
                <a:solidFill>
                  <a:srgbClr val="002060"/>
                </a:solidFill>
                <a:latin typeface="Cambria" panose="02040503050406030204" pitchFamily="18" charset="0"/>
              </a:rPr>
              <a:t>kedudukan</a:t>
            </a:r>
            <a:r>
              <a:rPr lang="id-ID" altLang="en-US" sz="1905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en-ID" altLang="en-US" sz="1905" i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just">
              <a:spcBef>
                <a:spcPts val="1143"/>
              </a:spcBef>
              <a:buNone/>
              <a:defRPr/>
            </a:pPr>
            <a:endParaRPr lang="en-AU" altLang="en-US" sz="1714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10245" name="Rounded Rectangle 4">
            <a:extLst>
              <a:ext uri="{FF2B5EF4-FFF2-40B4-BE49-F238E27FC236}">
                <a16:creationId xmlns:a16="http://schemas.microsoft.com/office/drawing/2014/main" id="{AE990348-6C89-283B-1458-D8BDAD388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1614" y="6203346"/>
            <a:ext cx="406702" cy="37041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4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D8625470-C242-4E28-8BDB-6E84C0DD4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BE7CDCC-BD13-4DF8-98C5-A68FF3E8335B}"/>
              </a:ext>
            </a:extLst>
          </p:cNvPr>
          <p:cNvSpPr txBox="1">
            <a:spLocks/>
          </p:cNvSpPr>
          <p:nvPr/>
        </p:nvSpPr>
        <p:spPr bwMode="auto">
          <a:xfrm>
            <a:off x="1638149" y="538238"/>
            <a:ext cx="8915703" cy="65465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90133" tIns="45067" rIns="90133" bIns="45067" anchor="ctr"/>
          <a:lstStyle>
            <a:lvl1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TEKNIK PENYUSUNAN PERMOHONAN </a:t>
            </a:r>
          </a:p>
        </p:txBody>
      </p:sp>
      <p:sp>
        <p:nvSpPr>
          <p:cNvPr id="12292" name="Content Placeholder 2">
            <a:extLst>
              <a:ext uri="{FF2B5EF4-FFF2-40B4-BE49-F238E27FC236}">
                <a16:creationId xmlns:a16="http://schemas.microsoft.com/office/drawing/2014/main" id="{63D4FAE4-A941-4A9D-9DF3-451C19ED0FE1}"/>
              </a:ext>
            </a:extLst>
          </p:cNvPr>
          <p:cNvSpPr txBox="1">
            <a:spLocks/>
          </p:cNvSpPr>
          <p:nvPr/>
        </p:nvSpPr>
        <p:spPr bwMode="auto">
          <a:xfrm>
            <a:off x="2084162" y="1731132"/>
            <a:ext cx="8106833" cy="35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33" tIns="45067" rIns="90133" bIns="45067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8350" indent="-295275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2688" indent="-236538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5763" indent="-236538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28838" indent="-236538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860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32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004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576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ts val="1143"/>
              </a:spcBef>
              <a:buNone/>
              <a:defRPr/>
            </a:pPr>
            <a:r>
              <a:rPr lang="en-ID" altLang="en-US" sz="1714" b="1" dirty="0">
                <a:solidFill>
                  <a:srgbClr val="002060"/>
                </a:solidFill>
                <a:latin typeface="Cambria" panose="02040503050406030204" pitchFamily="18" charset="0"/>
              </a:rPr>
              <a:t>3. A</a:t>
            </a:r>
            <a:r>
              <a:rPr lang="id-ID" altLang="en-US" sz="1714" b="1" dirty="0">
                <a:solidFill>
                  <a:srgbClr val="002060"/>
                </a:solidFill>
                <a:latin typeface="Cambria" panose="02040503050406030204" pitchFamily="18" charset="0"/>
              </a:rPr>
              <a:t>lasan </a:t>
            </a:r>
            <a:r>
              <a:rPr lang="en-ID" altLang="en-US" sz="1714" b="1" dirty="0">
                <a:solidFill>
                  <a:srgbClr val="002060"/>
                </a:solidFill>
                <a:latin typeface="Cambria" panose="02040503050406030204" pitchFamily="18" charset="0"/>
              </a:rPr>
              <a:t>P</a:t>
            </a:r>
            <a:r>
              <a:rPr lang="id-ID" altLang="en-US" sz="1714" b="1" dirty="0">
                <a:solidFill>
                  <a:srgbClr val="002060"/>
                </a:solidFill>
                <a:latin typeface="Cambria" panose="02040503050406030204" pitchFamily="18" charset="0"/>
              </a:rPr>
              <a:t>ermohonan (</a:t>
            </a:r>
            <a:r>
              <a:rPr lang="id-ID" altLang="en-US" sz="1714" b="1" i="1" dirty="0">
                <a:solidFill>
                  <a:srgbClr val="002060"/>
                </a:solidFill>
                <a:latin typeface="Cambria" panose="02040503050406030204" pitchFamily="18" charset="0"/>
              </a:rPr>
              <a:t>posita</a:t>
            </a:r>
            <a:r>
              <a:rPr lang="id-ID" altLang="en-US" sz="1714" b="1" dirty="0">
                <a:solidFill>
                  <a:srgbClr val="002060"/>
                </a:solidFill>
                <a:latin typeface="Cambria" panose="02040503050406030204" pitchFamily="18" charset="0"/>
              </a:rPr>
              <a:t>)</a:t>
            </a:r>
            <a:r>
              <a:rPr lang="en-ID" altLang="en-US" sz="1714" b="1" dirty="0">
                <a:solidFill>
                  <a:srgbClr val="002060"/>
                </a:solidFill>
                <a:latin typeface="Cambria" panose="02040503050406030204" pitchFamily="18" charset="0"/>
              </a:rPr>
              <a:t>:</a:t>
            </a:r>
            <a:endParaRPr lang="id-ID" altLang="en-US" sz="1714" b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250981" algn="just">
              <a:spcBef>
                <a:spcPts val="571"/>
              </a:spcBef>
              <a:buNone/>
              <a:defRPr/>
            </a:pP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3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.1. Kewenangan Mahkamah Konstitusi</a:t>
            </a:r>
          </a:p>
          <a:p>
            <a:pPr marL="858779" indent="-261565">
              <a:spcBef>
                <a:spcPts val="571"/>
              </a:spcBef>
              <a:spcAft>
                <a:spcPts val="571"/>
              </a:spcAft>
              <a:buFontTx/>
              <a:buAutoNum type="alphaLcPeriod"/>
              <a:defRPr/>
            </a:pP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menguraikan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mengenai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kewenangan MK </a:t>
            </a:r>
            <a:r>
              <a:rPr lang="en-US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untuk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me</a:t>
            </a:r>
            <a:r>
              <a:rPr lang="en-US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ngadili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berdasarkan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Pasal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157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ayat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(3) 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Undang-Undang Nomor 1 Tahun 2015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beserta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peraturan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perundang-undangan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perubahannya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</a:p>
          <a:p>
            <a:pPr marL="858779" indent="-261565">
              <a:spcBef>
                <a:spcPts val="571"/>
              </a:spcBef>
              <a:spcAft>
                <a:spcPts val="571"/>
              </a:spcAft>
              <a:buFontTx/>
              <a:buAutoNum type="alphaLcPeriod" startAt="2"/>
              <a:defRPr/>
            </a:pP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menguraikan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bahwa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Permohonan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Pemohon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adalah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perkara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perselisihan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penetapan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perolehan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suara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hasil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pemilihan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Calon Gubernur dan Wakil Gubernur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US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… </a:t>
            </a:r>
            <a:r>
              <a:rPr lang="en-US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Tahun</a:t>
            </a:r>
            <a:r>
              <a:rPr lang="en-US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2024 (</a:t>
            </a:r>
            <a:r>
              <a:rPr lang="en-US" altLang="en-US" sz="1714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menyesuaikan</a:t>
            </a:r>
            <a:r>
              <a:rPr lang="en-US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)</a:t>
            </a:r>
          </a:p>
          <a:p>
            <a:pPr marL="858779" indent="-261565">
              <a:spcBef>
                <a:spcPts val="571"/>
              </a:spcBef>
              <a:spcAft>
                <a:spcPts val="571"/>
              </a:spcAft>
              <a:buFontTx/>
              <a:buAutoNum type="alphaLcPeriod" startAt="2"/>
              <a:defRPr/>
            </a:pP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menyimpulkan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b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ahwa menurut Pemohon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Mahkamah Konstitusi berwenang memeriksa dan mengadili perkara perselisihan penetapan perolehan suara hasil pemilihan Calon Gubernur dan Wakil Gubernur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…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Tahun 202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4 (</a:t>
            </a:r>
            <a:r>
              <a:rPr lang="en-ID" altLang="en-US" sz="1714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menyesuaikan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)</a:t>
            </a:r>
            <a:endParaRPr lang="en-US" alt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858779" indent="-261565">
              <a:spcBef>
                <a:spcPts val="286"/>
              </a:spcBef>
              <a:buFontTx/>
              <a:buAutoNum type="alphaLcPeriod"/>
              <a:defRPr/>
            </a:pPr>
            <a:endParaRPr lang="en-AU" altLang="en-US" sz="1714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12293" name="Rounded Rectangle 4">
            <a:extLst>
              <a:ext uri="{FF2B5EF4-FFF2-40B4-BE49-F238E27FC236}">
                <a16:creationId xmlns:a16="http://schemas.microsoft.com/office/drawing/2014/main" id="{3FB1483F-9770-EA40-6D0D-43AA70E85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1614" y="6203346"/>
            <a:ext cx="406702" cy="37041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5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BCF1E2B9-A2A2-43C1-9C83-37FC9B143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575DC34-2D8B-432E-9507-4917D59A5EEE}"/>
              </a:ext>
            </a:extLst>
          </p:cNvPr>
          <p:cNvSpPr txBox="1">
            <a:spLocks/>
          </p:cNvSpPr>
          <p:nvPr/>
        </p:nvSpPr>
        <p:spPr bwMode="auto">
          <a:xfrm>
            <a:off x="1638149" y="538238"/>
            <a:ext cx="8915703" cy="515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90133" tIns="45067" rIns="90133" bIns="45067" anchor="ctr"/>
          <a:lstStyle>
            <a:lvl1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   </a:t>
            </a:r>
            <a:r>
              <a:rPr lang="en-US" altLang="id-ID" sz="2667" b="1" kern="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Lanjutan</a:t>
            </a: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…</a:t>
            </a:r>
          </a:p>
        </p:txBody>
      </p:sp>
      <p:sp>
        <p:nvSpPr>
          <p:cNvPr id="14340" name="Content Placeholder 2">
            <a:extLst>
              <a:ext uri="{FF2B5EF4-FFF2-40B4-BE49-F238E27FC236}">
                <a16:creationId xmlns:a16="http://schemas.microsoft.com/office/drawing/2014/main" id="{8478A6A7-E40B-439B-922B-61F817EF47EE}"/>
              </a:ext>
            </a:extLst>
          </p:cNvPr>
          <p:cNvSpPr txBox="1">
            <a:spLocks/>
          </p:cNvSpPr>
          <p:nvPr/>
        </p:nvSpPr>
        <p:spPr bwMode="auto">
          <a:xfrm>
            <a:off x="1650245" y="1241274"/>
            <a:ext cx="8518071" cy="486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33" tIns="45067" rIns="90133" bIns="45067"/>
          <a:lstStyle>
            <a:lvl1pPr marL="901700" indent="-274638"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8350" indent="-295275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2688" indent="-236538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5763" indent="-236538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28838" indent="-236538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860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32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004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576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ts val="571"/>
              </a:spcBef>
              <a:buNone/>
              <a:defRPr/>
            </a:pP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3</a:t>
            </a:r>
            <a:r>
              <a:rPr lang="id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.2. Kedudukan </a:t>
            </a:r>
            <a:r>
              <a:rPr lang="en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H</a:t>
            </a:r>
            <a:r>
              <a:rPr lang="id-ID" altLang="en-US" sz="1905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ukum Pemohon</a:t>
            </a:r>
          </a:p>
          <a:p>
            <a:pPr marL="1276073" algn="just">
              <a:spcBef>
                <a:spcPts val="286"/>
              </a:spcBef>
              <a:buFontTx/>
              <a:buAutoNum type="alphaLcPeriod"/>
              <a:defRPr/>
            </a:pP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menguraikan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mengenai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ketentuan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Pasal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4 PMK 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tentang Tata Beracara 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alam Perkara Perselisihan Hasil Pemilihan Gubernur, Bupati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dan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Walikota</a:t>
            </a:r>
            <a:endParaRPr lang="en-ID" alt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1276073" algn="just">
              <a:spcBef>
                <a:spcPts val="286"/>
              </a:spcBef>
              <a:buFontTx/>
              <a:buAutoNum type="alphaLcPeriod"/>
              <a:defRPr/>
            </a:pP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menguraikan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mengenai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kualifikasi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Pemohon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(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pasangan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calon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)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berdasarkan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Keputusan 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KPU/KIP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Provinsi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...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Nomor 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...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Tahun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… 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tentang 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... (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misalnya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: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Penetapan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Pemohon sebagai pasangan calon Peserta Pemilihan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Calon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Gubernur dan Wakil Gubernur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…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Tahun 202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4) (</a:t>
            </a:r>
            <a:r>
              <a:rPr lang="en-ID" altLang="en-US" sz="1714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menyesuaikan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)</a:t>
            </a:r>
          </a:p>
          <a:p>
            <a:pPr marL="1276073" algn="just">
              <a:spcBef>
                <a:spcPts val="286"/>
              </a:spcBef>
              <a:buFontTx/>
              <a:buAutoNum type="alphaLcPeriod"/>
              <a:defRPr/>
            </a:pP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menguraikan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mengenai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kualifikasi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Pemohon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(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pasangan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calon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)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berdasarkan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Keputusan 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KPU/KIP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Provinsi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...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Nomor 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...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Tahun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… 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tentang 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... (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misalnya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: </a:t>
            </a:r>
            <a:r>
              <a:rPr lang="id-ID" altLang="en-US" sz="1714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Penetapan Nomor Urut </a:t>
            </a:r>
            <a:r>
              <a:rPr lang="en-AU" altLang="en-US" sz="1714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Pasangan</a:t>
            </a:r>
            <a:r>
              <a:rPr lang="en-AU" altLang="en-US" sz="1714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714" i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Calon</a:t>
            </a:r>
            <a:r>
              <a:rPr lang="id-ID" altLang="en-US" sz="1714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Peserta Pemilihan Calon Gubernur dan Wakil Gubernur </a:t>
            </a:r>
            <a:r>
              <a:rPr lang="en-ID" altLang="en-US" sz="1714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… </a:t>
            </a:r>
            <a:r>
              <a:rPr lang="id-ID" altLang="en-US" sz="1714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Tahun 202</a:t>
            </a:r>
            <a:r>
              <a:rPr lang="en-ID" altLang="en-US" sz="1714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4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) - 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(</a:t>
            </a:r>
            <a:r>
              <a:rPr lang="en-ID" altLang="en-US" sz="1714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menyesuaikan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)</a:t>
            </a:r>
            <a:endParaRPr lang="en-AU" alt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1014508" indent="0" algn="just">
              <a:spcBef>
                <a:spcPts val="286"/>
              </a:spcBef>
              <a:buNone/>
              <a:defRPr/>
            </a:pP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atau</a:t>
            </a:r>
            <a:endParaRPr lang="en-ID" alt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1026604" indent="0" algn="just">
              <a:spcBef>
                <a:spcPts val="286"/>
              </a:spcBef>
              <a:buNone/>
              <a:defRPr/>
            </a:pP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menguraikan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mengenai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kualifikasi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Pemohon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Pemantau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Pemilihan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 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berdasarkan Sertifikat 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kreditasi Pemantau Pemilihan Nomor ...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Tahun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…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tentang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…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yang diperoleh dari KPU/KIP Provinsi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Pemohon adalah Pemantau Pemilihan yang telah terdaftar dan memperoleh akreditasi dari KPU/KIP Provinsi untuk pemilihan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Gubernur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Wakil </a:t>
            </a:r>
            <a:r>
              <a:rPr lang="en-ID" altLang="en-US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Gubernur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en-ID" altLang="en-US" sz="1714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menyesuaikan</a:t>
            </a: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 marL="1026604" indent="0" algn="just">
              <a:spcBef>
                <a:spcPts val="286"/>
              </a:spcBef>
              <a:buNone/>
              <a:defRPr/>
            </a:pPr>
            <a:endParaRPr lang="id-ID" alt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</p:txBody>
      </p:sp>
      <p:sp>
        <p:nvSpPr>
          <p:cNvPr id="14341" name="Rounded Rectangle 4">
            <a:extLst>
              <a:ext uri="{FF2B5EF4-FFF2-40B4-BE49-F238E27FC236}">
                <a16:creationId xmlns:a16="http://schemas.microsoft.com/office/drawing/2014/main" id="{63F05595-48DD-0ACF-F70F-1D64CA49A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1614" y="6203346"/>
            <a:ext cx="406702" cy="37041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6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8FCF931A-558E-48A8-AF30-9346C6FE3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F205E44C-6A85-4994-A7C1-9A8D8F64FCA6}"/>
              </a:ext>
            </a:extLst>
          </p:cNvPr>
          <p:cNvSpPr txBox="1">
            <a:spLocks/>
          </p:cNvSpPr>
          <p:nvPr/>
        </p:nvSpPr>
        <p:spPr bwMode="auto">
          <a:xfrm>
            <a:off x="2041828" y="1194405"/>
            <a:ext cx="8106833" cy="57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33" tIns="45067" rIns="90133" bIns="45067"/>
          <a:lstStyle>
            <a:lvl1pPr marL="801688" indent="-276225" defTabSz="946150">
              <a:spcBef>
                <a:spcPct val="20000"/>
              </a:spcBef>
              <a:buChar char="•"/>
              <a:tabLst>
                <a:tab pos="801688" algn="l"/>
              </a:tabLst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8350" indent="-295275" defTabSz="946150">
              <a:spcBef>
                <a:spcPct val="20000"/>
              </a:spcBef>
              <a:buChar char="–"/>
              <a:tabLst>
                <a:tab pos="801688" algn="l"/>
              </a:tabLst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2688" indent="-236538" defTabSz="946150">
              <a:spcBef>
                <a:spcPct val="20000"/>
              </a:spcBef>
              <a:buChar char="•"/>
              <a:tabLst>
                <a:tab pos="801688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5763" indent="-236538" defTabSz="946150">
              <a:spcBef>
                <a:spcPct val="20000"/>
              </a:spcBef>
              <a:buChar char="–"/>
              <a:tabLst>
                <a:tab pos="8016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28838" indent="-236538" defTabSz="946150">
              <a:spcBef>
                <a:spcPct val="20000"/>
              </a:spcBef>
              <a:buChar char="»"/>
              <a:tabLst>
                <a:tab pos="8016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860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016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32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016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004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016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57638" indent="-236538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01688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ts val="571"/>
              </a:spcBef>
              <a:buNone/>
              <a:defRPr/>
            </a:pPr>
            <a:r>
              <a:rPr lang="en-ID" alt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d.	</a:t>
            </a:r>
            <a:r>
              <a:rPr lang="en-ID" altLang="en-US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menyimpulkan</a:t>
            </a:r>
            <a:r>
              <a:rPr lang="en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altLang="en-US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bahwa</a:t>
            </a:r>
            <a:r>
              <a:rPr lang="en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d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menurut Pemohon</a:t>
            </a:r>
            <a:r>
              <a:rPr lang="en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AU" altLang="en-US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Pemohon</a:t>
            </a:r>
            <a:r>
              <a:rPr lang="id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mem</a:t>
            </a:r>
            <a:r>
              <a:rPr lang="en-US" altLang="en-US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iliki</a:t>
            </a:r>
            <a:r>
              <a:rPr lang="id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kedudukan hukum untuk mengajukan Permohonan pembatalan Keputusan </a:t>
            </a:r>
            <a:r>
              <a:rPr lang="en-AU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KPU/KIP </a:t>
            </a:r>
            <a:r>
              <a:rPr lang="en-AU" altLang="en-US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Provinsi</a:t>
            </a:r>
            <a:r>
              <a:rPr lang="en-AU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altLang="en-US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mengenai</a:t>
            </a:r>
            <a:r>
              <a:rPr lang="en-AU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d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penetapan perolehan suara hasil pemilihan Calon Gubernur dan Wakil Gubernur</a:t>
            </a:r>
            <a:r>
              <a:rPr lang="en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… </a:t>
            </a:r>
            <a:r>
              <a:rPr lang="id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Tahun 202</a:t>
            </a:r>
            <a:r>
              <a:rPr lang="en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 (</a:t>
            </a:r>
            <a:r>
              <a:rPr lang="en-ID" altLang="en-US" sz="1619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menyesuaikan</a:t>
            </a:r>
            <a:r>
              <a:rPr lang="en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en-US" altLang="en-US" sz="1619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3157" indent="0" algn="just">
              <a:spcBef>
                <a:spcPts val="571"/>
              </a:spcBef>
              <a:buNone/>
              <a:defRPr/>
            </a:pPr>
            <a:r>
              <a:rPr lang="en-ID" sz="1714" b="1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3</a:t>
            </a:r>
            <a:r>
              <a:rPr lang="id-ID" sz="1714" b="1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.</a:t>
            </a:r>
            <a:r>
              <a:rPr lang="en-ID" sz="1714" b="1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3</a:t>
            </a:r>
            <a:r>
              <a:rPr lang="id-ID" sz="1714" b="1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. </a:t>
            </a:r>
            <a:r>
              <a:rPr lang="en-ID" sz="1714" b="1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Tenggang</a:t>
            </a:r>
            <a:r>
              <a:rPr lang="en-ID" sz="1714" b="1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ID" sz="1714" b="1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Waktu</a:t>
            </a:r>
            <a:r>
              <a:rPr lang="en-ID" sz="1714" b="1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ID" sz="1714" b="1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Pengajuan</a:t>
            </a:r>
            <a:r>
              <a:rPr lang="en-ID" sz="1714" b="1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ID" sz="1714" b="1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Permohonan</a:t>
            </a:r>
            <a:endParaRPr lang="id-ID" sz="1714" b="1" kern="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itchFamily="34" charset="0"/>
            </a:endParaRPr>
          </a:p>
          <a:p>
            <a:pPr marL="923792" indent="-326578" algn="just">
              <a:spcBef>
                <a:spcPts val="571"/>
              </a:spcBef>
              <a:buFontTx/>
              <a:buAutoNum type="alphaLcPeriod"/>
              <a:defRPr/>
            </a:pPr>
            <a:r>
              <a:rPr lang="en-ID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Menguraikan</a:t>
            </a:r>
            <a:r>
              <a:rPr lang="en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ID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ketentuan</a:t>
            </a:r>
            <a:r>
              <a:rPr lang="en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Pasal 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157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ayat (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5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) 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UU 10/2016 </a:t>
            </a:r>
            <a:r>
              <a:rPr lang="en-AU" sz="1619" i="1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juncto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Pasal 7 ayat (2) 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PMK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6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/2020, yang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pada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pokoknya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menyatakan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Permohonan hanya dapat diajukan dalam jangka waktu paling lambat 3 (tiga) hari kerja terhitung sejak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diumumkan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penetapan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perolehan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suara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hasil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pemilihan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oleh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KPU/KIP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Provinsi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… 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ID" sz="1619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menyesuaikan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;</a:t>
            </a:r>
            <a:endParaRPr lang="en-ID" sz="1619" kern="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itchFamily="34" charset="0"/>
            </a:endParaRPr>
          </a:p>
          <a:p>
            <a:pPr marL="923792" indent="-326578" algn="just">
              <a:spcBef>
                <a:spcPts val="571"/>
              </a:spcBef>
              <a:buFontTx/>
              <a:buAutoNum type="alphaLcPeriod"/>
              <a:defRPr/>
            </a:pPr>
            <a:r>
              <a:rPr lang="en-ID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Menguraikan</a:t>
            </a:r>
            <a:r>
              <a:rPr lang="en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ID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secara</a:t>
            </a:r>
            <a:r>
              <a:rPr lang="en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ID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jelas</a:t>
            </a:r>
            <a:r>
              <a:rPr lang="en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ID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dan</a:t>
            </a:r>
            <a:r>
              <a:rPr lang="en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ID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lengkap</a:t>
            </a:r>
            <a:r>
              <a:rPr lang="en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Keputusan 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KPU/KIP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Provinsi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/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Kabupaten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/Kota ... 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Nomor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...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Tahun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…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tentang 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... (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misalnya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: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Penetapan </a:t>
            </a:r>
            <a:r>
              <a:rPr lang="en-US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Perolehan</a:t>
            </a:r>
            <a:r>
              <a:rPr lang="en-US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US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Suara</a:t>
            </a:r>
            <a:r>
              <a:rPr lang="en-US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Hasil Pemilihan Calon Gubernur dan Wakil Gubernur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...</a:t>
            </a:r>
            <a:r>
              <a:rPr lang="en-US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)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dalam Pemilihan Calon Gubernur dan Wakil Gubernur</a:t>
            </a:r>
            <a:r>
              <a:rPr lang="en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...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Tahun 2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024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ber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tanggal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...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2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024 yang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diumumkan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pada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tanggal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...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pukul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... (WIT/WITA/WIB) -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en-ID" sz="1619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menyesuaikan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 </a:t>
            </a:r>
            <a:r>
              <a:rPr lang="en-ID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dan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waktu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pengajuan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permohonan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;</a:t>
            </a:r>
          </a:p>
          <a:p>
            <a:pPr marL="923792" indent="-326578" algn="just">
              <a:spcBef>
                <a:spcPts val="571"/>
              </a:spcBef>
              <a:buFontTx/>
              <a:buAutoNum type="alphaLcPeriod"/>
              <a:defRPr/>
            </a:pPr>
            <a:r>
              <a:rPr lang="en-ID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Menyimpulkan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menurut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 </a:t>
            </a:r>
            <a:r>
              <a:rPr lang="en-AU" sz="1619" kern="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Pemohon</a:t>
            </a:r>
            <a:r>
              <a:rPr lang="en-AU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, </a:t>
            </a:r>
            <a:r>
              <a:rPr lang="id-ID" sz="1619" kern="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itchFamily="34" charset="0"/>
              </a:rPr>
              <a:t>Permohonan Pemohon diajukan ke Mahkamah Konstitusi masih dalam tenggang waktu pengajuan permohonan sebagaimana ditentukan oleh peraturan perundang-undangan.</a:t>
            </a:r>
            <a:endParaRPr lang="en-US" sz="1619" kern="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itchFamily="34" charset="0"/>
            </a:endParaRPr>
          </a:p>
          <a:p>
            <a:pPr algn="just">
              <a:spcBef>
                <a:spcPts val="286"/>
              </a:spcBef>
              <a:buNone/>
              <a:defRPr/>
            </a:pPr>
            <a:endParaRPr lang="id-ID" alt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E5D4EEA-D8DB-4705-B2B8-1E797E730089}"/>
              </a:ext>
            </a:extLst>
          </p:cNvPr>
          <p:cNvSpPr txBox="1">
            <a:spLocks/>
          </p:cNvSpPr>
          <p:nvPr/>
        </p:nvSpPr>
        <p:spPr bwMode="auto">
          <a:xfrm>
            <a:off x="1638149" y="538238"/>
            <a:ext cx="8915703" cy="48834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90133" tIns="45067" rIns="90133" bIns="45067" anchor="ctr"/>
          <a:lstStyle>
            <a:lvl1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   </a:t>
            </a:r>
            <a:r>
              <a:rPr lang="en-US" altLang="id-ID" sz="2667" b="1" kern="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Lanjutan</a:t>
            </a: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…</a:t>
            </a:r>
          </a:p>
        </p:txBody>
      </p:sp>
      <p:sp>
        <p:nvSpPr>
          <p:cNvPr id="16389" name="Rounded Rectangle 4">
            <a:extLst>
              <a:ext uri="{FF2B5EF4-FFF2-40B4-BE49-F238E27FC236}">
                <a16:creationId xmlns:a16="http://schemas.microsoft.com/office/drawing/2014/main" id="{4D1E0CED-1148-0024-F02C-4AE297412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1614" y="6203346"/>
            <a:ext cx="406702" cy="37041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7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FDAE752C-640D-4791-88B0-8AF1BC5EC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3135A65-90CE-4594-84BE-7BC99DCAD0B3}"/>
              </a:ext>
            </a:extLst>
          </p:cNvPr>
          <p:cNvSpPr txBox="1">
            <a:spLocks/>
          </p:cNvSpPr>
          <p:nvPr/>
        </p:nvSpPr>
        <p:spPr>
          <a:xfrm>
            <a:off x="1911804" y="1425727"/>
            <a:ext cx="8149167" cy="4968119"/>
          </a:xfrm>
          <a:prstGeom prst="rect">
            <a:avLst/>
          </a:prstGeom>
        </p:spPr>
        <p:txBody>
          <a:bodyPr lIns="87071" tIns="87071" rIns="87071" bIns="87071">
            <a:normAutofit lnSpcReduction="10000"/>
          </a:bodyPr>
          <a:lstStyle>
            <a:lvl1pPr marL="688975" indent="-25400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217613" indent="-473075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27213" indent="-473075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436813" indent="-473075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3046413" indent="-473075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35036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9608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44180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8752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Pts val="2000"/>
              <a:buFontTx/>
              <a:buNone/>
              <a:defRPr/>
            </a:pPr>
            <a:r>
              <a:rPr lang="en-ID" altLang="en-US" sz="181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3</a:t>
            </a:r>
            <a:r>
              <a:rPr lang="id-ID" altLang="en-US" sz="181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.</a:t>
            </a:r>
            <a:r>
              <a:rPr lang="en-ID" altLang="en-US" sz="181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4</a:t>
            </a:r>
            <a:r>
              <a:rPr lang="id-ID" altLang="en-US" sz="181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. Pokok Permohonan</a:t>
            </a:r>
            <a:endParaRPr lang="en-ID" altLang="en-US" sz="181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1109760">
              <a:spcBef>
                <a:spcPts val="571"/>
              </a:spcBef>
              <a:buSzPts val="2000"/>
              <a:buNone/>
              <a:defRPr/>
            </a:pP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1.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Menguraikan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perolehan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suara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masing-masing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pasangan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calon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berdasarkan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penetapan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hasil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penghitungan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suara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oleh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Termohon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,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sebagai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contoh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</a:rPr>
              <a:t>:</a:t>
            </a:r>
          </a:p>
          <a:p>
            <a:pPr marL="414270" indent="0" algn="ctr">
              <a:buNone/>
              <a:defRPr/>
            </a:pPr>
            <a:r>
              <a:rPr lang="en-AU" sz="1810" b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Tabel</a:t>
            </a:r>
            <a:r>
              <a:rPr lang="en-AU" sz="181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1</a:t>
            </a:r>
            <a:endParaRPr lang="en-US" sz="181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14270" indent="0" algn="ctr">
              <a:buNone/>
              <a:defRPr/>
            </a:pP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untuk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81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pemilihan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d-ID" sz="181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Calon Gubernur dan Wakil Gubernur</a:t>
            </a:r>
            <a:r>
              <a:rPr lang="en-AU" sz="181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en-US" sz="181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67851" indent="0">
              <a:spcBef>
                <a:spcPct val="0"/>
              </a:spcBef>
              <a:buSzPts val="2000"/>
              <a:buNone/>
              <a:defRPr/>
            </a:pPr>
            <a:endParaRPr lang="en-AU" sz="181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867851" indent="0">
              <a:spcBef>
                <a:spcPct val="0"/>
              </a:spcBef>
              <a:buSzPts val="2000"/>
              <a:buNone/>
              <a:defRPr/>
            </a:pPr>
            <a:endParaRPr lang="en-AU" sz="171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867851" indent="0">
              <a:spcBef>
                <a:spcPct val="0"/>
              </a:spcBef>
              <a:buSzPts val="2000"/>
              <a:buNone/>
              <a:defRPr/>
            </a:pPr>
            <a:endParaRPr lang="en-US" sz="171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1026604">
              <a:spcBef>
                <a:spcPct val="0"/>
              </a:spcBef>
              <a:buSzPts val="2000"/>
              <a:buNone/>
              <a:defRPr/>
            </a:pPr>
            <a:endParaRPr lang="en-ID" altLang="en-US" sz="1714" i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1026604">
              <a:spcBef>
                <a:spcPct val="0"/>
              </a:spcBef>
              <a:buSzPts val="2000"/>
              <a:buNone/>
              <a:defRPr/>
            </a:pPr>
            <a:endParaRPr lang="en-ID" altLang="en-US" sz="1714" i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1026604">
              <a:spcBef>
                <a:spcPts val="1143"/>
              </a:spcBef>
              <a:buSzPts val="2000"/>
              <a:buNone/>
              <a:defRPr/>
            </a:pPr>
            <a:endParaRPr lang="en-ID" altLang="en-US" sz="1714" i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941936" indent="7560" algn="ctr">
              <a:spcBef>
                <a:spcPts val="1143"/>
              </a:spcBef>
              <a:buSzPts val="2000"/>
              <a:buNone/>
              <a:defRPr/>
            </a:pP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menyimpulkan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berdasarkan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tabel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di 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atas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Pemohon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berada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di 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peringkat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      </a:t>
            </a:r>
            <a:r>
              <a:rPr lang="en-AU" sz="1524" b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kedua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dengan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perolehan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suara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sebanyak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524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1.490.000 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suara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en-ID" altLang="en-US" sz="1524" i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1109760">
              <a:spcBef>
                <a:spcPts val="1143"/>
              </a:spcBef>
              <a:buSzPts val="2000"/>
              <a:buNone/>
              <a:defRPr/>
            </a:pP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2.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Menguraikan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perolehan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suara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masing-masing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pasangan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calon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menurut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penghitungan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Pemohon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,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sebagai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berikut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</a:rPr>
              <a:t>:</a:t>
            </a:r>
          </a:p>
          <a:p>
            <a:pPr marL="1026604">
              <a:spcBef>
                <a:spcPct val="0"/>
              </a:spcBef>
              <a:buSzPts val="2000"/>
              <a:buNone/>
              <a:defRPr/>
            </a:pPr>
            <a:endParaRPr lang="en-ID" altLang="en-US" sz="1714" i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SzPts val="2000"/>
              <a:buFontTx/>
              <a:buNone/>
              <a:defRPr/>
            </a:pPr>
            <a:endParaRPr lang="id-ID" altLang="en-US" sz="1143" i="1" dirty="0">
              <a:solidFill>
                <a:srgbClr val="002060"/>
              </a:solidFill>
              <a:latin typeface="Bookman Old Style" panose="02050604050505020204" pitchFamily="18" charset="0"/>
              <a:cs typeface="Tahoma" panose="020B0604030504040204" pitchFamily="34" charset="0"/>
            </a:endParaRPr>
          </a:p>
          <a:p>
            <a:pPr>
              <a:lnSpc>
                <a:spcPct val="70000"/>
              </a:lnSpc>
              <a:spcBef>
                <a:spcPts val="762"/>
              </a:spcBef>
              <a:buSzPts val="2000"/>
              <a:buNone/>
              <a:defRPr/>
            </a:pPr>
            <a:endParaRPr lang="en-US" altLang="en-US" sz="381" dirty="0">
              <a:latin typeface="Tahoma" panose="020B060403050404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1E0E818-6FDA-4741-A9B5-4772D290843A}"/>
              </a:ext>
            </a:extLst>
          </p:cNvPr>
          <p:cNvSpPr txBox="1">
            <a:spLocks/>
          </p:cNvSpPr>
          <p:nvPr/>
        </p:nvSpPr>
        <p:spPr bwMode="auto">
          <a:xfrm>
            <a:off x="1638149" y="538238"/>
            <a:ext cx="8915703" cy="65465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90133" tIns="45067" rIns="90133" bIns="45067" anchor="ctr"/>
          <a:lstStyle>
            <a:lvl1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   </a:t>
            </a:r>
            <a:r>
              <a:rPr lang="en-US" altLang="id-ID" sz="2667" b="1" kern="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Lanjutan</a:t>
            </a: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…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ED8D999-EC38-4B33-8B73-D3174941EDCB}"/>
              </a:ext>
            </a:extLst>
          </p:cNvPr>
          <p:cNvGraphicFramePr>
            <a:graphicFrameLocks noGrp="1"/>
          </p:cNvGraphicFramePr>
          <p:nvPr/>
        </p:nvGraphicFramePr>
        <p:xfrm>
          <a:off x="3523494" y="3300489"/>
          <a:ext cx="5344583" cy="15391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88441">
                  <a:extLst>
                    <a:ext uri="{9D8B030D-6E8A-4147-A177-3AD203B41FA5}">
                      <a16:colId xmlns:a16="http://schemas.microsoft.com/office/drawing/2014/main" val="3828615728"/>
                    </a:ext>
                  </a:extLst>
                </a:gridCol>
                <a:gridCol w="3309820">
                  <a:extLst>
                    <a:ext uri="{9D8B030D-6E8A-4147-A177-3AD203B41FA5}">
                      <a16:colId xmlns:a16="http://schemas.microsoft.com/office/drawing/2014/main" val="2730529837"/>
                    </a:ext>
                  </a:extLst>
                </a:gridCol>
                <a:gridCol w="1646322">
                  <a:extLst>
                    <a:ext uri="{9D8B030D-6E8A-4147-A177-3AD203B41FA5}">
                      <a16:colId xmlns:a16="http://schemas.microsoft.com/office/drawing/2014/main" val="1804026143"/>
                    </a:ext>
                  </a:extLst>
                </a:gridCol>
              </a:tblGrid>
              <a:tr h="320068"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Nama Pasangan Calon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Perolehan Suara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973852"/>
                  </a:ext>
                </a:extLst>
              </a:tr>
              <a:tr h="304763"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1.</a:t>
                      </a:r>
                      <a:endParaRPr lang="en-US" sz="100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Pasangan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Calon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Nomor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Urut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1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1.500.000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570858"/>
                  </a:ext>
                </a:extLst>
              </a:tr>
              <a:tr h="304763"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2.</a:t>
                      </a:r>
                      <a:endParaRPr lang="en-US" sz="100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Pasangan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Calon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Nomor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Urut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2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1.450.000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095050"/>
                  </a:ext>
                </a:extLst>
              </a:tr>
              <a:tr h="304763"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3.</a:t>
                      </a:r>
                      <a:endParaRPr lang="en-US" sz="100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Pasangan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Calon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Nomor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Urut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3 (</a:t>
                      </a:r>
                      <a:r>
                        <a:rPr lang="en-AU" sz="1300" b="1" dirty="0" err="1">
                          <a:solidFill>
                            <a:srgbClr val="C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Pemohon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>
                          <a:solidFill>
                            <a:srgbClr val="C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1.490.000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085909"/>
                  </a:ext>
                </a:extLst>
              </a:tr>
              <a:tr h="304763">
                <a:tc gridSpan="2"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Total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Suara</a:t>
                      </a: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Sah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4.440.000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6" marR="653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342443"/>
                  </a:ext>
                </a:extLst>
              </a:tr>
            </a:tbl>
          </a:graphicData>
        </a:graphic>
      </p:graphicFrame>
      <p:sp>
        <p:nvSpPr>
          <p:cNvPr id="18462" name="Rounded Rectangle 6">
            <a:extLst>
              <a:ext uri="{FF2B5EF4-FFF2-40B4-BE49-F238E27FC236}">
                <a16:creationId xmlns:a16="http://schemas.microsoft.com/office/drawing/2014/main" id="{45B326AF-A076-A812-7315-B25401AA2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1614" y="6203346"/>
            <a:ext cx="406702" cy="37041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8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657E1DF1-05C7-4106-A21A-6B855EB2D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508EA1A-CCA2-4870-92EF-1783E2353FC1}"/>
              </a:ext>
            </a:extLst>
          </p:cNvPr>
          <p:cNvSpPr txBox="1">
            <a:spLocks/>
          </p:cNvSpPr>
          <p:nvPr/>
        </p:nvSpPr>
        <p:spPr>
          <a:xfrm>
            <a:off x="1632101" y="1306286"/>
            <a:ext cx="8714619" cy="5338536"/>
          </a:xfrm>
          <a:prstGeom prst="rect">
            <a:avLst/>
          </a:prstGeom>
        </p:spPr>
        <p:txBody>
          <a:bodyPr lIns="87071" tIns="87071" rIns="87071" bIns="87071">
            <a:normAutofit/>
          </a:bodyPr>
          <a:lstStyle>
            <a:lvl1pPr marL="434975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217613" indent="-473075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27213" indent="-473075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436813" indent="-473075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3046413" indent="-473075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35036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9608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44180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8752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en-AU" altLang="en-US" sz="1810" b="1" dirty="0" err="1">
                <a:solidFill>
                  <a:srgbClr val="002060"/>
                </a:solidFill>
                <a:latin typeface="Cambria" panose="02040503050406030204" pitchFamily="18" charset="0"/>
              </a:rPr>
              <a:t>Tabel</a:t>
            </a:r>
            <a:r>
              <a:rPr lang="en-AU" altLang="en-US" sz="1810" b="1" dirty="0">
                <a:solidFill>
                  <a:srgbClr val="002060"/>
                </a:solidFill>
                <a:latin typeface="Cambria" panose="02040503050406030204" pitchFamily="18" charset="0"/>
              </a:rPr>
              <a:t> 2</a:t>
            </a:r>
            <a:endParaRPr lang="en-US" altLang="en-US" sz="181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ctr">
              <a:buFontTx/>
              <a:buNone/>
              <a:defRPr/>
            </a:pP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(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untuk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pemilihan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id-ID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Calon Gubernur dan Wakil Gubernur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)</a:t>
            </a:r>
            <a:endParaRPr lang="en-US" altLang="en-US" sz="181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SzPts val="2000"/>
              <a:buFontTx/>
              <a:buNone/>
              <a:defRPr/>
            </a:pPr>
            <a:endParaRPr lang="en-AU" altLang="en-US" sz="171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SzPts val="2000"/>
              <a:buFontTx/>
              <a:buNone/>
              <a:defRPr/>
            </a:pPr>
            <a:endParaRPr lang="en-AU" altLang="en-US" sz="171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SzPts val="2000"/>
              <a:buFontTx/>
              <a:buNone/>
              <a:defRPr/>
            </a:pPr>
            <a:endParaRPr lang="en-US" altLang="en-US" sz="171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SzPts val="2000"/>
              <a:buFontTx/>
              <a:buNone/>
              <a:defRPr/>
            </a:pPr>
            <a:endParaRPr lang="en-ID" altLang="en-US" sz="1714" i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SzPts val="2000"/>
              <a:buFontTx/>
              <a:buNone/>
              <a:defRPr/>
            </a:pPr>
            <a:endParaRPr lang="en-ID" altLang="en-US" sz="1714" i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SzPts val="2000"/>
              <a:buFontTx/>
              <a:buNone/>
              <a:defRPr/>
            </a:pPr>
            <a:endParaRPr lang="en-ID" altLang="en-US" sz="1714" i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763528" algn="ctr">
              <a:spcBef>
                <a:spcPts val="1143"/>
              </a:spcBef>
              <a:buSzPts val="2000"/>
              <a:buNone/>
              <a:defRPr/>
            </a:pP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(</a:t>
            </a:r>
            <a:r>
              <a:rPr lang="en-AU" altLang="en-US" sz="1524" dirty="0" err="1">
                <a:solidFill>
                  <a:srgbClr val="002060"/>
                </a:solidFill>
                <a:latin typeface="Cambria" panose="02040503050406030204" pitchFamily="18" charset="0"/>
              </a:rPr>
              <a:t>menyimpulkan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524" dirty="0" err="1">
                <a:solidFill>
                  <a:srgbClr val="002060"/>
                </a:solidFill>
                <a:latin typeface="Cambria" panose="02040503050406030204" pitchFamily="18" charset="0"/>
              </a:rPr>
              <a:t>berdasarkan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524" dirty="0" err="1">
                <a:solidFill>
                  <a:srgbClr val="002060"/>
                </a:solidFill>
                <a:latin typeface="Cambria" panose="02040503050406030204" pitchFamily="18" charset="0"/>
              </a:rPr>
              <a:t>tabel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di </a:t>
            </a:r>
            <a:r>
              <a:rPr lang="en-AU" altLang="en-US" sz="1524" dirty="0" err="1">
                <a:solidFill>
                  <a:srgbClr val="002060"/>
                </a:solidFill>
                <a:latin typeface="Cambria" panose="02040503050406030204" pitchFamily="18" charset="0"/>
              </a:rPr>
              <a:t>atas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524" dirty="0" err="1">
                <a:solidFill>
                  <a:srgbClr val="002060"/>
                </a:solidFill>
                <a:latin typeface="Cambria" panose="02040503050406030204" pitchFamily="18" charset="0"/>
              </a:rPr>
              <a:t>Pemohon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524" dirty="0" err="1">
                <a:solidFill>
                  <a:srgbClr val="002060"/>
                </a:solidFill>
                <a:latin typeface="Cambria" panose="02040503050406030204" pitchFamily="18" charset="0"/>
              </a:rPr>
              <a:t>berada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di </a:t>
            </a:r>
            <a:r>
              <a:rPr lang="en-AU" altLang="en-US" sz="1524" dirty="0" err="1">
                <a:solidFill>
                  <a:srgbClr val="002060"/>
                </a:solidFill>
                <a:latin typeface="Cambria" panose="02040503050406030204" pitchFamily="18" charset="0"/>
              </a:rPr>
              <a:t>peringkat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                         </a:t>
            </a:r>
            <a:r>
              <a:rPr lang="en-AU" altLang="en-US" sz="1524" b="1" dirty="0" err="1">
                <a:solidFill>
                  <a:srgbClr val="002060"/>
                </a:solidFill>
                <a:latin typeface="Cambria" panose="02040503050406030204" pitchFamily="18" charset="0"/>
              </a:rPr>
              <a:t>Pertama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524" dirty="0" err="1">
                <a:solidFill>
                  <a:srgbClr val="002060"/>
                </a:solidFill>
                <a:latin typeface="Cambria" panose="02040503050406030204" pitchFamily="18" charset="0"/>
              </a:rPr>
              <a:t>dengan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524" dirty="0" err="1">
                <a:solidFill>
                  <a:srgbClr val="002060"/>
                </a:solidFill>
                <a:latin typeface="Cambria" panose="02040503050406030204" pitchFamily="18" charset="0"/>
              </a:rPr>
              <a:t>perolehan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524" dirty="0" err="1">
                <a:solidFill>
                  <a:srgbClr val="002060"/>
                </a:solidFill>
                <a:latin typeface="Cambria" panose="02040503050406030204" pitchFamily="18" charset="0"/>
              </a:rPr>
              <a:t>suara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524" dirty="0" err="1">
                <a:solidFill>
                  <a:srgbClr val="002060"/>
                </a:solidFill>
                <a:latin typeface="Cambria" panose="02040503050406030204" pitchFamily="18" charset="0"/>
              </a:rPr>
              <a:t>sebanyak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524" b="1" dirty="0">
                <a:solidFill>
                  <a:srgbClr val="002060"/>
                </a:solidFill>
                <a:latin typeface="Cambria" panose="02040503050406030204" pitchFamily="18" charset="0"/>
              </a:rPr>
              <a:t>1.500.000 </a:t>
            </a:r>
            <a:r>
              <a:rPr lang="en-AU" altLang="en-US" sz="1524" dirty="0" err="1">
                <a:solidFill>
                  <a:srgbClr val="002060"/>
                </a:solidFill>
                <a:latin typeface="Cambria" panose="02040503050406030204" pitchFamily="18" charset="0"/>
              </a:rPr>
              <a:t>suara</a:t>
            </a:r>
            <a:r>
              <a:rPr lang="en-AU" altLang="en-US" sz="1524" dirty="0">
                <a:solidFill>
                  <a:srgbClr val="002060"/>
                </a:solidFill>
                <a:latin typeface="Cambria" panose="02040503050406030204" pitchFamily="18" charset="0"/>
              </a:rPr>
              <a:t>)</a:t>
            </a:r>
            <a:endParaRPr lang="en-ID" altLang="en-US" sz="1524" i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680371" indent="-266101">
              <a:spcBef>
                <a:spcPts val="1143"/>
              </a:spcBef>
              <a:buNone/>
              <a:defRPr/>
            </a:pP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3.  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Menguraikan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selisih</a:t>
            </a:r>
            <a:r>
              <a:rPr lang="id-ID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perolehan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suara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Pemohon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tersebut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terjadi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menurut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Pemohon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disebabkan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karena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apa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 (</a:t>
            </a:r>
            <a:r>
              <a:rPr lang="en-AU" altLang="en-US" sz="1810" dirty="0" err="1">
                <a:solidFill>
                  <a:srgbClr val="002060"/>
                </a:solidFill>
                <a:latin typeface="Cambria" panose="02040503050406030204" pitchFamily="18" charset="0"/>
              </a:rPr>
              <a:t>misalnya</a:t>
            </a:r>
            <a:r>
              <a:rPr lang="en-AU" altLang="en-US" sz="1810" dirty="0">
                <a:solidFill>
                  <a:srgbClr val="002060"/>
                </a:solidFill>
                <a:latin typeface="Cambria" panose="02040503050406030204" pitchFamily="18" charset="0"/>
              </a:rPr>
              <a:t>):</a:t>
            </a:r>
            <a:endParaRPr lang="en-US" altLang="en-US" sz="181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941936" indent="-261565">
              <a:buFontTx/>
              <a:buAutoNum type="alphaLcPeriod"/>
              <a:defRPr/>
            </a:pPr>
            <a:r>
              <a:rPr lang="id-ID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P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engurangan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suara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Pemohon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di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Kabupaten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/Kota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atau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PPK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atau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TPS,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yakni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....</a:t>
            </a:r>
            <a:endParaRPr lang="en-US" altLang="en-US" sz="171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941936" indent="-261565">
              <a:buFontTx/>
              <a:buAutoNum type="alphaLcPeriod"/>
              <a:defRPr/>
            </a:pP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Penambahan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suara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bagi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pasangan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calon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lain di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Kabupaten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/Kota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atau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PPK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atau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TPS, </a:t>
            </a:r>
            <a:r>
              <a:rPr lang="en-AU" altLang="en-US" sz="1714" dirty="0" err="1">
                <a:solidFill>
                  <a:srgbClr val="002060"/>
                </a:solidFill>
                <a:latin typeface="Cambria" panose="02040503050406030204" pitchFamily="18" charset="0"/>
              </a:rPr>
              <a:t>yakni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 ... .</a:t>
            </a:r>
            <a:endParaRPr lang="en-US" altLang="en-US" sz="171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941936" indent="-261565">
              <a:buFontTx/>
              <a:buAutoNum type="alphaLcPeriod"/>
              <a:defRPr/>
            </a:pPr>
            <a:r>
              <a:rPr lang="en-AU" altLang="en-US" sz="1714" i="1" dirty="0">
                <a:solidFill>
                  <a:srgbClr val="002060"/>
                </a:solidFill>
                <a:latin typeface="Cambria" panose="02040503050406030204" pitchFamily="18" charset="0"/>
              </a:rPr>
              <a:t>…</a:t>
            </a:r>
            <a:r>
              <a:rPr lang="en-AU" altLang="en-US" sz="1714" i="1" dirty="0" err="1">
                <a:solidFill>
                  <a:srgbClr val="002060"/>
                </a:solidFill>
                <a:latin typeface="Cambria" panose="02040503050406030204" pitchFamily="18" charset="0"/>
              </a:rPr>
              <a:t>dst</a:t>
            </a:r>
            <a:r>
              <a:rPr lang="en-AU" altLang="en-US" sz="1714" dirty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  <a:endParaRPr lang="en-US" altLang="en-US" sz="1714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SzPts val="2000"/>
              <a:buFontTx/>
              <a:buNone/>
              <a:defRPr/>
            </a:pPr>
            <a:endParaRPr lang="en-ID" altLang="en-US" sz="1714" i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SzPts val="2000"/>
              <a:buFontTx/>
              <a:buNone/>
              <a:defRPr/>
            </a:pPr>
            <a:endParaRPr lang="en-ID" altLang="en-US" sz="1714" i="1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SzPts val="2000"/>
              <a:buFontTx/>
              <a:buNone/>
              <a:defRPr/>
            </a:pPr>
            <a:endParaRPr lang="id-ID" altLang="en-US" sz="1143" i="1" dirty="0">
              <a:solidFill>
                <a:srgbClr val="002060"/>
              </a:solidFill>
              <a:latin typeface="Bookman Old Style" panose="02050604050505020204" pitchFamily="18" charset="0"/>
              <a:cs typeface="Tahoma" panose="020B0604030504040204" pitchFamily="34" charset="0"/>
            </a:endParaRPr>
          </a:p>
          <a:p>
            <a:pPr>
              <a:lnSpc>
                <a:spcPct val="70000"/>
              </a:lnSpc>
              <a:spcBef>
                <a:spcPts val="762"/>
              </a:spcBef>
              <a:buSzPts val="2000"/>
              <a:buNone/>
              <a:defRPr/>
            </a:pPr>
            <a:endParaRPr lang="en-US" altLang="en-US" sz="381" dirty="0">
              <a:latin typeface="Tahoma" panose="020B060403050404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DDF9397-AF83-490E-9850-DC57C0C673C5}"/>
              </a:ext>
            </a:extLst>
          </p:cNvPr>
          <p:cNvSpPr txBox="1">
            <a:spLocks/>
          </p:cNvSpPr>
          <p:nvPr/>
        </p:nvSpPr>
        <p:spPr bwMode="auto">
          <a:xfrm>
            <a:off x="1638149" y="538238"/>
            <a:ext cx="8915703" cy="65465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90133" tIns="45067" rIns="90133" bIns="45067" anchor="ctr"/>
          <a:lstStyle>
            <a:lvl1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   </a:t>
            </a:r>
            <a:r>
              <a:rPr lang="en-US" altLang="id-ID" sz="2667" b="1" kern="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Lanjutan</a:t>
            </a: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…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828276E-8813-472E-A446-8F46DD53EA8C}"/>
              </a:ext>
            </a:extLst>
          </p:cNvPr>
          <p:cNvGraphicFramePr>
            <a:graphicFrameLocks noGrp="1"/>
          </p:cNvGraphicFramePr>
          <p:nvPr/>
        </p:nvGraphicFramePr>
        <p:xfrm>
          <a:off x="3618744" y="2092477"/>
          <a:ext cx="5200952" cy="15391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53762">
                  <a:extLst>
                    <a:ext uri="{9D8B030D-6E8A-4147-A177-3AD203B41FA5}">
                      <a16:colId xmlns:a16="http://schemas.microsoft.com/office/drawing/2014/main" val="3828615728"/>
                    </a:ext>
                  </a:extLst>
                </a:gridCol>
                <a:gridCol w="3272590">
                  <a:extLst>
                    <a:ext uri="{9D8B030D-6E8A-4147-A177-3AD203B41FA5}">
                      <a16:colId xmlns:a16="http://schemas.microsoft.com/office/drawing/2014/main" val="2730529837"/>
                    </a:ext>
                  </a:extLst>
                </a:gridCol>
                <a:gridCol w="1574600">
                  <a:extLst>
                    <a:ext uri="{9D8B030D-6E8A-4147-A177-3AD203B41FA5}">
                      <a16:colId xmlns:a16="http://schemas.microsoft.com/office/drawing/2014/main" val="1804026143"/>
                    </a:ext>
                  </a:extLst>
                </a:gridCol>
              </a:tblGrid>
              <a:tr h="320068"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Nama Pasangan Calon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Perolehan Suara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973852"/>
                  </a:ext>
                </a:extLst>
              </a:tr>
              <a:tr h="304763"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1.</a:t>
                      </a:r>
                      <a:endParaRPr lang="en-US" sz="100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Pasangan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Calon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Nomor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Urut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1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1.450.000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570858"/>
                  </a:ext>
                </a:extLst>
              </a:tr>
              <a:tr h="304763"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2.</a:t>
                      </a:r>
                      <a:endParaRPr lang="en-US" sz="100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Pasangan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Calon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Nomor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Urut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2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1.490.000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095050"/>
                  </a:ext>
                </a:extLst>
              </a:tr>
              <a:tr h="304763"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3.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Pasangan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Calon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Nomor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Urut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3 (</a:t>
                      </a:r>
                      <a:r>
                        <a:rPr lang="en-AU" sz="1300" b="1" dirty="0" err="1">
                          <a:solidFill>
                            <a:srgbClr val="C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Pemohon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>
                          <a:solidFill>
                            <a:srgbClr val="C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1.500.000</a:t>
                      </a:r>
                      <a:endParaRPr lang="en-US" sz="1000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085909"/>
                  </a:ext>
                </a:extLst>
              </a:tr>
              <a:tr h="304763">
                <a:tc gridSpan="2"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Total </a:t>
                      </a:r>
                      <a:r>
                        <a:rPr lang="en-AU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Suara</a:t>
                      </a:r>
                      <a:r>
                        <a:rPr lang="id-ID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Sah</a:t>
                      </a:r>
                      <a:endParaRPr lang="en-US" sz="100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4.440.000</a:t>
                      </a:r>
                      <a:endParaRPr lang="en-US" sz="10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0" marR="653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342443"/>
                  </a:ext>
                </a:extLst>
              </a:tr>
            </a:tbl>
          </a:graphicData>
        </a:graphic>
      </p:graphicFrame>
      <p:sp>
        <p:nvSpPr>
          <p:cNvPr id="20510" name="Rounded Rectangle 6">
            <a:extLst>
              <a:ext uri="{FF2B5EF4-FFF2-40B4-BE49-F238E27FC236}">
                <a16:creationId xmlns:a16="http://schemas.microsoft.com/office/drawing/2014/main" id="{FB8BE652-FBDC-BE12-D633-FB9DB21DC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78458" y="6203346"/>
            <a:ext cx="489857" cy="37041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9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751DD22D-1B01-49FF-9897-F9199BA33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Content Placeholder 2">
            <a:extLst>
              <a:ext uri="{FF2B5EF4-FFF2-40B4-BE49-F238E27FC236}">
                <a16:creationId xmlns:a16="http://schemas.microsoft.com/office/drawing/2014/main" id="{A09F228C-2AAF-4C4A-9C5A-C6F663731273}"/>
              </a:ext>
            </a:extLst>
          </p:cNvPr>
          <p:cNvSpPr txBox="1">
            <a:spLocks/>
          </p:cNvSpPr>
          <p:nvPr/>
        </p:nvSpPr>
        <p:spPr bwMode="auto">
          <a:xfrm>
            <a:off x="1858887" y="1365251"/>
            <a:ext cx="8380489" cy="476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071" tIns="87071" rIns="87071" bIns="87071"/>
          <a:lstStyle>
            <a:lvl1pPr marL="180975">
              <a:spcBef>
                <a:spcPct val="20000"/>
              </a:spcBef>
              <a:buChar char="•"/>
              <a:tabLst>
                <a:tab pos="442913" algn="l"/>
              </a:tabLst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217613" indent="-473075">
              <a:spcBef>
                <a:spcPct val="20000"/>
              </a:spcBef>
              <a:buChar char="–"/>
              <a:tabLst>
                <a:tab pos="442913" algn="l"/>
              </a:tabLst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27213" indent="-473075">
              <a:spcBef>
                <a:spcPct val="20000"/>
              </a:spcBef>
              <a:buChar char="•"/>
              <a:tabLst>
                <a:tab pos="442913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436813" indent="-473075">
              <a:spcBef>
                <a:spcPct val="20000"/>
              </a:spcBef>
              <a:buChar char="–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3046413" indent="-473075">
              <a:spcBef>
                <a:spcPct val="20000"/>
              </a:spcBef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35036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9608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44180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8752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571"/>
              </a:spcBef>
              <a:buSzPts val="2000"/>
              <a:buNone/>
              <a:defRPr/>
            </a:pPr>
            <a:r>
              <a:rPr lang="en-US" altLang="en-US" sz="1619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 3. </a:t>
            </a:r>
            <a:r>
              <a:rPr lang="id-ID" altLang="en-US" sz="1619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H</a:t>
            </a:r>
            <a:r>
              <a:rPr lang="en-AU" altLang="en-US" sz="1619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al-</a:t>
            </a:r>
            <a:r>
              <a:rPr lang="en-AU" altLang="en-US" sz="1619" b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hal</a:t>
            </a:r>
            <a:r>
              <a:rPr lang="en-AU" altLang="en-US" sz="1619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yang </a:t>
            </a:r>
            <a:r>
              <a:rPr lang="en-AU" altLang="en-US" sz="1619" b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diminta</a:t>
            </a:r>
            <a:r>
              <a:rPr lang="en-AU" altLang="en-US" sz="1619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619" b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untuk</a:t>
            </a:r>
            <a:r>
              <a:rPr lang="en-AU" altLang="en-US" sz="1619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AU" altLang="en-US" sz="1619" b="1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diputus</a:t>
            </a:r>
            <a:r>
              <a:rPr lang="en-AU" altLang="en-US" sz="1619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</a:t>
            </a:r>
            <a:r>
              <a:rPr lang="id-ID" altLang="en-US" sz="1619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(</a:t>
            </a:r>
            <a:r>
              <a:rPr lang="id-ID" altLang="en-US" sz="1619" b="1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petitum</a:t>
            </a:r>
            <a:r>
              <a:rPr lang="id-ID" altLang="en-US" sz="1619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)</a:t>
            </a:r>
            <a:r>
              <a:rPr lang="id-ID" alt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:</a:t>
            </a:r>
          </a:p>
          <a:p>
            <a:pPr marL="858779" lvl="1" indent="-346234">
              <a:spcBef>
                <a:spcPts val="571"/>
              </a:spcBef>
              <a:buFont typeface="+mj-lt"/>
              <a:buAutoNum type="arabicParenR"/>
              <a:defRPr/>
            </a:pP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Mengabulkan Permohonan Pemohon untuk seluruhnya;</a:t>
            </a:r>
            <a:endParaRPr 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58779" lvl="1" indent="-346234">
              <a:buFont typeface="+mj-lt"/>
              <a:buAutoNum type="arabicParenR"/>
              <a:defRPr/>
            </a:pP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Membatalkan:</a:t>
            </a:r>
            <a:endParaRPr 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109760" lvl="1" indent="-272148">
              <a:buFont typeface="Wingdings" panose="05000000000000000000" pitchFamily="2" charset="2"/>
              <a:buChar char="§"/>
              <a:defRPr/>
            </a:pP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Keputusan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KPU/KIP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Provinsi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...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Nomor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Tahun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… 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tentang Penetapan Perolehan Suara Hasil Pemilihan Calon Gubernur dan Wakil Gubernur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Calon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Tahun 202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ber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tanggal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20</a:t>
            </a:r>
            <a:r>
              <a:rPr 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pukul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...;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ID" sz="1714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menyesuaikan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 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atau</a:t>
            </a:r>
            <a:endParaRPr 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109760" lvl="1" indent="-272148">
              <a:buFont typeface="Wingdings" panose="05000000000000000000" pitchFamily="2" charset="2"/>
              <a:buChar char="§"/>
              <a:defRPr/>
            </a:pP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Keputusan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KPU/KIP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Provinsi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...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Nomor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Tahun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…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tentang Penetapan Perolehan Suara Hasil Pemilihan Calon Gubernur dan Wakil Gubernur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Tahun 202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ber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tanggal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20</a:t>
            </a:r>
            <a:r>
              <a:rPr lang="en-US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pukul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sepanjang mengenai perolehan suara di TPS/PPK ...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; 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ID" sz="1714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menyesuaikan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58779" lvl="1" indent="-355305">
              <a:spcBef>
                <a:spcPts val="1143"/>
              </a:spcBef>
              <a:buSzPts val="2000"/>
              <a:buNone/>
              <a:defRPr/>
            </a:pP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3)   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Menetapkan Perolehan Suara Hasil Pemilihan Calon Gubernur dan Wakil Gubernur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Tahun 202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dalam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Keputusan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KPU/KIP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Provinsi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...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Nomor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Tahun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…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tentang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enetapan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Perolehan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uara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asil P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emilihan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Calon Gubernur dan Wakil Gubernur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Tahun 202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 (</a:t>
            </a:r>
            <a:r>
              <a:rPr lang="en-ID" sz="1714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menyesuaikan</a:t>
            </a:r>
            <a:r>
              <a:rPr lang="en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id-ID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yang benar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menurut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Pemohon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sebagai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71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berikut</a:t>
            </a:r>
            <a:r>
              <a:rPr lang="en-AU" sz="171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endParaRPr 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762"/>
              </a:spcBef>
              <a:buSzPts val="2000"/>
              <a:buNone/>
              <a:defRPr/>
            </a:pPr>
            <a:endParaRPr lang="en-US" altLang="en-US" sz="381" dirty="0">
              <a:latin typeface="Tahoma" panose="020B060403050404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1861246-27BE-40D1-A2E4-2E6BDF7C7272}"/>
              </a:ext>
            </a:extLst>
          </p:cNvPr>
          <p:cNvSpPr txBox="1">
            <a:spLocks/>
          </p:cNvSpPr>
          <p:nvPr/>
        </p:nvSpPr>
        <p:spPr bwMode="auto">
          <a:xfrm>
            <a:off x="1638149" y="538238"/>
            <a:ext cx="8915703" cy="65465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90133" tIns="45067" rIns="90133" bIns="45067" anchor="ctr"/>
          <a:lstStyle>
            <a:lvl1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   </a:t>
            </a:r>
            <a:r>
              <a:rPr lang="en-US" altLang="id-ID" sz="2667" b="1" kern="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Lanjutan</a:t>
            </a: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…</a:t>
            </a:r>
          </a:p>
        </p:txBody>
      </p:sp>
      <p:sp>
        <p:nvSpPr>
          <p:cNvPr id="22533" name="Rounded Rectangle 5">
            <a:extLst>
              <a:ext uri="{FF2B5EF4-FFF2-40B4-BE49-F238E27FC236}">
                <a16:creationId xmlns:a16="http://schemas.microsoft.com/office/drawing/2014/main" id="{6C41D96E-1066-4FDB-E2BE-75D708AAE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6363" y="6203346"/>
            <a:ext cx="501952" cy="37041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10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:\Users\040060686.MKRI.000\Desktop\sidang[1].jpg">
            <a:extLst>
              <a:ext uri="{FF2B5EF4-FFF2-40B4-BE49-F238E27FC236}">
                <a16:creationId xmlns:a16="http://schemas.microsoft.com/office/drawing/2014/main" id="{F48E3BA9-2A24-4DF9-82C3-0117DA597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49" y="0"/>
            <a:ext cx="8915703" cy="685800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Content Placeholder 2">
            <a:extLst>
              <a:ext uri="{FF2B5EF4-FFF2-40B4-BE49-F238E27FC236}">
                <a16:creationId xmlns:a16="http://schemas.microsoft.com/office/drawing/2014/main" id="{32FBEC26-0802-441B-8E31-DD877FD78A10}"/>
              </a:ext>
            </a:extLst>
          </p:cNvPr>
          <p:cNvSpPr txBox="1">
            <a:spLocks/>
          </p:cNvSpPr>
          <p:nvPr/>
        </p:nvSpPr>
        <p:spPr bwMode="auto">
          <a:xfrm>
            <a:off x="1858887" y="1156608"/>
            <a:ext cx="8380489" cy="553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071" tIns="87071" rIns="87071" bIns="87071"/>
          <a:lstStyle>
            <a:lvl1pPr marL="180975">
              <a:spcBef>
                <a:spcPct val="20000"/>
              </a:spcBef>
              <a:buChar char="•"/>
              <a:tabLst>
                <a:tab pos="442913" algn="l"/>
              </a:tabLst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217613" indent="-473075">
              <a:spcBef>
                <a:spcPct val="20000"/>
              </a:spcBef>
              <a:buChar char="–"/>
              <a:tabLst>
                <a:tab pos="442913" algn="l"/>
              </a:tabLst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27213" indent="-473075">
              <a:spcBef>
                <a:spcPct val="20000"/>
              </a:spcBef>
              <a:buChar char="•"/>
              <a:tabLst>
                <a:tab pos="442913" algn="l"/>
              </a:tabLs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436813" indent="-473075">
              <a:spcBef>
                <a:spcPct val="20000"/>
              </a:spcBef>
              <a:buChar char="–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3046413" indent="-473075">
              <a:spcBef>
                <a:spcPct val="20000"/>
              </a:spcBef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35036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9608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44180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875213" indent="-473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42913" algn="l"/>
              </a:tabLs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858779" lvl="1" indent="-355305">
              <a:spcBef>
                <a:spcPts val="1143"/>
              </a:spcBef>
              <a:buSzPts val="2000"/>
              <a:buNone/>
              <a:defRPr/>
            </a:pPr>
            <a:endParaRPr lang="en-ID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58779" lvl="1" indent="-355305">
              <a:spcBef>
                <a:spcPts val="1143"/>
              </a:spcBef>
              <a:buSzPts val="2000"/>
              <a:buNone/>
              <a:defRPr/>
            </a:pPr>
            <a:endParaRPr lang="en-ID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58779" lvl="1" indent="-355305">
              <a:spcBef>
                <a:spcPts val="1143"/>
              </a:spcBef>
              <a:buSzPts val="2000"/>
              <a:buNone/>
              <a:defRPr/>
            </a:pPr>
            <a:endParaRPr lang="en-ID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58779" lvl="1" indent="-355305">
              <a:spcBef>
                <a:spcPts val="1143"/>
              </a:spcBef>
              <a:buSzPts val="2000"/>
              <a:buNone/>
              <a:defRPr/>
            </a:pPr>
            <a:endParaRPr lang="en-ID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29390" lvl="1" indent="0" algn="ctr">
              <a:spcBef>
                <a:spcPts val="1143"/>
              </a:spcBef>
              <a:buSzPts val="2000"/>
              <a:buNone/>
              <a:defRPr/>
            </a:pP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(untuk petitum membatalkan Keputusan 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KPU/KIP </a:t>
            </a:r>
            <a:r>
              <a:rPr lang="en-AU" sz="1524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Provinsi</a:t>
            </a:r>
            <a:r>
              <a:rPr lang="en-AU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marL="429390" lvl="1" indent="0" algn="ctr">
              <a:spcBef>
                <a:spcPts val="0"/>
              </a:spcBef>
              <a:buSzPts val="2000"/>
              <a:buNone/>
              <a:defRPr/>
            </a:pPr>
            <a:r>
              <a:rPr lang="id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keseluruhan)</a:t>
            </a:r>
            <a:r>
              <a:rPr lang="en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- (</a:t>
            </a:r>
            <a:r>
              <a:rPr lang="en-ID" sz="1524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menyesuaikan</a:t>
            </a:r>
            <a:r>
              <a:rPr lang="en-ID" sz="1524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en-US" sz="152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58779" lvl="1" indent="-355305">
              <a:spcBef>
                <a:spcPts val="571"/>
              </a:spcBef>
              <a:buSzPts val="2000"/>
              <a:buNone/>
              <a:defRPr/>
            </a:pP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4) </a:t>
            </a: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Memerintahkan kepada:</a:t>
            </a:r>
            <a:endParaRPr lang="en-ID" sz="1619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026604" lvl="4" indent="-284244">
              <a:buFont typeface="+mj-lt"/>
              <a:buAutoNum type="alphaLcPeriod"/>
              <a:defRPr/>
            </a:pP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Komisi Pemilihan Umum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Komisi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Independen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Pemilihan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Provinsi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 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ID" sz="1619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menyesuaikan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untuk melaksanakan penghitungan suara ulang di ...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atau</a:t>
            </a:r>
            <a:endParaRPr lang="en-US" sz="1619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026604" lvl="4" indent="-284244">
              <a:spcBef>
                <a:spcPts val="0"/>
              </a:spcBef>
              <a:buFont typeface="+mj-lt"/>
              <a:buAutoNum type="alphaLcPeriod"/>
              <a:defRPr/>
            </a:pP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Komisi Pemilihan Umum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Komisi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Independen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Pemilihan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Provinsi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  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ID" sz="1619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menyesuaikan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untuk melaksanakan pemungutan suara ulang di ...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atau</a:t>
            </a:r>
            <a:endParaRPr lang="en-US" sz="1619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026604" lvl="4" indent="-284244">
              <a:spcBef>
                <a:spcPts val="0"/>
              </a:spcBef>
              <a:buFont typeface="+mj-lt"/>
              <a:buAutoNum type="alphaLcPeriod"/>
              <a:defRPr/>
            </a:pP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Komisi Pemilihan Umum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Komisi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Independen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Pemilihan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Provinsi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...  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ID" sz="1619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menyesuaikan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untuk melaksanakan pemilihan ulang di ...</a:t>
            </a:r>
            <a:endParaRPr lang="en-US" sz="1619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63528" lvl="1" indent="-260053">
              <a:spcBef>
                <a:spcPts val="571"/>
              </a:spcBef>
              <a:buSzPts val="2000"/>
              <a:buNone/>
              <a:defRPr/>
            </a:pP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5)  </a:t>
            </a: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Memerintahkan kepada Komisi Pemilihan Umum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Komisi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Independen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Pemilihan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AU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Provinsi</a:t>
            </a:r>
            <a:r>
              <a:rPr lang="en-AU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...</a:t>
            </a: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ID" sz="1619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menyesuaikan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en-US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untuk melaksanakan putusan ini.</a:t>
            </a:r>
            <a:endParaRPr lang="en-ID" sz="1619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12546" lvl="1" indent="-9072">
              <a:spcBef>
                <a:spcPts val="571"/>
              </a:spcBef>
              <a:buSzPts val="2000"/>
              <a:buNone/>
              <a:defRPr/>
            </a:pP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en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tau </a:t>
            </a:r>
            <a:r>
              <a:rPr lang="en-ID" sz="1619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ap</a:t>
            </a: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abila Mahkamah Konstitusi berpendapat lain, mohon putusan yang seadil-adilnya (</a:t>
            </a:r>
            <a:r>
              <a:rPr lang="id-ID" sz="1619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US" sz="1619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id-ID" sz="1619" i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aequo et bono</a:t>
            </a:r>
            <a:r>
              <a:rPr lang="id-ID" sz="1619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  <a:endParaRPr lang="en-US" sz="1619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63528" lvl="1" indent="-260053">
              <a:spcBef>
                <a:spcPts val="571"/>
              </a:spcBef>
              <a:buSzPts val="2000"/>
              <a:buNone/>
              <a:defRPr/>
            </a:pPr>
            <a:endParaRPr 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58779" lvl="1" indent="-355305">
              <a:spcBef>
                <a:spcPts val="1143"/>
              </a:spcBef>
              <a:buSzPts val="2000"/>
              <a:buNone/>
              <a:defRPr/>
            </a:pPr>
            <a:endParaRPr lang="en-US" sz="1714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A002C21-1A5C-4152-B2A3-FF3D6291998A}"/>
              </a:ext>
            </a:extLst>
          </p:cNvPr>
          <p:cNvSpPr txBox="1">
            <a:spLocks/>
          </p:cNvSpPr>
          <p:nvPr/>
        </p:nvSpPr>
        <p:spPr bwMode="auto">
          <a:xfrm>
            <a:off x="1638149" y="538238"/>
            <a:ext cx="8915703" cy="51102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90133" tIns="45067" rIns="90133" bIns="45067" anchor="ctr"/>
          <a:lstStyle>
            <a:lvl1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defTabSz="946150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defTabSz="946150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   </a:t>
            </a:r>
            <a:r>
              <a:rPr lang="en-US" altLang="id-ID" sz="2667" b="1" kern="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Lanjutan</a:t>
            </a:r>
            <a:r>
              <a:rPr lang="en-US" altLang="id-ID" sz="2667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…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5C61E1-A2E5-48B1-B4FE-229F701E53B4}"/>
              </a:ext>
            </a:extLst>
          </p:cNvPr>
          <p:cNvGraphicFramePr>
            <a:graphicFrameLocks noGrp="1"/>
          </p:cNvGraphicFramePr>
          <p:nvPr/>
        </p:nvGraphicFramePr>
        <p:xfrm>
          <a:off x="3603625" y="1251858"/>
          <a:ext cx="5191880" cy="15391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3138">
                  <a:extLst>
                    <a:ext uri="{9D8B030D-6E8A-4147-A177-3AD203B41FA5}">
                      <a16:colId xmlns:a16="http://schemas.microsoft.com/office/drawing/2014/main" val="789182297"/>
                    </a:ext>
                  </a:extLst>
                </a:gridCol>
                <a:gridCol w="3417091">
                  <a:extLst>
                    <a:ext uri="{9D8B030D-6E8A-4147-A177-3AD203B41FA5}">
                      <a16:colId xmlns:a16="http://schemas.microsoft.com/office/drawing/2014/main" val="2045424345"/>
                    </a:ext>
                  </a:extLst>
                </a:gridCol>
                <a:gridCol w="1431651">
                  <a:extLst>
                    <a:ext uri="{9D8B030D-6E8A-4147-A177-3AD203B41FA5}">
                      <a16:colId xmlns:a16="http://schemas.microsoft.com/office/drawing/2014/main" val="4147226299"/>
                    </a:ext>
                  </a:extLst>
                </a:gridCol>
              </a:tblGrid>
              <a:tr h="320068"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No</a:t>
                      </a:r>
                      <a:endParaRPr lang="en-US" sz="13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Nama Pasangan Calon</a:t>
                      </a:r>
                      <a:endParaRPr lang="en-US" sz="13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Perolehan Suara</a:t>
                      </a:r>
                      <a:endParaRPr lang="en-US" sz="13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485563"/>
                  </a:ext>
                </a:extLst>
              </a:tr>
              <a:tr h="304763"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1.</a:t>
                      </a:r>
                      <a:endParaRPr lang="en-US" sz="130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9920" marR="0" indent="-62992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Pasangan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Nomor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Urut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1</a:t>
                      </a:r>
                      <a:endParaRPr lang="en-US" sz="13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...</a:t>
                      </a:r>
                      <a:r>
                        <a:rPr lang="id-ID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suara</a:t>
                      </a:r>
                      <a:endParaRPr lang="en-US" sz="130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6074852"/>
                  </a:ext>
                </a:extLst>
              </a:tr>
              <a:tr h="304763"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2.</a:t>
                      </a:r>
                      <a:endParaRPr lang="en-US" sz="130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9920" marR="0" indent="-62992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Pasangan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Nomor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300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Urut</a:t>
                      </a: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2 </a:t>
                      </a:r>
                      <a:endParaRPr lang="en-US" sz="13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...</a:t>
                      </a:r>
                      <a:r>
                        <a:rPr lang="id-ID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suara</a:t>
                      </a:r>
                      <a:endParaRPr lang="en-US" sz="130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7912507"/>
                  </a:ext>
                </a:extLst>
              </a:tr>
              <a:tr h="304763"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3.</a:t>
                      </a:r>
                      <a:endParaRPr lang="en-US" sz="130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9920" marR="0" indent="-62992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b="1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Pasangan</a:t>
                      </a:r>
                      <a:r>
                        <a:rPr lang="en-AU" sz="13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d-ID" sz="13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300" b="1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Nomor</a:t>
                      </a:r>
                      <a:r>
                        <a:rPr lang="en-AU" sz="13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300" b="1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Urut</a:t>
                      </a:r>
                      <a:r>
                        <a:rPr lang="en-AU" sz="13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3 (</a:t>
                      </a:r>
                      <a:r>
                        <a:rPr lang="en-AU" sz="1300" b="1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Pemohon</a:t>
                      </a:r>
                      <a:r>
                        <a:rPr lang="en-AU" sz="13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3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...</a:t>
                      </a: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suara</a:t>
                      </a:r>
                      <a:endParaRPr lang="en-US" sz="13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0265721"/>
                  </a:ext>
                </a:extLst>
              </a:tr>
              <a:tr h="304763">
                <a:tc gridSpan="2"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id-ID" sz="13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Total </a:t>
                      </a:r>
                      <a:r>
                        <a:rPr lang="en-AU" sz="1300" b="1" dirty="0" err="1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Suara</a:t>
                      </a:r>
                      <a:r>
                        <a:rPr lang="id-ID" sz="13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Sah</a:t>
                      </a:r>
                      <a:endParaRPr lang="en-US" sz="13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29920" marR="0" indent="-6299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AU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...</a:t>
                      </a:r>
                      <a:r>
                        <a:rPr lang="id-ID" sz="13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suara</a:t>
                      </a:r>
                      <a:endParaRPr lang="en-US" sz="13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9" marR="653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752162"/>
                  </a:ext>
                </a:extLst>
              </a:tr>
            </a:tbl>
          </a:graphicData>
        </a:graphic>
      </p:graphicFrame>
      <p:sp>
        <p:nvSpPr>
          <p:cNvPr id="24606" name="Rounded Rectangle 5">
            <a:extLst>
              <a:ext uri="{FF2B5EF4-FFF2-40B4-BE49-F238E27FC236}">
                <a16:creationId xmlns:a16="http://schemas.microsoft.com/office/drawing/2014/main" id="{7532987A-CEAE-487C-E5D1-E794A6378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49518" y="6322786"/>
            <a:ext cx="489857" cy="37041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D" altLang="en-US" sz="1714" b="1">
                <a:latin typeface="Cambria" panose="02040503050406030204" pitchFamily="18" charset="0"/>
              </a:rPr>
              <a:t>11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1906</Words>
  <Application>Microsoft Office PowerPoint</Application>
  <PresentationFormat>Widescreen</PresentationFormat>
  <Paragraphs>201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Bookman Old Style</vt:lpstr>
      <vt:lpstr>Calibri</vt:lpstr>
      <vt:lpstr>Calibri Light</vt:lpstr>
      <vt:lpstr>Cambria</vt:lpstr>
      <vt:lpstr>Symbol</vt:lpstr>
      <vt:lpstr>Tahoma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Dr. Wiryanto, S.H., M.Hum.</dc:creator>
  <cp:lastModifiedBy>Dr. Wiryanto, S.H., M.Hum.</cp:lastModifiedBy>
  <cp:revision>1</cp:revision>
  <dcterms:created xsi:type="dcterms:W3CDTF">2024-10-14T02:23:41Z</dcterms:created>
  <dcterms:modified xsi:type="dcterms:W3CDTF">2024-10-14T02:29:12Z</dcterms:modified>
</cp:coreProperties>
</file>