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8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C6220-979E-4D74-A924-BFB853AAB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063E0F-8CFD-42B3-95BA-AD0DC45ADB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FB404-4B65-470E-A0AD-622026576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E05D-35FE-47E4-9728-66EFA900829C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83640-FF01-4471-AE17-B72DFECD9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F1D78-1367-4DEB-823F-BF7F68CF5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DCD4-20FC-4067-A2A1-0382D6AA0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160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45949-4D49-4FBF-8173-1F4430C6B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0C2879-D7DB-4008-8C08-DF1F593394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F70F5-3C20-4549-8E28-16B82DC4B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E05D-35FE-47E4-9728-66EFA900829C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A2B22-84B4-48ED-892A-E61B655A0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1F65D-61C2-4C56-888F-F87A1BCFF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DCD4-20FC-4067-A2A1-0382D6AA0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49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9ED67F-DB8A-4DFD-AA73-6FDF082AD4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D9F155-D10C-4344-9F12-44AC4A0A9A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52F59-02F1-4195-9AA5-5D2A58175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E05D-35FE-47E4-9728-66EFA900829C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572E0-0DDA-4213-AEAF-81B5B27E1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709F0-29B0-4FE9-BDB1-9C7A48B47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DCD4-20FC-4067-A2A1-0382D6AA0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99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1CE17-FC95-41FE-AEA7-24890269B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D2D9A8-D36D-4E6F-A8B9-5E10CF2703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824CA-0637-40AC-A44F-208B96DFB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E05D-35FE-47E4-9728-66EFA900829C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6DCFDA-6064-49A0-BE54-E3CBD1B38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EB50AE-A881-4DFF-9D9B-5F4619B20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DCD4-20FC-4067-A2A1-0382D6AA0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8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C95B6-363E-42AD-95AE-4AB560372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B8BAE-F6D8-49F5-A84A-D993BA7F7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E85C6-3F85-4239-9A86-C7BB9C8F1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E05D-35FE-47E4-9728-66EFA900829C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10B3CF-90A1-4AEF-BB5F-38ED32D2F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A6937-C3A5-43CE-9FB7-B60795A5F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DCD4-20FC-4067-A2A1-0382D6AA0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23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7EA66-4B19-412F-BA39-17A255E0F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2728F-C9B7-4E01-865E-E123E11FC9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4FD953-40FE-4205-BC9E-E1CBD4B373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8C05B-51B2-4E32-A4DD-CC13C1566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E05D-35FE-47E4-9728-66EFA900829C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1F7960-4758-4A7A-862C-64E4695BF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4C9F8C-03B8-4AC2-9959-1E3149310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DCD4-20FC-4067-A2A1-0382D6AA0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61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0E1D2-470A-4C5A-B388-A84E66E06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7C3EF-31EB-4CC7-A84C-1AB6DD2B9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63883-4790-4180-8750-57DE7ED6D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CBDD1A-B2AD-40D6-8295-986FB10D9D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E89B22-5C24-44C4-AC3D-9A6031A7E5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165AD8-B73B-47C3-B3AC-2473F4691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E05D-35FE-47E4-9728-66EFA900829C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16071-97E1-4353-801F-BD6AE80AC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DA7A65-1A6F-4E90-879B-D89952BE0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DCD4-20FC-4067-A2A1-0382D6AA0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10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1920B-2000-4918-8201-2E17ACA62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BA4D16-06A8-43D9-AA07-2E263D9F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E05D-35FE-47E4-9728-66EFA900829C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9560B-B25B-4D84-93E1-587FBB547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4E3F81-B795-4E11-B771-461BB633F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DCD4-20FC-4067-A2A1-0382D6AA0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4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A89954-812E-46C7-9E40-F9479792F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E05D-35FE-47E4-9728-66EFA900829C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7B99E4-F3F1-4476-9ADB-64046B81E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C47A88-5E85-4A0C-8EFE-300265C2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DCD4-20FC-4067-A2A1-0382D6AA0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43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89854-BD1D-418A-A6DE-922B3BF62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452D3-3D96-4D2B-B41A-ECECA5B64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5476F0-17B1-4231-A78A-B4561BADE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87F929-0218-4C41-99A4-AC78194FD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E05D-35FE-47E4-9728-66EFA900829C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631125-DD2E-43B4-9298-FFED1EF88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C6485-B640-4C47-BA09-547250DEE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DCD4-20FC-4067-A2A1-0382D6AA0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90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84E0D-7904-4E3F-A04F-CE6A19778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7C5863-E10B-4675-9A2C-4E902E354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833B2-D9CB-409C-A19D-899FECC4CD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7CD39E-E98F-4143-9EF4-461B2EB04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E05D-35FE-47E4-9728-66EFA900829C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F062D9-2FE4-40BC-B589-93AB0DC5C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474EE0-26D1-4F27-AD8B-DF9055E4C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DCD4-20FC-4067-A2A1-0382D6AA0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4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2B4685-0A68-4203-9558-8A576B171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CB48E-A620-4CC5-BDD6-E3B9DD4E72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9FE2B-E96A-4850-AC40-5378EBC3FE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3E05D-35FE-47E4-9728-66EFA900829C}" type="datetimeFigureOut">
              <a:rPr lang="en-US" smtClean="0"/>
              <a:t>15-Oct-24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42C51-99CF-4C13-8D77-EE741029BA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C73DF-2426-497C-87CA-BC198C690E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EDCD4-20FC-4067-A2A1-0382D6AA0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0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0DEA52-212A-45AA-88CB-4B5DC2252E05}"/>
              </a:ext>
            </a:extLst>
          </p:cNvPr>
          <p:cNvSpPr/>
          <p:nvPr/>
        </p:nvSpPr>
        <p:spPr>
          <a:xfrm>
            <a:off x="1407190" y="1582341"/>
            <a:ext cx="9844858" cy="420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/>
              <a:t>IDENTITAS PIHAK TERKAIT </a:t>
            </a:r>
          </a:p>
          <a:p>
            <a:pPr algn="just">
              <a:lnSpc>
                <a:spcPct val="150000"/>
              </a:lnSpc>
            </a:pP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menjelaskan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: 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Gubernur</a:t>
            </a:r>
            <a:r>
              <a:rPr lang="en-US" dirty="0"/>
              <a:t> dan Wakil </a:t>
            </a:r>
            <a:r>
              <a:rPr lang="en-US" dirty="0" err="1"/>
              <a:t>Gubernur</a:t>
            </a:r>
            <a:r>
              <a:rPr lang="en-US" dirty="0"/>
              <a:t>/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Bupati</a:t>
            </a:r>
            <a:r>
              <a:rPr lang="en-US" dirty="0"/>
              <a:t> dan Wakil </a:t>
            </a:r>
            <a:r>
              <a:rPr lang="en-US" dirty="0" err="1"/>
              <a:t>Bupati</a:t>
            </a:r>
            <a:r>
              <a:rPr lang="en-US" dirty="0"/>
              <a:t>/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Walikota</a:t>
            </a:r>
            <a:r>
              <a:rPr lang="en-US" dirty="0"/>
              <a:t> dan Wakil </a:t>
            </a:r>
            <a:r>
              <a:rPr lang="en-US" dirty="0" err="1"/>
              <a:t>Walikota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</a:t>
            </a:r>
            <a:r>
              <a:rPr lang="en-US" dirty="0" err="1"/>
              <a:t>Urut</a:t>
            </a:r>
            <a:r>
              <a:rPr lang="en-US" dirty="0"/>
              <a:t> </a:t>
            </a: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Keputusan </a:t>
            </a:r>
            <a:r>
              <a:rPr lang="en-US" dirty="0" err="1"/>
              <a:t>Termohon</a:t>
            </a:r>
            <a:r>
              <a:rPr lang="en-US" dirty="0"/>
              <a:t>.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      </a:t>
            </a:r>
            <a:r>
              <a:rPr lang="en-US" dirty="0" err="1"/>
              <a:t>atau</a:t>
            </a:r>
            <a:r>
              <a:rPr lang="en-US" dirty="0"/>
              <a:t> 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Pemantau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terdaftar</a:t>
            </a:r>
            <a:r>
              <a:rPr lang="en-US" dirty="0"/>
              <a:t> dan </a:t>
            </a:r>
            <a:r>
              <a:rPr lang="en-US" dirty="0" err="1"/>
              <a:t>memperoleh</a:t>
            </a:r>
            <a:r>
              <a:rPr lang="en-US" dirty="0"/>
              <a:t> </a:t>
            </a:r>
            <a:r>
              <a:rPr lang="en-US" dirty="0" err="1"/>
              <a:t>akreditasi</a:t>
            </a:r>
            <a:r>
              <a:rPr lang="en-US" dirty="0"/>
              <a:t> KPU/KIP </a:t>
            </a:r>
            <a:r>
              <a:rPr lang="en-US" dirty="0" err="1"/>
              <a:t>Provinsi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Gubernur</a:t>
            </a:r>
            <a:r>
              <a:rPr lang="en-US" dirty="0"/>
              <a:t> dan Wakil </a:t>
            </a:r>
            <a:r>
              <a:rPr lang="en-US" dirty="0" err="1"/>
              <a:t>Gubernur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KPU/KIP </a:t>
            </a:r>
            <a:r>
              <a:rPr lang="en-US" dirty="0" err="1"/>
              <a:t>Kabupaten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Bupati</a:t>
            </a:r>
            <a:r>
              <a:rPr lang="en-US" dirty="0"/>
              <a:t> dan Wakil </a:t>
            </a:r>
            <a:r>
              <a:rPr lang="en-US" dirty="0" err="1"/>
              <a:t>Bupati</a:t>
            </a:r>
            <a:r>
              <a:rPr lang="en-US" dirty="0"/>
              <a:t> KPU/KIP Kota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Walikota</a:t>
            </a:r>
            <a:r>
              <a:rPr lang="en-US" dirty="0"/>
              <a:t> dan Wakil </a:t>
            </a:r>
            <a:r>
              <a:rPr lang="en-US" dirty="0" err="1"/>
              <a:t>Walikota</a:t>
            </a:r>
            <a:r>
              <a:rPr lang="en-US" dirty="0"/>
              <a:t>,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calon</a:t>
            </a:r>
            <a:r>
              <a:rPr lang="en-US" dirty="0"/>
              <a:t>.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1748D7A-F0E0-4541-B4EB-F5758E0F4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8148" y="323419"/>
            <a:ext cx="8915703" cy="706567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lIns="90133" tIns="45067" rIns="90133" bIns="45067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SISTEMATIKA PEDOMAN PENYUSUNAN KETERANGAN PIHAK TERKAIT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TERHADAP PERMOHONAN PEMOHON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FF3A56-AB67-46C6-A4ED-AA649E630E0E}"/>
              </a:ext>
            </a:extLst>
          </p:cNvPr>
          <p:cNvSpPr/>
          <p:nvPr/>
        </p:nvSpPr>
        <p:spPr>
          <a:xfrm>
            <a:off x="892498" y="1319583"/>
            <a:ext cx="10666175" cy="50209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338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B6B9BF-116B-491A-9350-26DC7199AB44}"/>
              </a:ext>
            </a:extLst>
          </p:cNvPr>
          <p:cNvSpPr/>
          <p:nvPr/>
        </p:nvSpPr>
        <p:spPr>
          <a:xfrm>
            <a:off x="1231976" y="1122057"/>
            <a:ext cx="10014596" cy="5450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I. DALAM EKSEPSI (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diperlukan</a:t>
            </a:r>
            <a:r>
              <a:rPr lang="en-US" dirty="0"/>
              <a:t>)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: 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1.1. KEWENANGAN MAHKAMAH KONSTITUSI</a:t>
            </a:r>
          </a:p>
          <a:p>
            <a:pPr marL="400050" algn="just">
              <a:lnSpc>
                <a:spcPct val="150000"/>
              </a:lnSpc>
            </a:pPr>
            <a:r>
              <a:rPr lang="en-US" dirty="0" err="1"/>
              <a:t>Tanggapan</a:t>
            </a:r>
            <a:r>
              <a:rPr lang="en-US" dirty="0"/>
              <a:t>/</a:t>
            </a:r>
            <a:r>
              <a:rPr lang="en-US" dirty="0" err="1"/>
              <a:t>sanggahan</a:t>
            </a:r>
            <a:r>
              <a:rPr lang="en-US" dirty="0"/>
              <a:t> </a:t>
            </a: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dalil</a:t>
            </a:r>
            <a:r>
              <a:rPr lang="en-US" dirty="0"/>
              <a:t> </a:t>
            </a:r>
            <a:r>
              <a:rPr lang="en-US" dirty="0" err="1"/>
              <a:t>Pemohon</a:t>
            </a:r>
            <a:r>
              <a:rPr lang="en-US" dirty="0"/>
              <a:t> yang </a:t>
            </a:r>
            <a:r>
              <a:rPr lang="en-US" dirty="0" err="1"/>
              <a:t>menjelaskan</a:t>
            </a:r>
            <a:r>
              <a:rPr lang="en-US" dirty="0"/>
              <a:t> </a:t>
            </a:r>
            <a:r>
              <a:rPr lang="en-US" dirty="0" err="1"/>
              <a:t>kewenangan</a:t>
            </a:r>
            <a:r>
              <a:rPr lang="en-US" dirty="0"/>
              <a:t> MK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memeriksa</a:t>
            </a:r>
            <a:r>
              <a:rPr lang="en-US" dirty="0"/>
              <a:t>, </a:t>
            </a:r>
            <a:r>
              <a:rPr lang="en-US" dirty="0" err="1"/>
              <a:t>mengadili</a:t>
            </a:r>
            <a:r>
              <a:rPr lang="en-US" dirty="0"/>
              <a:t>, dan </a:t>
            </a:r>
            <a:r>
              <a:rPr lang="en-US" dirty="0" err="1"/>
              <a:t>memutus</a:t>
            </a:r>
            <a:r>
              <a:rPr lang="en-US" dirty="0"/>
              <a:t> </a:t>
            </a:r>
            <a:r>
              <a:rPr lang="en-US" dirty="0" err="1"/>
              <a:t>perkara</a:t>
            </a:r>
            <a:r>
              <a:rPr lang="en-US" dirty="0"/>
              <a:t> </a:t>
            </a:r>
            <a:r>
              <a:rPr lang="en-US" dirty="0" err="1"/>
              <a:t>perselisihan</a:t>
            </a:r>
            <a:r>
              <a:rPr lang="en-US" dirty="0"/>
              <a:t> </a:t>
            </a:r>
            <a:r>
              <a:rPr lang="en-US" dirty="0" err="1"/>
              <a:t>penetapan</a:t>
            </a:r>
            <a:r>
              <a:rPr lang="en-US" dirty="0"/>
              <a:t> </a:t>
            </a:r>
            <a:r>
              <a:rPr lang="en-US" dirty="0" err="1"/>
              <a:t>perolehan</a:t>
            </a:r>
            <a:r>
              <a:rPr lang="en-US" dirty="0"/>
              <a:t> </a:t>
            </a:r>
            <a:r>
              <a:rPr lang="en-US" dirty="0" err="1"/>
              <a:t>suara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Gubernur</a:t>
            </a:r>
            <a:r>
              <a:rPr lang="en-US" dirty="0"/>
              <a:t> dan Wakil </a:t>
            </a:r>
            <a:r>
              <a:rPr lang="en-US" dirty="0" err="1"/>
              <a:t>Gubernur</a:t>
            </a:r>
            <a:r>
              <a:rPr lang="en-US" dirty="0"/>
              <a:t>/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Bupati</a:t>
            </a:r>
            <a:r>
              <a:rPr lang="en-US" dirty="0"/>
              <a:t> dan Wakil </a:t>
            </a:r>
            <a:r>
              <a:rPr lang="en-US" dirty="0" err="1"/>
              <a:t>Bupati</a:t>
            </a:r>
            <a:r>
              <a:rPr lang="en-US" dirty="0"/>
              <a:t>/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Walikota</a:t>
            </a:r>
            <a:r>
              <a:rPr lang="en-US" dirty="0"/>
              <a:t> dan Wakil </a:t>
            </a:r>
            <a:r>
              <a:rPr lang="en-US" dirty="0" err="1"/>
              <a:t>Walikota</a:t>
            </a:r>
            <a:r>
              <a:rPr lang="en-US" dirty="0"/>
              <a:t>. 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1.2. TENGGANG WAKTU PENGAJUAN PERMOHONAN </a:t>
            </a:r>
          </a:p>
          <a:p>
            <a:pPr marL="400050" algn="just">
              <a:lnSpc>
                <a:spcPct val="150000"/>
              </a:lnSpc>
            </a:pPr>
            <a:r>
              <a:rPr lang="en-US" dirty="0" err="1"/>
              <a:t>Tanggapan</a:t>
            </a:r>
            <a:r>
              <a:rPr lang="en-US" dirty="0"/>
              <a:t>/</a:t>
            </a:r>
            <a:r>
              <a:rPr lang="en-US" dirty="0" err="1"/>
              <a:t>sanggahan</a:t>
            </a:r>
            <a:r>
              <a:rPr lang="en-US" dirty="0"/>
              <a:t> </a:t>
            </a: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dalil</a:t>
            </a:r>
            <a:r>
              <a:rPr lang="en-US" dirty="0"/>
              <a:t> </a:t>
            </a:r>
            <a:r>
              <a:rPr lang="en-US" dirty="0" err="1"/>
              <a:t>Pemohon</a:t>
            </a:r>
            <a:r>
              <a:rPr lang="en-US" dirty="0"/>
              <a:t> yang </a:t>
            </a:r>
            <a:r>
              <a:rPr lang="en-US" dirty="0" err="1"/>
              <a:t>menjelaskan</a:t>
            </a:r>
            <a:r>
              <a:rPr lang="en-US" dirty="0"/>
              <a:t> </a:t>
            </a:r>
            <a:r>
              <a:rPr lang="en-US" dirty="0" err="1"/>
              <a:t>tenggang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pengajuan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ketentuan</a:t>
            </a:r>
            <a:r>
              <a:rPr lang="en-US" dirty="0"/>
              <a:t> </a:t>
            </a:r>
            <a:r>
              <a:rPr lang="en-US" dirty="0" err="1"/>
              <a:t>Pasal</a:t>
            </a:r>
            <a:r>
              <a:rPr lang="en-US" dirty="0"/>
              <a:t> 157 </a:t>
            </a:r>
            <a:r>
              <a:rPr lang="en-US" dirty="0" err="1"/>
              <a:t>ayat</a:t>
            </a:r>
            <a:r>
              <a:rPr lang="en-US" dirty="0"/>
              <a:t> (5) UU 10/2016 </a:t>
            </a:r>
            <a:r>
              <a:rPr lang="en-US" dirty="0" err="1"/>
              <a:t>juncto</a:t>
            </a:r>
            <a:r>
              <a:rPr lang="en-US" dirty="0"/>
              <a:t> </a:t>
            </a:r>
            <a:r>
              <a:rPr lang="en-US" dirty="0" err="1"/>
              <a:t>Pasal</a:t>
            </a:r>
            <a:r>
              <a:rPr lang="en-US" dirty="0"/>
              <a:t> 7 </a:t>
            </a:r>
            <a:r>
              <a:rPr lang="en-US" dirty="0" err="1"/>
              <a:t>ayat</a:t>
            </a:r>
            <a:r>
              <a:rPr lang="en-US" dirty="0"/>
              <a:t> (2) PMK 6/2024,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diajukan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paling </a:t>
            </a:r>
            <a:r>
              <a:rPr lang="en-US" dirty="0" err="1"/>
              <a:t>lambat</a:t>
            </a:r>
            <a:r>
              <a:rPr lang="en-US" dirty="0"/>
              <a:t> 3 (</a:t>
            </a:r>
            <a:r>
              <a:rPr lang="en-US" dirty="0" err="1"/>
              <a:t>tiga</a:t>
            </a:r>
            <a:r>
              <a:rPr lang="en-US" dirty="0"/>
              <a:t>)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terhitung</a:t>
            </a:r>
            <a:r>
              <a:rPr lang="en-US" dirty="0"/>
              <a:t> </a:t>
            </a:r>
            <a:r>
              <a:rPr lang="en-US" dirty="0" err="1"/>
              <a:t>sejak</a:t>
            </a:r>
            <a:r>
              <a:rPr lang="en-US" dirty="0"/>
              <a:t> </a:t>
            </a:r>
            <a:r>
              <a:rPr lang="en-US" dirty="0" err="1"/>
              <a:t>Termohon</a:t>
            </a:r>
            <a:r>
              <a:rPr lang="en-US" dirty="0"/>
              <a:t> </a:t>
            </a:r>
            <a:r>
              <a:rPr lang="en-US" dirty="0" err="1"/>
              <a:t>mengumumkan</a:t>
            </a:r>
            <a:r>
              <a:rPr lang="en-US" dirty="0"/>
              <a:t> </a:t>
            </a:r>
            <a:r>
              <a:rPr lang="en-US" dirty="0" err="1"/>
              <a:t>penetapan</a:t>
            </a:r>
            <a:r>
              <a:rPr lang="en-US" dirty="0"/>
              <a:t> </a:t>
            </a:r>
            <a:r>
              <a:rPr lang="en-US" dirty="0" err="1"/>
              <a:t>perolehan</a:t>
            </a:r>
            <a:r>
              <a:rPr lang="en-US" dirty="0"/>
              <a:t> </a:t>
            </a:r>
            <a:r>
              <a:rPr lang="en-US" dirty="0" err="1"/>
              <a:t>suara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. (</a:t>
            </a:r>
            <a:r>
              <a:rPr lang="en-US" dirty="0" err="1"/>
              <a:t>selain</a:t>
            </a:r>
            <a:r>
              <a:rPr lang="en-US" dirty="0"/>
              <a:t> </a:t>
            </a:r>
            <a:r>
              <a:rPr lang="en-US" dirty="0" err="1"/>
              <a:t>eksepsi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di </a:t>
            </a:r>
            <a:r>
              <a:rPr lang="en-US" dirty="0" err="1"/>
              <a:t>atas</a:t>
            </a:r>
            <a:r>
              <a:rPr lang="en-US" dirty="0"/>
              <a:t>, </a:t>
            </a: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mengajukan</a:t>
            </a:r>
            <a:r>
              <a:rPr lang="en-US" dirty="0"/>
              <a:t> </a:t>
            </a:r>
            <a:r>
              <a:rPr lang="en-US" dirty="0" err="1"/>
              <a:t>eksepsi</a:t>
            </a:r>
            <a:r>
              <a:rPr lang="en-US" dirty="0"/>
              <a:t> lain </a:t>
            </a:r>
            <a:r>
              <a:rPr lang="en-US" dirty="0" err="1"/>
              <a:t>misalnya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 </a:t>
            </a:r>
            <a:r>
              <a:rPr lang="en-US" dirty="0" err="1"/>
              <a:t>Pemohon</a:t>
            </a:r>
            <a:r>
              <a:rPr lang="en-US" dirty="0"/>
              <a:t> </a:t>
            </a:r>
            <a:r>
              <a:rPr lang="en-US" dirty="0" err="1"/>
              <a:t>kabur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kuasa</a:t>
            </a:r>
            <a:r>
              <a:rPr lang="en-US" dirty="0"/>
              <a:t>)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6F87C76-A74F-42DD-B92E-15510082C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8148" y="268666"/>
            <a:ext cx="8915703" cy="706567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lIns="90133" tIns="45067" rIns="90133" bIns="45067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SISTEMATIKA PEDOMAN PENYUSUNAN KETERANGAN PIHAK TERKAIT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TERHADAP PERMOHONAN PEMOHON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7" name="Slide Zoom 6">
                <a:extLst>
                  <a:ext uri="{FF2B5EF4-FFF2-40B4-BE49-F238E27FC236}">
                    <a16:creationId xmlns:a16="http://schemas.microsoft.com/office/drawing/2014/main" id="{38DF1225-210E-4E64-BA7B-67F53B7437B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09768563"/>
                  </p:ext>
                </p:extLst>
              </p:nvPr>
            </p:nvGraphicFramePr>
            <p:xfrm>
              <a:off x="-3253983" y="2859096"/>
              <a:ext cx="3048000" cy="1714500"/>
            </p:xfrm>
            <a:graphic>
              <a:graphicData uri="http://schemas.microsoft.com/office/powerpoint/2016/slidezoom">
                <pslz:sldZm>
                  <pslz:sldZmObj sldId="260" cId="1712788337">
                    <pslz:zmPr id="{628F5B1B-646A-4DB7-97EB-6BACFE7AE701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7" name="Slide Zoom 6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38DF1225-210E-4E64-BA7B-67F53B7437B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253983" y="2859096"/>
                <a:ext cx="3048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789973E1-237A-478B-A288-B79D2731F5A9}"/>
              </a:ext>
            </a:extLst>
          </p:cNvPr>
          <p:cNvSpPr/>
          <p:nvPr/>
        </p:nvSpPr>
        <p:spPr>
          <a:xfrm>
            <a:off x="892498" y="1081360"/>
            <a:ext cx="10666175" cy="54508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91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B6B9BF-116B-491A-9350-26DC7199AB44}"/>
              </a:ext>
            </a:extLst>
          </p:cNvPr>
          <p:cNvSpPr/>
          <p:nvPr/>
        </p:nvSpPr>
        <p:spPr>
          <a:xfrm>
            <a:off x="886111" y="1042177"/>
            <a:ext cx="10201674" cy="3788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I1.3. KEDUDUKAN HUKUM PEMOHON </a:t>
            </a:r>
          </a:p>
          <a:p>
            <a:pPr indent="400050" algn="just">
              <a:lnSpc>
                <a:spcPct val="150000"/>
              </a:lnSpc>
            </a:pPr>
            <a:r>
              <a:rPr lang="en-US" dirty="0" err="1"/>
              <a:t>Tanggapan</a:t>
            </a:r>
            <a:r>
              <a:rPr lang="en-US" dirty="0"/>
              <a:t>/</a:t>
            </a:r>
            <a:r>
              <a:rPr lang="en-US" dirty="0" err="1"/>
              <a:t>sanggahan</a:t>
            </a:r>
            <a:r>
              <a:rPr lang="en-US" dirty="0"/>
              <a:t> </a:t>
            </a: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Dalil</a:t>
            </a:r>
            <a:r>
              <a:rPr lang="en-US" dirty="0"/>
              <a:t> </a:t>
            </a:r>
            <a:r>
              <a:rPr lang="en-US" dirty="0" err="1"/>
              <a:t>Pemohon</a:t>
            </a:r>
            <a:r>
              <a:rPr lang="en-US" dirty="0"/>
              <a:t> yang </a:t>
            </a:r>
            <a:r>
              <a:rPr lang="en-US" dirty="0" err="1"/>
              <a:t>menjelaskan</a:t>
            </a:r>
            <a:r>
              <a:rPr lang="en-US" dirty="0"/>
              <a:t> </a:t>
            </a:r>
            <a:r>
              <a:rPr lang="en-US" dirty="0" err="1"/>
              <a:t>Pemohon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:</a:t>
            </a:r>
          </a:p>
          <a:p>
            <a:pPr marL="914400" indent="-454025" algn="just">
              <a:lnSpc>
                <a:spcPct val="150000"/>
              </a:lnSpc>
              <a:buAutoNum type="arabicParenR"/>
            </a:pP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Gubernur</a:t>
            </a:r>
            <a:r>
              <a:rPr lang="en-US" dirty="0"/>
              <a:t> dan Wakil </a:t>
            </a:r>
            <a:r>
              <a:rPr lang="en-US" dirty="0" err="1"/>
              <a:t>Gubernur</a:t>
            </a:r>
            <a:r>
              <a:rPr lang="en-US" dirty="0"/>
              <a:t>/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Bupati</a:t>
            </a:r>
            <a:r>
              <a:rPr lang="en-US" dirty="0"/>
              <a:t> dan Wakil </a:t>
            </a:r>
            <a:r>
              <a:rPr lang="en-US" dirty="0" err="1"/>
              <a:t>Bupati</a:t>
            </a:r>
            <a:r>
              <a:rPr lang="en-US" dirty="0"/>
              <a:t>/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Walikota</a:t>
            </a:r>
            <a:r>
              <a:rPr lang="en-US" dirty="0"/>
              <a:t> dan Wakil </a:t>
            </a:r>
            <a:r>
              <a:rPr lang="en-US" dirty="0" err="1"/>
              <a:t>Walikota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</a:t>
            </a:r>
            <a:r>
              <a:rPr lang="en-US" dirty="0" err="1"/>
              <a:t>Urut</a:t>
            </a:r>
            <a:r>
              <a:rPr lang="en-US" dirty="0"/>
              <a:t> </a:t>
            </a: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Keputusan </a:t>
            </a:r>
            <a:r>
              <a:rPr lang="en-US" dirty="0" err="1"/>
              <a:t>Termohon</a:t>
            </a:r>
            <a:r>
              <a:rPr lang="en-US" dirty="0"/>
              <a:t>; </a:t>
            </a:r>
            <a:r>
              <a:rPr lang="en-US" dirty="0" err="1"/>
              <a:t>atau</a:t>
            </a:r>
            <a:r>
              <a:rPr lang="en-US" dirty="0"/>
              <a:t> </a:t>
            </a:r>
          </a:p>
          <a:p>
            <a:pPr marL="914400" indent="-454025" algn="just">
              <a:lnSpc>
                <a:spcPct val="150000"/>
              </a:lnSpc>
              <a:buAutoNum type="arabicParenR"/>
            </a:pPr>
            <a:r>
              <a:rPr lang="en-US" dirty="0" err="1"/>
              <a:t>Pemantau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terdaftar</a:t>
            </a:r>
            <a:r>
              <a:rPr lang="en-US" dirty="0"/>
              <a:t> dan </a:t>
            </a:r>
            <a:r>
              <a:rPr lang="en-US" dirty="0" err="1"/>
              <a:t>memperoleh</a:t>
            </a:r>
            <a:r>
              <a:rPr lang="en-US" dirty="0"/>
              <a:t> </a:t>
            </a:r>
            <a:r>
              <a:rPr lang="en-US" dirty="0" err="1"/>
              <a:t>akreditasi</a:t>
            </a:r>
            <a:r>
              <a:rPr lang="en-US" dirty="0"/>
              <a:t> KPU/KIP </a:t>
            </a:r>
            <a:r>
              <a:rPr lang="en-US" dirty="0" err="1"/>
              <a:t>Provinsi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KPU/KIP </a:t>
            </a:r>
            <a:r>
              <a:rPr lang="en-US" dirty="0" err="1"/>
              <a:t>Kabupaten</a:t>
            </a:r>
            <a:r>
              <a:rPr lang="en-US" dirty="0"/>
              <a:t>/Kota,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calon</a:t>
            </a:r>
            <a:r>
              <a:rPr lang="en-US" dirty="0"/>
              <a:t>. </a:t>
            </a:r>
          </a:p>
          <a:p>
            <a:pPr marL="914400" indent="-454025" algn="just">
              <a:lnSpc>
                <a:spcPct val="150000"/>
              </a:lnSpc>
              <a:buAutoNum type="arabicParenR"/>
            </a:pPr>
            <a:r>
              <a:rPr lang="en-US" dirty="0"/>
              <a:t>Hal-</a:t>
            </a:r>
            <a:r>
              <a:rPr lang="en-US" dirty="0" err="1"/>
              <a:t>hal</a:t>
            </a:r>
            <a:r>
              <a:rPr lang="en-US" dirty="0"/>
              <a:t> lain yang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syarat</a:t>
            </a:r>
            <a:r>
              <a:rPr lang="en-US" dirty="0"/>
              <a:t> </a:t>
            </a:r>
            <a:r>
              <a:rPr lang="en-US" dirty="0" err="1"/>
              <a:t>formil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 (</a:t>
            </a:r>
            <a:r>
              <a:rPr lang="en-US" dirty="0" err="1"/>
              <a:t>misalnya</a:t>
            </a:r>
            <a:r>
              <a:rPr lang="en-US" dirty="0"/>
              <a:t>: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diperlukan</a:t>
            </a:r>
            <a:r>
              <a:rPr lang="en-US" dirty="0"/>
              <a:t>, </a:t>
            </a:r>
            <a:r>
              <a:rPr lang="en-US" dirty="0" err="1"/>
              <a:t>antara</a:t>
            </a:r>
            <a:r>
              <a:rPr lang="en-US" dirty="0"/>
              <a:t> lain </a:t>
            </a:r>
            <a:r>
              <a:rPr lang="en-US" dirty="0" err="1"/>
              <a:t>ketentuan</a:t>
            </a:r>
            <a:r>
              <a:rPr lang="en-US" dirty="0"/>
              <a:t> </a:t>
            </a:r>
            <a:r>
              <a:rPr lang="en-US" dirty="0" err="1"/>
              <a:t>Pasal</a:t>
            </a:r>
            <a:r>
              <a:rPr lang="en-US" dirty="0"/>
              <a:t> 158 UU 10/2016).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0828ED-F975-44F6-BDF3-E7DE4D3BFBE6}"/>
              </a:ext>
            </a:extLst>
          </p:cNvPr>
          <p:cNvSpPr/>
          <p:nvPr/>
        </p:nvSpPr>
        <p:spPr>
          <a:xfrm>
            <a:off x="963679" y="4721521"/>
            <a:ext cx="10419779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II. DALAM POKOK PERMOHONAN </a:t>
            </a:r>
          </a:p>
          <a:p>
            <a:pPr marL="400050" algn="just">
              <a:lnSpc>
                <a:spcPct val="150000"/>
              </a:lnSpc>
            </a:pP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menanggapi</a:t>
            </a:r>
            <a:r>
              <a:rPr lang="en-US" dirty="0"/>
              <a:t> </a:t>
            </a:r>
            <a:r>
              <a:rPr lang="en-US" dirty="0" err="1"/>
              <a:t>dalil</a:t>
            </a:r>
            <a:r>
              <a:rPr lang="en-US" dirty="0"/>
              <a:t> </a:t>
            </a:r>
            <a:r>
              <a:rPr lang="en-US" dirty="0" err="1"/>
              <a:t>Pemohon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kesalahan</a:t>
            </a:r>
            <a:r>
              <a:rPr lang="en-US" dirty="0"/>
              <a:t> </a:t>
            </a:r>
            <a:r>
              <a:rPr lang="en-US" dirty="0" err="1"/>
              <a:t>penghitungan</a:t>
            </a:r>
            <a:r>
              <a:rPr lang="en-US" dirty="0"/>
              <a:t> </a:t>
            </a:r>
            <a:r>
              <a:rPr lang="en-US" dirty="0" err="1"/>
              <a:t>perolehan</a:t>
            </a:r>
            <a:r>
              <a:rPr lang="en-US" dirty="0"/>
              <a:t> </a:t>
            </a:r>
            <a:r>
              <a:rPr lang="en-US" dirty="0" err="1"/>
              <a:t>suara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yang </a:t>
            </a:r>
            <a:r>
              <a:rPr lang="en-US" dirty="0" err="1"/>
              <a:t>ditetapkan</a:t>
            </a:r>
            <a:r>
              <a:rPr lang="en-US" dirty="0"/>
              <a:t> oleh </a:t>
            </a:r>
            <a:r>
              <a:rPr lang="en-US" dirty="0" err="1"/>
              <a:t>Termohon</a:t>
            </a:r>
            <a:r>
              <a:rPr lang="en-US" dirty="0"/>
              <a:t> dan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penghitungan</a:t>
            </a:r>
            <a:r>
              <a:rPr lang="en-US" dirty="0"/>
              <a:t> </a:t>
            </a:r>
            <a:r>
              <a:rPr lang="en-US" dirty="0" err="1"/>
              <a:t>suara</a:t>
            </a:r>
            <a:r>
              <a:rPr lang="en-US" dirty="0"/>
              <a:t> yang </a:t>
            </a:r>
            <a:r>
              <a:rPr lang="en-US" dirty="0" err="1"/>
              <a:t>benar</a:t>
            </a:r>
            <a:r>
              <a:rPr lang="en-US" dirty="0"/>
              <a:t> </a:t>
            </a:r>
            <a:r>
              <a:rPr lang="en-US" dirty="0" err="1"/>
              <a:t>menurut</a:t>
            </a:r>
            <a:r>
              <a:rPr lang="en-US" dirty="0"/>
              <a:t> </a:t>
            </a:r>
            <a:r>
              <a:rPr lang="en-US" dirty="0" err="1"/>
              <a:t>Pemohon</a:t>
            </a:r>
            <a:r>
              <a:rPr lang="en-US" dirty="0"/>
              <a:t>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D360042-E468-4154-BDC4-17A6B788A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8148" y="285092"/>
            <a:ext cx="8915703" cy="706567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lIns="90133" tIns="45067" rIns="90133" bIns="45067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SISTEMATIKA PEDOMAN PENYUSUNAN KETERANGAN PIHAK TERKAIT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TERHADAP PERMOHONAN PEMOHON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8E2924-481E-4E59-B464-03CDE90A3B9A}"/>
              </a:ext>
            </a:extLst>
          </p:cNvPr>
          <p:cNvSpPr/>
          <p:nvPr/>
        </p:nvSpPr>
        <p:spPr>
          <a:xfrm>
            <a:off x="739186" y="1149845"/>
            <a:ext cx="10819487" cy="51907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788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AC1DCF-6ECA-484B-B9B0-05BF7DD5FF14}"/>
              </a:ext>
            </a:extLst>
          </p:cNvPr>
          <p:cNvSpPr/>
          <p:nvPr/>
        </p:nvSpPr>
        <p:spPr>
          <a:xfrm>
            <a:off x="1582404" y="1300502"/>
            <a:ext cx="9675119" cy="337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 III. PETITUM </a:t>
            </a:r>
          </a:p>
          <a:p>
            <a:pPr marL="284163" algn="just">
              <a:lnSpc>
                <a:spcPct val="150000"/>
              </a:lnSpc>
            </a:pP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Eksepsi</a:t>
            </a:r>
            <a:r>
              <a:rPr lang="en-US" dirty="0"/>
              <a:t> </a:t>
            </a:r>
          </a:p>
          <a:p>
            <a:pPr marL="344488" algn="just">
              <a:lnSpc>
                <a:spcPct val="150000"/>
              </a:lnSpc>
            </a:pPr>
            <a:r>
              <a:rPr lang="en-US" dirty="0" err="1"/>
              <a:t>Menyatakan</a:t>
            </a:r>
            <a:r>
              <a:rPr lang="en-US" dirty="0"/>
              <a:t> </a:t>
            </a:r>
            <a:r>
              <a:rPr lang="en-US" dirty="0" err="1"/>
              <a:t>eksepsi</a:t>
            </a:r>
            <a:r>
              <a:rPr lang="en-US" dirty="0"/>
              <a:t> </a:t>
            </a: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diterima</a:t>
            </a:r>
            <a:r>
              <a:rPr lang="en-US" dirty="0"/>
              <a:t>; </a:t>
            </a:r>
          </a:p>
          <a:p>
            <a:pPr marL="284163" algn="just">
              <a:lnSpc>
                <a:spcPct val="150000"/>
              </a:lnSpc>
            </a:pP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Pokok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 </a:t>
            </a:r>
          </a:p>
          <a:p>
            <a:pPr marL="684213" indent="-342900" algn="just">
              <a:lnSpc>
                <a:spcPct val="150000"/>
              </a:lnSpc>
              <a:buAutoNum type="alphaLcPeriod"/>
            </a:pPr>
            <a:r>
              <a:rPr lang="en-US" dirty="0" err="1"/>
              <a:t>Menyatakan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 </a:t>
            </a:r>
            <a:r>
              <a:rPr lang="en-US" dirty="0" err="1"/>
              <a:t>Pemohon</a:t>
            </a:r>
            <a:r>
              <a:rPr lang="en-US" dirty="0"/>
              <a:t> </a:t>
            </a:r>
            <a:r>
              <a:rPr lang="en-US" dirty="0" err="1"/>
              <a:t>ditolak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diterima</a:t>
            </a:r>
            <a:r>
              <a:rPr lang="en-US" dirty="0"/>
              <a:t>; </a:t>
            </a:r>
          </a:p>
          <a:p>
            <a:pPr marL="684213" indent="-342900" algn="just">
              <a:lnSpc>
                <a:spcPct val="150000"/>
              </a:lnSpc>
              <a:buAutoNum type="alphaLcPeriod"/>
            </a:pPr>
            <a:r>
              <a:rPr lang="en-US" dirty="0" err="1"/>
              <a:t>Menyatakan</a:t>
            </a:r>
            <a:r>
              <a:rPr lang="en-US" dirty="0"/>
              <a:t> … Keputusan KPU/KIP </a:t>
            </a:r>
            <a:r>
              <a:rPr lang="en-US" dirty="0" err="1"/>
              <a:t>Provinsi</a:t>
            </a:r>
            <a:r>
              <a:rPr lang="en-US" dirty="0"/>
              <a:t>/</a:t>
            </a:r>
            <a:r>
              <a:rPr lang="en-US" dirty="0" err="1"/>
              <a:t>Kabupaten</a:t>
            </a:r>
            <a:r>
              <a:rPr lang="en-US" dirty="0"/>
              <a:t>/Kota …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Penetapan</a:t>
            </a:r>
            <a:r>
              <a:rPr lang="en-US" dirty="0"/>
              <a:t> </a:t>
            </a:r>
            <a:r>
              <a:rPr lang="en-US" dirty="0" err="1"/>
              <a:t>Perolehan</a:t>
            </a:r>
            <a:r>
              <a:rPr lang="en-US" dirty="0"/>
              <a:t> </a:t>
            </a:r>
            <a:r>
              <a:rPr lang="en-US" dirty="0" err="1"/>
              <a:t>Suara</a:t>
            </a:r>
            <a:r>
              <a:rPr lang="en-US" dirty="0"/>
              <a:t> Hasil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Gubernur</a:t>
            </a:r>
            <a:r>
              <a:rPr lang="en-US" dirty="0"/>
              <a:t> dan Wakil </a:t>
            </a:r>
            <a:r>
              <a:rPr lang="en-US" dirty="0" err="1"/>
              <a:t>Gubernur</a:t>
            </a:r>
            <a:r>
              <a:rPr lang="en-US" dirty="0"/>
              <a:t>/</a:t>
            </a:r>
            <a:r>
              <a:rPr lang="en-US" dirty="0" err="1"/>
              <a:t>Bupati</a:t>
            </a:r>
            <a:r>
              <a:rPr lang="en-US" dirty="0"/>
              <a:t> dan Wakil </a:t>
            </a:r>
            <a:r>
              <a:rPr lang="en-US" dirty="0" err="1"/>
              <a:t>Bupati</a:t>
            </a:r>
            <a:r>
              <a:rPr lang="en-US" dirty="0"/>
              <a:t>/</a:t>
            </a:r>
            <a:r>
              <a:rPr lang="en-US" dirty="0" err="1"/>
              <a:t>Walikota</a:t>
            </a:r>
            <a:r>
              <a:rPr lang="en-US" dirty="0"/>
              <a:t> dan Wakil </a:t>
            </a:r>
            <a:r>
              <a:rPr lang="en-US" dirty="0" err="1"/>
              <a:t>Walikota</a:t>
            </a:r>
            <a:r>
              <a:rPr lang="en-US" dirty="0"/>
              <a:t>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A1E7BE-91DB-4FDE-B6D0-7DF5C7661058}"/>
              </a:ext>
            </a:extLst>
          </p:cNvPr>
          <p:cNvSpPr/>
          <p:nvPr/>
        </p:nvSpPr>
        <p:spPr>
          <a:xfrm>
            <a:off x="892498" y="1319583"/>
            <a:ext cx="10666175" cy="50209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03A660F-6327-48BC-BB52-E40C55C1E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8148" y="285092"/>
            <a:ext cx="8915703" cy="706567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lIns="90133" tIns="45067" rIns="90133" bIns="45067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SISTEMATIKA PEDOMAN PENYUSUNAN KETERANGAN PIHAK TERKAIT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TERHADAP PERMOHONAN PEMOHON</a:t>
            </a:r>
          </a:p>
        </p:txBody>
      </p:sp>
    </p:spTree>
    <p:extLst>
      <p:ext uri="{BB962C8B-B14F-4D97-AF65-F5344CB8AC3E}">
        <p14:creationId xmlns:p14="http://schemas.microsoft.com/office/powerpoint/2010/main" val="4207325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461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MKRI_VIEWSONIC_01</dc:creator>
  <cp:lastModifiedBy>MKRI_VIEWSONIC_01</cp:lastModifiedBy>
  <cp:revision>5</cp:revision>
  <dcterms:created xsi:type="dcterms:W3CDTF">2024-10-15T00:40:51Z</dcterms:created>
  <dcterms:modified xsi:type="dcterms:W3CDTF">2024-10-15T01:16:33Z</dcterms:modified>
</cp:coreProperties>
</file>