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122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F6ECC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F6ECC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632" y="97535"/>
            <a:ext cx="8967215" cy="6675118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762000" y="438911"/>
            <a:ext cx="7595870" cy="429895"/>
          </a:xfrm>
          <a:custGeom>
            <a:avLst/>
            <a:gdLst/>
            <a:ahLst/>
            <a:cxnLst/>
            <a:rect l="l" t="t" r="r" b="b"/>
            <a:pathLst>
              <a:path w="7595870" h="429894">
                <a:moveTo>
                  <a:pt x="7595616" y="0"/>
                </a:moveTo>
                <a:lnTo>
                  <a:pt x="0" y="0"/>
                </a:lnTo>
                <a:lnTo>
                  <a:pt x="0" y="429768"/>
                </a:lnTo>
                <a:lnTo>
                  <a:pt x="7595616" y="429768"/>
                </a:lnTo>
                <a:lnTo>
                  <a:pt x="7595616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42417" y="1971717"/>
            <a:ext cx="2915920" cy="3460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982971" y="1229995"/>
            <a:ext cx="2931159" cy="3593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F6ECC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F6ECC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F6ECC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632" y="97535"/>
            <a:ext cx="8967215" cy="667511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438912"/>
            <a:ext cx="7620000" cy="4298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6244" y="1395806"/>
            <a:ext cx="8015605" cy="4417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64981" y="6571267"/>
            <a:ext cx="284479" cy="223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2F6ECC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2.%20Waktu%20Pengajuan%20Permohonan2.pptx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hyperlink" Target="1.%20Para%20Pihak.pptx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5.%20Keterangan%20PT.pptx" TargetMode="External"/><Relationship Id="rId3" Type="http://schemas.openxmlformats.org/officeDocument/2006/relationships/image" Target="../media/image30.png"/><Relationship Id="rId7" Type="http://schemas.openxmlformats.org/officeDocument/2006/relationships/hyperlink" Target="4.%20Struktur%20Jawaban.pptx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hyperlink" Target="3.%20Struktur%20Permohonan.pptx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31.png"/><Relationship Id="rId9" Type="http://schemas.openxmlformats.org/officeDocument/2006/relationships/hyperlink" Target="6.%20Keterangan%20Bawaslu.ppt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7.%20Penarikan%20Permohonan.pptx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4" Type="http://schemas.openxmlformats.org/officeDocument/2006/relationships/hyperlink" Target="Gab%20PMK%20no.%203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79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4648" y="5940552"/>
              <a:ext cx="329958" cy="360413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1328" y="5940552"/>
              <a:ext cx="1704594" cy="36041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62655" y="5940552"/>
              <a:ext cx="284238" cy="36041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23615" y="5940552"/>
              <a:ext cx="1619250" cy="36041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53127" y="5940552"/>
              <a:ext cx="1323594" cy="36041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53456" y="5940552"/>
              <a:ext cx="2463546" cy="36041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58439" y="6156959"/>
              <a:ext cx="1058417" cy="34824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605783" y="6156959"/>
              <a:ext cx="2750058" cy="34824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144768" y="6156959"/>
              <a:ext cx="272034" cy="34824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032503" y="6339840"/>
              <a:ext cx="741426" cy="34824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562856" y="6339840"/>
              <a:ext cx="576834" cy="348246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1462532" y="5952601"/>
            <a:ext cx="6409690" cy="63500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</a:pPr>
            <a:r>
              <a:rPr sz="1200" b="1" spc="-20" dirty="0">
                <a:solidFill>
                  <a:srgbClr val="C00000"/>
                </a:solidFill>
                <a:latin typeface="Cambria"/>
                <a:cs typeface="Cambria"/>
              </a:rPr>
              <a:t>DISAMPAIKAN</a:t>
            </a:r>
            <a:r>
              <a:rPr sz="1200" b="1" spc="2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Cambria"/>
                <a:cs typeface="Cambria"/>
              </a:rPr>
              <a:t>DALAM</a:t>
            </a:r>
            <a:r>
              <a:rPr sz="1200" b="1" spc="1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Cambria"/>
                <a:cs typeface="Cambria"/>
              </a:rPr>
              <a:t>“BIMBINGAN</a:t>
            </a:r>
            <a:r>
              <a:rPr sz="1200" b="1" spc="2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dirty="0">
                <a:solidFill>
                  <a:srgbClr val="C00000"/>
                </a:solidFill>
                <a:latin typeface="Cambria"/>
                <a:cs typeface="Cambria"/>
              </a:rPr>
              <a:t>TEKNIS</a:t>
            </a:r>
            <a:r>
              <a:rPr sz="1200" b="1" spc="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Cambria"/>
                <a:cs typeface="Cambria"/>
              </a:rPr>
              <a:t>PENYELESAIAN</a:t>
            </a:r>
            <a:r>
              <a:rPr sz="1200" b="1" spc="-3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dirty="0">
                <a:solidFill>
                  <a:srgbClr val="C00000"/>
                </a:solidFill>
                <a:latin typeface="Cambria"/>
                <a:cs typeface="Cambria"/>
              </a:rPr>
              <a:t>PERKARA</a:t>
            </a:r>
            <a:r>
              <a:rPr sz="1200" b="1" spc="-10" dirty="0">
                <a:solidFill>
                  <a:srgbClr val="C00000"/>
                </a:solidFill>
                <a:latin typeface="Cambria"/>
                <a:cs typeface="Cambria"/>
              </a:rPr>
              <a:t> PERSELISIHAN</a:t>
            </a:r>
            <a:r>
              <a:rPr sz="1200" b="1" spc="-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Cambria"/>
                <a:cs typeface="Cambria"/>
              </a:rPr>
              <a:t>HASIL</a:t>
            </a:r>
            <a:endParaRPr sz="1200" dirty="0">
              <a:latin typeface="Cambria"/>
              <a:cs typeface="Cambria"/>
            </a:endParaRPr>
          </a:p>
          <a:p>
            <a:pPr marR="165100" algn="ctr">
              <a:lnSpc>
                <a:spcPct val="100000"/>
              </a:lnSpc>
              <a:spcBef>
                <a:spcPts val="240"/>
              </a:spcBef>
            </a:pPr>
            <a:r>
              <a:rPr sz="1200" b="1" dirty="0">
                <a:solidFill>
                  <a:srgbClr val="C00000"/>
                </a:solidFill>
                <a:latin typeface="Cambria"/>
                <a:cs typeface="Cambria"/>
              </a:rPr>
              <a:t>PEMILIHAN</a:t>
            </a:r>
            <a:r>
              <a:rPr sz="1200" b="1" spc="-4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dirty="0">
                <a:solidFill>
                  <a:srgbClr val="C00000"/>
                </a:solidFill>
                <a:latin typeface="Cambria"/>
                <a:cs typeface="Cambria"/>
              </a:rPr>
              <a:t>GUBERNUR,</a:t>
            </a:r>
            <a:r>
              <a:rPr sz="1200" b="1" spc="-2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spc="-35" dirty="0">
                <a:solidFill>
                  <a:srgbClr val="C00000"/>
                </a:solidFill>
                <a:latin typeface="Cambria"/>
                <a:cs typeface="Cambria"/>
              </a:rPr>
              <a:t>BUPATI,</a:t>
            </a:r>
            <a:r>
              <a:rPr sz="1200" b="1" spc="-3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Cambria"/>
                <a:cs typeface="Cambria"/>
              </a:rPr>
              <a:t>DAN</a:t>
            </a:r>
            <a:r>
              <a:rPr sz="1200" b="1" spc="-2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Cambria"/>
                <a:cs typeface="Cambria"/>
              </a:rPr>
              <a:t>WALIKOTA”</a:t>
            </a:r>
            <a:endParaRPr sz="1200" dirty="0">
              <a:latin typeface="Cambria"/>
              <a:cs typeface="Cambria"/>
            </a:endParaRPr>
          </a:p>
          <a:p>
            <a:pPr marR="168275" algn="ctr">
              <a:lnSpc>
                <a:spcPct val="100000"/>
              </a:lnSpc>
              <a:spcBef>
                <a:spcPts val="5"/>
              </a:spcBef>
            </a:pPr>
            <a:r>
              <a:rPr sz="1200" b="1" spc="-25" dirty="0">
                <a:solidFill>
                  <a:srgbClr val="C00000"/>
                </a:solidFill>
                <a:latin typeface="Cambria"/>
                <a:cs typeface="Cambria"/>
              </a:rPr>
              <a:t>TAHUN</a:t>
            </a:r>
            <a:r>
              <a:rPr sz="1200" b="1" spc="-3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z="1200" b="1" spc="-20" dirty="0">
                <a:solidFill>
                  <a:srgbClr val="C00000"/>
                </a:solidFill>
                <a:latin typeface="Cambria"/>
                <a:cs typeface="Cambria"/>
              </a:rPr>
              <a:t>2024</a:t>
            </a:r>
            <a:endParaRPr sz="1200" dirty="0">
              <a:latin typeface="Cambria"/>
              <a:cs typeface="Cambria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13944" y="1146047"/>
            <a:ext cx="8491855" cy="3632349"/>
            <a:chOff x="313944" y="1146047"/>
            <a:chExt cx="8491855" cy="3632349"/>
          </a:xfrm>
        </p:grpSpPr>
        <p:sp>
          <p:nvSpPr>
            <p:cNvPr id="17" name="object 17"/>
            <p:cNvSpPr/>
            <p:nvPr/>
          </p:nvSpPr>
          <p:spPr>
            <a:xfrm>
              <a:off x="313944" y="1146047"/>
              <a:ext cx="8491855" cy="3502660"/>
            </a:xfrm>
            <a:custGeom>
              <a:avLst/>
              <a:gdLst/>
              <a:ahLst/>
              <a:cxnLst/>
              <a:rect l="l" t="t" r="r" b="b"/>
              <a:pathLst>
                <a:path w="8491855" h="3502660">
                  <a:moveTo>
                    <a:pt x="0" y="3502152"/>
                  </a:moveTo>
                  <a:lnTo>
                    <a:pt x="8491728" y="3502152"/>
                  </a:lnTo>
                  <a:lnTo>
                    <a:pt x="8491728" y="0"/>
                  </a:lnTo>
                  <a:lnTo>
                    <a:pt x="0" y="0"/>
                  </a:lnTo>
                  <a:lnTo>
                    <a:pt x="0" y="3502152"/>
                  </a:lnTo>
                  <a:close/>
                </a:path>
              </a:pathLst>
            </a:custGeom>
            <a:ln w="18287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96938" y="1297326"/>
              <a:ext cx="8299008" cy="3481070"/>
            </a:xfrm>
            <a:custGeom>
              <a:avLst/>
              <a:gdLst/>
              <a:ahLst/>
              <a:cxnLst/>
              <a:rect l="l" t="t" r="r" b="b"/>
              <a:pathLst>
                <a:path w="8491855" h="3481070">
                  <a:moveTo>
                    <a:pt x="8491728" y="0"/>
                  </a:moveTo>
                  <a:lnTo>
                    <a:pt x="0" y="0"/>
                  </a:lnTo>
                  <a:lnTo>
                    <a:pt x="0" y="3480816"/>
                  </a:lnTo>
                  <a:lnTo>
                    <a:pt x="8491728" y="3480816"/>
                  </a:lnTo>
                  <a:lnTo>
                    <a:pt x="8491728" y="0"/>
                  </a:lnTo>
                  <a:close/>
                </a:path>
              </a:pathLst>
            </a:custGeom>
            <a:solidFill>
              <a:srgbClr val="C00000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66800" y="1944623"/>
              <a:ext cx="6788658" cy="1341881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57471" y="3511308"/>
              <a:ext cx="860298" cy="515861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017776" y="3840492"/>
              <a:ext cx="5188458" cy="515861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099816" y="4169676"/>
              <a:ext cx="2978658" cy="515861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448055" y="1402080"/>
            <a:ext cx="8491855" cy="32265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20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R="220979" algn="ctr">
              <a:lnSpc>
                <a:spcPct val="100000"/>
              </a:lnSpc>
            </a:pPr>
            <a:r>
              <a:rPr sz="1800" b="1" spc="-10" dirty="0">
                <a:solidFill>
                  <a:srgbClr val="FFFFFF"/>
                </a:solidFill>
                <a:latin typeface="Cambria"/>
                <a:cs typeface="Cambria"/>
              </a:rPr>
              <a:t>Oleh:</a:t>
            </a:r>
            <a:endParaRPr sz="1800" dirty="0">
              <a:latin typeface="Cambria"/>
              <a:cs typeface="Cambria"/>
            </a:endParaRPr>
          </a:p>
          <a:p>
            <a:pPr marR="221615" algn="ctr">
              <a:lnSpc>
                <a:spcPct val="100000"/>
              </a:lnSpc>
              <a:spcBef>
                <a:spcPts val="430"/>
              </a:spcBef>
            </a:pPr>
            <a:r>
              <a:rPr sz="1800" b="1" spc="-20" dirty="0">
                <a:solidFill>
                  <a:srgbClr val="FF0000"/>
                </a:solidFill>
                <a:latin typeface="Cambria"/>
                <a:cs typeface="Cambria"/>
              </a:rPr>
              <a:t>KEPANITERAAN</a:t>
            </a:r>
            <a:r>
              <a:rPr sz="1800" b="1" spc="-5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ambria"/>
                <a:cs typeface="Cambria"/>
              </a:rPr>
              <a:t>DAN</a:t>
            </a:r>
            <a:r>
              <a:rPr sz="1800" b="1" spc="-3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1800" b="1" spc="-35" dirty="0">
                <a:solidFill>
                  <a:srgbClr val="FF0000"/>
                </a:solidFill>
                <a:latin typeface="Cambria"/>
                <a:cs typeface="Cambria"/>
              </a:rPr>
              <a:t>SEKRETARIAT</a:t>
            </a:r>
            <a:r>
              <a:rPr sz="1800" b="1" spc="-5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ambria"/>
                <a:cs typeface="Cambria"/>
              </a:rPr>
              <a:t>JENDERAL</a:t>
            </a:r>
            <a:endParaRPr sz="1800" dirty="0">
              <a:solidFill>
                <a:srgbClr val="FF0000"/>
              </a:solidFill>
              <a:latin typeface="Cambria"/>
              <a:cs typeface="Cambria"/>
            </a:endParaRPr>
          </a:p>
          <a:p>
            <a:pPr marR="218440" algn="ctr">
              <a:lnSpc>
                <a:spcPct val="100000"/>
              </a:lnSpc>
              <a:spcBef>
                <a:spcPts val="434"/>
              </a:spcBef>
            </a:pPr>
            <a:r>
              <a:rPr sz="1800" b="1" spc="-10" dirty="0">
                <a:solidFill>
                  <a:srgbClr val="FF0000"/>
                </a:solidFill>
                <a:latin typeface="Cambria"/>
                <a:cs typeface="Cambria"/>
              </a:rPr>
              <a:t>MAHKAMAH</a:t>
            </a:r>
            <a:r>
              <a:rPr sz="1800" b="1" spc="-4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ambria"/>
                <a:cs typeface="Cambria"/>
              </a:rPr>
              <a:t>KONSTITUSI</a:t>
            </a:r>
            <a:endParaRPr sz="1800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1</a:t>
            </a:fld>
            <a:endParaRPr spc="-25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22376" y="292608"/>
            <a:ext cx="7694295" cy="961390"/>
            <a:chOff x="722376" y="292608"/>
            <a:chExt cx="7694295" cy="961390"/>
          </a:xfrm>
        </p:grpSpPr>
        <p:sp>
          <p:nvSpPr>
            <p:cNvPr id="3" name="object 3"/>
            <p:cNvSpPr/>
            <p:nvPr/>
          </p:nvSpPr>
          <p:spPr>
            <a:xfrm>
              <a:off x="762000" y="338328"/>
              <a:ext cx="7595870" cy="771525"/>
            </a:xfrm>
            <a:custGeom>
              <a:avLst/>
              <a:gdLst/>
              <a:ahLst/>
              <a:cxnLst/>
              <a:rect l="l" t="t" r="r" b="b"/>
              <a:pathLst>
                <a:path w="7595870" h="771525">
                  <a:moveTo>
                    <a:pt x="7595616" y="0"/>
                  </a:moveTo>
                  <a:lnTo>
                    <a:pt x="0" y="0"/>
                  </a:lnTo>
                  <a:lnTo>
                    <a:pt x="0" y="771144"/>
                  </a:lnTo>
                  <a:lnTo>
                    <a:pt x="7595616" y="771144"/>
                  </a:lnTo>
                  <a:lnTo>
                    <a:pt x="7595616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2376" y="292608"/>
              <a:ext cx="2375154" cy="62560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82824" y="292608"/>
              <a:ext cx="1238250" cy="62560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97224" y="292608"/>
              <a:ext cx="643889" cy="62560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65448" y="292608"/>
              <a:ext cx="2042922" cy="62560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687567" y="292608"/>
              <a:ext cx="1116330" cy="62560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89191" y="292608"/>
              <a:ext cx="1317497" cy="62560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431023" y="292608"/>
              <a:ext cx="497573" cy="62560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52944" y="292608"/>
              <a:ext cx="863346" cy="62560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59352" y="627888"/>
              <a:ext cx="1223010" cy="625601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762000" y="338327"/>
            <a:ext cx="7595870" cy="771525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05"/>
              </a:spcBef>
            </a:pPr>
            <a:r>
              <a:rPr sz="2200" b="1" spc="-10" dirty="0">
                <a:solidFill>
                  <a:srgbClr val="FFFFFF"/>
                </a:solidFill>
                <a:latin typeface="Cambria"/>
                <a:cs typeface="Cambria"/>
              </a:rPr>
              <a:t>Pemberitahuan</a:t>
            </a:r>
            <a:r>
              <a:rPr sz="2200" b="1" spc="-2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FFFFFF"/>
                </a:solidFill>
                <a:latin typeface="Cambria"/>
                <a:cs typeface="Cambria"/>
              </a:rPr>
              <a:t>Sidang</a:t>
            </a:r>
            <a:r>
              <a:rPr sz="2200" b="1" spc="-10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FFFFFF"/>
                </a:solidFill>
                <a:latin typeface="Cambria"/>
                <a:cs typeface="Cambria"/>
              </a:rPr>
              <a:t>&amp;</a:t>
            </a:r>
            <a:r>
              <a:rPr sz="2200" b="1" spc="-2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Cambria"/>
                <a:cs typeface="Cambria"/>
              </a:rPr>
              <a:t>Permohonan</a:t>
            </a:r>
            <a:r>
              <a:rPr sz="2200" b="1" spc="-6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FFFFFF"/>
                </a:solidFill>
                <a:latin typeface="Cambria"/>
                <a:cs typeface="Cambria"/>
              </a:rPr>
              <a:t>Pihak</a:t>
            </a:r>
            <a:r>
              <a:rPr sz="2200" b="1" spc="-3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200" b="1" spc="-20" dirty="0">
                <a:solidFill>
                  <a:srgbClr val="FFFFFF"/>
                </a:solidFill>
                <a:latin typeface="Cambria"/>
                <a:cs typeface="Cambria"/>
              </a:rPr>
              <a:t>Terkait,</a:t>
            </a:r>
            <a:r>
              <a:rPr sz="2200" b="1" spc="-5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200" b="1" spc="-25" dirty="0">
                <a:solidFill>
                  <a:srgbClr val="FFFFFF"/>
                </a:solidFill>
                <a:latin typeface="Cambria"/>
                <a:cs typeface="Cambria"/>
              </a:rPr>
              <a:t>dan</a:t>
            </a:r>
            <a:endParaRPr sz="2200">
              <a:latin typeface="Cambria"/>
              <a:cs typeface="Cambria"/>
            </a:endParaRPr>
          </a:p>
          <a:p>
            <a:pPr marL="3175" algn="ctr">
              <a:lnSpc>
                <a:spcPct val="100000"/>
              </a:lnSpc>
              <a:spcBef>
                <a:spcPts val="5"/>
              </a:spcBef>
            </a:pPr>
            <a:r>
              <a:rPr sz="2200" b="1" spc="-10" dirty="0">
                <a:solidFill>
                  <a:srgbClr val="FFFFFF"/>
                </a:solidFill>
                <a:latin typeface="Cambria"/>
                <a:cs typeface="Cambria"/>
              </a:rPr>
              <a:t>Inzage</a:t>
            </a:r>
            <a:endParaRPr sz="2200">
              <a:latin typeface="Cambria"/>
              <a:cs typeface="Cambri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843783" y="5373623"/>
            <a:ext cx="360045" cy="335280"/>
          </a:xfrm>
          <a:custGeom>
            <a:avLst/>
            <a:gdLst/>
            <a:ahLst/>
            <a:cxnLst/>
            <a:rect l="l" t="t" r="r" b="b"/>
            <a:pathLst>
              <a:path w="360044" h="335279">
                <a:moveTo>
                  <a:pt x="359664" y="0"/>
                </a:moveTo>
                <a:lnTo>
                  <a:pt x="349504" y="0"/>
                </a:lnTo>
                <a:lnTo>
                  <a:pt x="349631" y="634"/>
                </a:lnTo>
                <a:lnTo>
                  <a:pt x="346440" y="46023"/>
                </a:lnTo>
                <a:lnTo>
                  <a:pt x="337146" y="88456"/>
                </a:lnTo>
                <a:lnTo>
                  <a:pt x="322165" y="128690"/>
                </a:lnTo>
                <a:lnTo>
                  <a:pt x="301911" y="166337"/>
                </a:lnTo>
                <a:lnTo>
                  <a:pt x="276802" y="201007"/>
                </a:lnTo>
                <a:lnTo>
                  <a:pt x="247253" y="232314"/>
                </a:lnTo>
                <a:lnTo>
                  <a:pt x="213679" y="259869"/>
                </a:lnTo>
                <a:lnTo>
                  <a:pt x="176497" y="283285"/>
                </a:lnTo>
                <a:lnTo>
                  <a:pt x="136122" y="302172"/>
                </a:lnTo>
                <a:lnTo>
                  <a:pt x="92970" y="316144"/>
                </a:lnTo>
                <a:lnTo>
                  <a:pt x="47457" y="324811"/>
                </a:lnTo>
                <a:lnTo>
                  <a:pt x="0" y="327787"/>
                </a:lnTo>
                <a:lnTo>
                  <a:pt x="0" y="335279"/>
                </a:lnTo>
                <a:lnTo>
                  <a:pt x="359664" y="335279"/>
                </a:lnTo>
                <a:lnTo>
                  <a:pt x="359664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55920" y="4956047"/>
            <a:ext cx="360045" cy="335280"/>
          </a:xfrm>
          <a:custGeom>
            <a:avLst/>
            <a:gdLst/>
            <a:ahLst/>
            <a:cxnLst/>
            <a:rect l="l" t="t" r="r" b="b"/>
            <a:pathLst>
              <a:path w="360045" h="335279">
                <a:moveTo>
                  <a:pt x="359663" y="0"/>
                </a:moveTo>
                <a:lnTo>
                  <a:pt x="349503" y="0"/>
                </a:lnTo>
                <a:lnTo>
                  <a:pt x="349630" y="634"/>
                </a:lnTo>
                <a:lnTo>
                  <a:pt x="346440" y="46023"/>
                </a:lnTo>
                <a:lnTo>
                  <a:pt x="337146" y="88456"/>
                </a:lnTo>
                <a:lnTo>
                  <a:pt x="322165" y="128690"/>
                </a:lnTo>
                <a:lnTo>
                  <a:pt x="301911" y="166337"/>
                </a:lnTo>
                <a:lnTo>
                  <a:pt x="276802" y="201007"/>
                </a:lnTo>
                <a:lnTo>
                  <a:pt x="247253" y="232314"/>
                </a:lnTo>
                <a:lnTo>
                  <a:pt x="213679" y="259869"/>
                </a:lnTo>
                <a:lnTo>
                  <a:pt x="176497" y="283285"/>
                </a:lnTo>
                <a:lnTo>
                  <a:pt x="136122" y="302172"/>
                </a:lnTo>
                <a:lnTo>
                  <a:pt x="92970" y="316144"/>
                </a:lnTo>
                <a:lnTo>
                  <a:pt x="47457" y="324811"/>
                </a:lnTo>
                <a:lnTo>
                  <a:pt x="0" y="327786"/>
                </a:lnTo>
                <a:lnTo>
                  <a:pt x="0" y="335279"/>
                </a:lnTo>
                <a:lnTo>
                  <a:pt x="359663" y="335279"/>
                </a:lnTo>
                <a:lnTo>
                  <a:pt x="359663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071104" y="4541520"/>
            <a:ext cx="360045" cy="335280"/>
          </a:xfrm>
          <a:custGeom>
            <a:avLst/>
            <a:gdLst/>
            <a:ahLst/>
            <a:cxnLst/>
            <a:rect l="l" t="t" r="r" b="b"/>
            <a:pathLst>
              <a:path w="360045" h="335279">
                <a:moveTo>
                  <a:pt x="359664" y="0"/>
                </a:moveTo>
                <a:lnTo>
                  <a:pt x="349503" y="0"/>
                </a:lnTo>
                <a:lnTo>
                  <a:pt x="349630" y="634"/>
                </a:lnTo>
                <a:lnTo>
                  <a:pt x="346440" y="46023"/>
                </a:lnTo>
                <a:lnTo>
                  <a:pt x="337146" y="88456"/>
                </a:lnTo>
                <a:lnTo>
                  <a:pt x="322165" y="128690"/>
                </a:lnTo>
                <a:lnTo>
                  <a:pt x="301911" y="166337"/>
                </a:lnTo>
                <a:lnTo>
                  <a:pt x="276802" y="201007"/>
                </a:lnTo>
                <a:lnTo>
                  <a:pt x="247253" y="232314"/>
                </a:lnTo>
                <a:lnTo>
                  <a:pt x="213679" y="259869"/>
                </a:lnTo>
                <a:lnTo>
                  <a:pt x="176497" y="283285"/>
                </a:lnTo>
                <a:lnTo>
                  <a:pt x="136122" y="302172"/>
                </a:lnTo>
                <a:lnTo>
                  <a:pt x="92970" y="316144"/>
                </a:lnTo>
                <a:lnTo>
                  <a:pt x="47457" y="324811"/>
                </a:lnTo>
                <a:lnTo>
                  <a:pt x="0" y="327786"/>
                </a:lnTo>
                <a:lnTo>
                  <a:pt x="0" y="335279"/>
                </a:lnTo>
                <a:lnTo>
                  <a:pt x="359664" y="335279"/>
                </a:lnTo>
                <a:lnTo>
                  <a:pt x="359664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55396" y="3667251"/>
            <a:ext cx="2503170" cy="3047365"/>
          </a:xfrm>
          <a:custGeom>
            <a:avLst/>
            <a:gdLst/>
            <a:ahLst/>
            <a:cxnLst/>
            <a:rect l="l" t="t" r="r" b="b"/>
            <a:pathLst>
              <a:path w="2503170" h="3047365">
                <a:moveTo>
                  <a:pt x="2502916" y="2126488"/>
                </a:moveTo>
                <a:lnTo>
                  <a:pt x="61645" y="2126488"/>
                </a:lnTo>
                <a:lnTo>
                  <a:pt x="75247" y="127000"/>
                </a:lnTo>
                <a:lnTo>
                  <a:pt x="75260" y="124637"/>
                </a:lnTo>
                <a:lnTo>
                  <a:pt x="87807" y="122199"/>
                </a:lnTo>
                <a:lnTo>
                  <a:pt x="108089" y="108737"/>
                </a:lnTo>
                <a:lnTo>
                  <a:pt x="121831" y="88620"/>
                </a:lnTo>
                <a:lnTo>
                  <a:pt x="126987" y="63881"/>
                </a:lnTo>
                <a:lnTo>
                  <a:pt x="126885" y="63373"/>
                </a:lnTo>
                <a:lnTo>
                  <a:pt x="122161" y="39154"/>
                </a:lnTo>
                <a:lnTo>
                  <a:pt x="108686" y="18897"/>
                </a:lnTo>
                <a:lnTo>
                  <a:pt x="88595" y="5168"/>
                </a:lnTo>
                <a:lnTo>
                  <a:pt x="63919" y="0"/>
                </a:lnTo>
                <a:lnTo>
                  <a:pt x="39166" y="4813"/>
                </a:lnTo>
                <a:lnTo>
                  <a:pt x="18884" y="18275"/>
                </a:lnTo>
                <a:lnTo>
                  <a:pt x="5143" y="38392"/>
                </a:lnTo>
                <a:lnTo>
                  <a:pt x="0" y="63119"/>
                </a:lnTo>
                <a:lnTo>
                  <a:pt x="4813" y="87858"/>
                </a:lnTo>
                <a:lnTo>
                  <a:pt x="18288" y="108115"/>
                </a:lnTo>
                <a:lnTo>
                  <a:pt x="38379" y="121843"/>
                </a:lnTo>
                <a:lnTo>
                  <a:pt x="50888" y="124460"/>
                </a:lnTo>
                <a:lnTo>
                  <a:pt x="37274" y="2126488"/>
                </a:lnTo>
                <a:lnTo>
                  <a:pt x="24892" y="2126488"/>
                </a:lnTo>
                <a:lnTo>
                  <a:pt x="24892" y="2304288"/>
                </a:lnTo>
                <a:lnTo>
                  <a:pt x="24892" y="3047238"/>
                </a:lnTo>
                <a:lnTo>
                  <a:pt x="205155" y="3047238"/>
                </a:lnTo>
                <a:lnTo>
                  <a:pt x="205155" y="2304288"/>
                </a:lnTo>
                <a:lnTo>
                  <a:pt x="2502916" y="2304288"/>
                </a:lnTo>
                <a:lnTo>
                  <a:pt x="2502916" y="2126488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364484" y="3243579"/>
            <a:ext cx="2509520" cy="3053080"/>
          </a:xfrm>
          <a:custGeom>
            <a:avLst/>
            <a:gdLst/>
            <a:ahLst/>
            <a:cxnLst/>
            <a:rect l="l" t="t" r="r" b="b"/>
            <a:pathLst>
              <a:path w="2509520" h="3053079">
                <a:moveTo>
                  <a:pt x="2509012" y="2133600"/>
                </a:moveTo>
                <a:lnTo>
                  <a:pt x="61607" y="2133600"/>
                </a:lnTo>
                <a:lnTo>
                  <a:pt x="75260" y="127000"/>
                </a:lnTo>
                <a:lnTo>
                  <a:pt x="75272" y="124637"/>
                </a:lnTo>
                <a:lnTo>
                  <a:pt x="87845" y="122199"/>
                </a:lnTo>
                <a:lnTo>
                  <a:pt x="108102" y="108737"/>
                </a:lnTo>
                <a:lnTo>
                  <a:pt x="121831" y="88620"/>
                </a:lnTo>
                <a:lnTo>
                  <a:pt x="127000" y="63881"/>
                </a:lnTo>
                <a:lnTo>
                  <a:pt x="126898" y="63373"/>
                </a:lnTo>
                <a:lnTo>
                  <a:pt x="122174" y="39154"/>
                </a:lnTo>
                <a:lnTo>
                  <a:pt x="108673" y="18897"/>
                </a:lnTo>
                <a:lnTo>
                  <a:pt x="88557" y="5168"/>
                </a:lnTo>
                <a:lnTo>
                  <a:pt x="63881" y="0"/>
                </a:lnTo>
                <a:lnTo>
                  <a:pt x="39141" y="4813"/>
                </a:lnTo>
                <a:lnTo>
                  <a:pt x="18884" y="18275"/>
                </a:lnTo>
                <a:lnTo>
                  <a:pt x="5156" y="38392"/>
                </a:lnTo>
                <a:lnTo>
                  <a:pt x="0" y="63119"/>
                </a:lnTo>
                <a:lnTo>
                  <a:pt x="4800" y="87858"/>
                </a:lnTo>
                <a:lnTo>
                  <a:pt x="18262" y="108115"/>
                </a:lnTo>
                <a:lnTo>
                  <a:pt x="38379" y="121843"/>
                </a:lnTo>
                <a:lnTo>
                  <a:pt x="50888" y="124460"/>
                </a:lnTo>
                <a:lnTo>
                  <a:pt x="37223" y="2133600"/>
                </a:lnTo>
                <a:lnTo>
                  <a:pt x="30988" y="2133600"/>
                </a:lnTo>
                <a:lnTo>
                  <a:pt x="30988" y="2311400"/>
                </a:lnTo>
                <a:lnTo>
                  <a:pt x="30988" y="3053080"/>
                </a:lnTo>
                <a:lnTo>
                  <a:pt x="211201" y="3053080"/>
                </a:lnTo>
                <a:lnTo>
                  <a:pt x="211201" y="2311400"/>
                </a:lnTo>
                <a:lnTo>
                  <a:pt x="2509012" y="2311400"/>
                </a:lnTo>
                <a:lnTo>
                  <a:pt x="2509012" y="2133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976620" y="2819907"/>
            <a:ext cx="2509520" cy="3060700"/>
          </a:xfrm>
          <a:custGeom>
            <a:avLst/>
            <a:gdLst/>
            <a:ahLst/>
            <a:cxnLst/>
            <a:rect l="l" t="t" r="r" b="b"/>
            <a:pathLst>
              <a:path w="2509520" h="3060700">
                <a:moveTo>
                  <a:pt x="2509012" y="2141982"/>
                </a:moveTo>
                <a:lnTo>
                  <a:pt x="61544" y="2141982"/>
                </a:lnTo>
                <a:lnTo>
                  <a:pt x="75260" y="127000"/>
                </a:lnTo>
                <a:lnTo>
                  <a:pt x="75272" y="124637"/>
                </a:lnTo>
                <a:lnTo>
                  <a:pt x="87845" y="122199"/>
                </a:lnTo>
                <a:lnTo>
                  <a:pt x="108102" y="108737"/>
                </a:lnTo>
                <a:lnTo>
                  <a:pt x="121831" y="88620"/>
                </a:lnTo>
                <a:lnTo>
                  <a:pt x="127000" y="63881"/>
                </a:lnTo>
                <a:lnTo>
                  <a:pt x="126898" y="63373"/>
                </a:lnTo>
                <a:lnTo>
                  <a:pt x="122174" y="39154"/>
                </a:lnTo>
                <a:lnTo>
                  <a:pt x="108673" y="18897"/>
                </a:lnTo>
                <a:lnTo>
                  <a:pt x="88557" y="5168"/>
                </a:lnTo>
                <a:lnTo>
                  <a:pt x="63881" y="0"/>
                </a:lnTo>
                <a:lnTo>
                  <a:pt x="39141" y="4813"/>
                </a:lnTo>
                <a:lnTo>
                  <a:pt x="18884" y="18275"/>
                </a:lnTo>
                <a:lnTo>
                  <a:pt x="5156" y="38392"/>
                </a:lnTo>
                <a:lnTo>
                  <a:pt x="0" y="63119"/>
                </a:lnTo>
                <a:lnTo>
                  <a:pt x="4800" y="87858"/>
                </a:lnTo>
                <a:lnTo>
                  <a:pt x="18262" y="108115"/>
                </a:lnTo>
                <a:lnTo>
                  <a:pt x="38379" y="121843"/>
                </a:lnTo>
                <a:lnTo>
                  <a:pt x="50888" y="124460"/>
                </a:lnTo>
                <a:lnTo>
                  <a:pt x="37160" y="2141982"/>
                </a:lnTo>
                <a:lnTo>
                  <a:pt x="30988" y="2141982"/>
                </a:lnTo>
                <a:lnTo>
                  <a:pt x="30988" y="2319782"/>
                </a:lnTo>
                <a:lnTo>
                  <a:pt x="30988" y="3060192"/>
                </a:lnTo>
                <a:lnTo>
                  <a:pt x="210693" y="3060192"/>
                </a:lnTo>
                <a:lnTo>
                  <a:pt x="210693" y="2319782"/>
                </a:lnTo>
                <a:lnTo>
                  <a:pt x="2509012" y="2319782"/>
                </a:lnTo>
                <a:lnTo>
                  <a:pt x="2509012" y="2141982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024229" y="1995932"/>
            <a:ext cx="2269490" cy="3593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"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Arial MT"/>
                <a:cs typeface="Arial MT"/>
              </a:rPr>
              <a:t>Pemberitahuan</a:t>
            </a:r>
            <a:r>
              <a:rPr sz="1800" dirty="0">
                <a:latin typeface="Arial MT"/>
                <a:cs typeface="Arial MT"/>
              </a:rPr>
              <a:t> sidang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pertama </a:t>
            </a:r>
            <a:r>
              <a:rPr sz="1800" dirty="0">
                <a:latin typeface="Arial MT"/>
                <a:cs typeface="Arial MT"/>
              </a:rPr>
              <a:t>kepada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Termohon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Pemberi </a:t>
            </a:r>
            <a:r>
              <a:rPr sz="1800" dirty="0">
                <a:latin typeface="Arial MT"/>
                <a:cs typeface="Arial MT"/>
              </a:rPr>
              <a:t>Keterangan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paling </a:t>
            </a:r>
            <a:r>
              <a:rPr sz="1800" dirty="0">
                <a:latin typeface="Arial MT"/>
                <a:cs typeface="Arial MT"/>
              </a:rPr>
              <a:t>lama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2</a:t>
            </a:r>
            <a:r>
              <a:rPr sz="1800" spc="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hari</a:t>
            </a:r>
            <a:r>
              <a:rPr sz="1800" spc="-10" dirty="0">
                <a:latin typeface="Arial MT"/>
                <a:cs typeface="Arial MT"/>
              </a:rPr>
              <a:t> kerja </a:t>
            </a:r>
            <a:r>
              <a:rPr sz="1800" dirty="0">
                <a:latin typeface="Arial MT"/>
                <a:cs typeface="Arial MT"/>
              </a:rPr>
              <a:t>sejak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permohonan diregistrasi, </a:t>
            </a:r>
            <a:r>
              <a:rPr sz="1800" dirty="0">
                <a:latin typeface="Arial MT"/>
                <a:cs typeface="Arial MT"/>
              </a:rPr>
              <a:t>sedangkan </a:t>
            </a:r>
            <a:r>
              <a:rPr sz="1800" spc="-10" dirty="0">
                <a:latin typeface="Arial MT"/>
                <a:cs typeface="Arial MT"/>
              </a:rPr>
              <a:t>kepada </a:t>
            </a:r>
            <a:r>
              <a:rPr sz="1800" dirty="0">
                <a:latin typeface="Arial MT"/>
                <a:cs typeface="Arial MT"/>
              </a:rPr>
              <a:t>Pihak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Terkait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paling </a:t>
            </a:r>
            <a:r>
              <a:rPr sz="1800" dirty="0">
                <a:latin typeface="Arial MT"/>
                <a:cs typeface="Arial MT"/>
              </a:rPr>
              <a:t>lama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2</a:t>
            </a:r>
            <a:r>
              <a:rPr sz="1800" spc="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hari</a:t>
            </a:r>
            <a:r>
              <a:rPr sz="1800" spc="-10" dirty="0">
                <a:latin typeface="Arial MT"/>
                <a:cs typeface="Arial MT"/>
              </a:rPr>
              <a:t> kerja </a:t>
            </a:r>
            <a:r>
              <a:rPr sz="1800" dirty="0">
                <a:latin typeface="Arial MT"/>
                <a:cs typeface="Arial MT"/>
              </a:rPr>
              <a:t>sebelum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pemeriksaan pendahuluan.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  <p:sp>
        <p:nvSpPr>
          <p:cNvPr id="21" name="object 21"/>
          <p:cNvSpPr txBox="1"/>
          <p:nvPr/>
        </p:nvSpPr>
        <p:spPr>
          <a:xfrm>
            <a:off x="3539744" y="1155319"/>
            <a:ext cx="2306320" cy="41421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Para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pihak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dapat mengajukan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secara </a:t>
            </a:r>
            <a:r>
              <a:rPr sz="1800" dirty="0">
                <a:latin typeface="Arial MT"/>
                <a:cs typeface="Arial MT"/>
              </a:rPr>
              <a:t>tertulis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untuk </a:t>
            </a:r>
            <a:r>
              <a:rPr sz="1800" dirty="0">
                <a:latin typeface="Arial MT"/>
                <a:cs typeface="Arial MT"/>
              </a:rPr>
              <a:t>mempelajari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alat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bukti </a:t>
            </a:r>
            <a:r>
              <a:rPr sz="1800" dirty="0">
                <a:latin typeface="Arial MT"/>
                <a:cs typeface="Arial MT"/>
              </a:rPr>
              <a:t>(inzage)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dengan </a:t>
            </a:r>
            <a:r>
              <a:rPr sz="1800" dirty="0">
                <a:latin typeface="Arial MT"/>
                <a:cs typeface="Arial MT"/>
              </a:rPr>
              <a:t>menyebutkan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alat </a:t>
            </a:r>
            <a:r>
              <a:rPr sz="1800" dirty="0">
                <a:latin typeface="Arial MT"/>
                <a:cs typeface="Arial MT"/>
              </a:rPr>
              <a:t>bukti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hendak </a:t>
            </a:r>
            <a:r>
              <a:rPr sz="1800" dirty="0">
                <a:latin typeface="Arial MT"/>
                <a:cs typeface="Arial MT"/>
              </a:rPr>
              <a:t>dipelajari.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Sehingga, </a:t>
            </a:r>
            <a:r>
              <a:rPr sz="1800" dirty="0">
                <a:latin typeface="Arial MT"/>
                <a:cs typeface="Arial MT"/>
              </a:rPr>
              <a:t>inzage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dapat </a:t>
            </a:r>
            <a:r>
              <a:rPr sz="1800" dirty="0">
                <a:latin typeface="Arial MT"/>
                <a:cs typeface="Arial MT"/>
              </a:rPr>
              <a:t>dilakukan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setelah </a:t>
            </a:r>
            <a:r>
              <a:rPr sz="1800" dirty="0">
                <a:latin typeface="Arial MT"/>
                <a:cs typeface="Arial MT"/>
              </a:rPr>
              <a:t>mendapat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persetujuan </a:t>
            </a:r>
            <a:r>
              <a:rPr sz="1800" dirty="0">
                <a:latin typeface="Arial MT"/>
                <a:cs typeface="Arial MT"/>
              </a:rPr>
              <a:t>ketua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panel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dan </a:t>
            </a:r>
            <a:r>
              <a:rPr sz="1800" dirty="0">
                <a:latin typeface="Arial MT"/>
                <a:cs typeface="Arial MT"/>
              </a:rPr>
              <a:t>dilakukan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pada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jam </a:t>
            </a:r>
            <a:r>
              <a:rPr sz="1800" spc="-10" dirty="0">
                <a:latin typeface="Arial MT"/>
                <a:cs typeface="Arial MT"/>
              </a:rPr>
              <a:t>layanan.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88455" y="3061208"/>
            <a:ext cx="219773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sebagai </a:t>
            </a:r>
            <a:r>
              <a:rPr sz="1800" dirty="0">
                <a:latin typeface="Arial MT"/>
                <a:cs typeface="Arial MT"/>
              </a:rPr>
              <a:t>Pihak</a:t>
            </a:r>
            <a:r>
              <a:rPr sz="1800" spc="-8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Terkait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paling </a:t>
            </a:r>
            <a:r>
              <a:rPr sz="1800" dirty="0">
                <a:latin typeface="Arial MT"/>
                <a:cs typeface="Arial MT"/>
              </a:rPr>
              <a:t>lama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2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(dua)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hari </a:t>
            </a:r>
            <a:r>
              <a:rPr sz="1800" dirty="0">
                <a:latin typeface="Arial MT"/>
                <a:cs typeface="Arial MT"/>
              </a:rPr>
              <a:t>kerja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sejak </a:t>
            </a:r>
            <a:r>
              <a:rPr sz="1800" spc="-10" dirty="0">
                <a:latin typeface="Arial MT"/>
                <a:cs typeface="Arial MT"/>
              </a:rPr>
              <a:t>permohonan diregistrasi.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00" y="390143"/>
            <a:ext cx="7595870" cy="628650"/>
            <a:chOff x="762000" y="390143"/>
            <a:chExt cx="7595870" cy="6286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58439" y="390143"/>
              <a:ext cx="896874" cy="6286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40607" y="390143"/>
              <a:ext cx="1082802" cy="62865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05655" y="390143"/>
              <a:ext cx="1198626" cy="62865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28615" y="390143"/>
              <a:ext cx="1454658" cy="628650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dirty="0"/>
              <a:t>Alat</a:t>
            </a:r>
            <a:r>
              <a:rPr spc="-15" dirty="0"/>
              <a:t> </a:t>
            </a:r>
            <a:r>
              <a:rPr dirty="0"/>
              <a:t>Bukti</a:t>
            </a:r>
            <a:r>
              <a:rPr spc="-30" dirty="0"/>
              <a:t> </a:t>
            </a:r>
            <a:r>
              <a:rPr dirty="0"/>
              <a:t>&amp;</a:t>
            </a:r>
            <a:r>
              <a:rPr spc="-15" dirty="0"/>
              <a:t> </a:t>
            </a:r>
            <a:r>
              <a:rPr dirty="0"/>
              <a:t>Jam</a:t>
            </a:r>
            <a:r>
              <a:rPr spc="-20" dirty="0"/>
              <a:t> </a:t>
            </a:r>
            <a:r>
              <a:rPr spc="-10" dirty="0"/>
              <a:t>Layanan</a:t>
            </a:r>
          </a:p>
        </p:txBody>
      </p:sp>
      <p:sp>
        <p:nvSpPr>
          <p:cNvPr id="8" name="object 8"/>
          <p:cNvSpPr/>
          <p:nvPr/>
        </p:nvSpPr>
        <p:spPr>
          <a:xfrm>
            <a:off x="3852671" y="5071871"/>
            <a:ext cx="500380" cy="332740"/>
          </a:xfrm>
          <a:custGeom>
            <a:avLst/>
            <a:gdLst/>
            <a:ahLst/>
            <a:cxnLst/>
            <a:rect l="l" t="t" r="r" b="b"/>
            <a:pathLst>
              <a:path w="500379" h="332739">
                <a:moveTo>
                  <a:pt x="499872" y="0"/>
                </a:moveTo>
                <a:lnTo>
                  <a:pt x="485775" y="0"/>
                </a:lnTo>
                <a:lnTo>
                  <a:pt x="486028" y="634"/>
                </a:lnTo>
                <a:lnTo>
                  <a:pt x="482758" y="39456"/>
                </a:lnTo>
                <a:lnTo>
                  <a:pt x="457686" y="110741"/>
                </a:lnTo>
                <a:lnTo>
                  <a:pt x="436615" y="143863"/>
                </a:lnTo>
                <a:lnTo>
                  <a:pt x="410341" y="174980"/>
                </a:lnTo>
                <a:lnTo>
                  <a:pt x="379230" y="203852"/>
                </a:lnTo>
                <a:lnTo>
                  <a:pt x="343646" y="230235"/>
                </a:lnTo>
                <a:lnTo>
                  <a:pt x="303954" y="253886"/>
                </a:lnTo>
                <a:lnTo>
                  <a:pt x="260521" y="274564"/>
                </a:lnTo>
                <a:lnTo>
                  <a:pt x="213710" y="292026"/>
                </a:lnTo>
                <a:lnTo>
                  <a:pt x="163887" y="306030"/>
                </a:lnTo>
                <a:lnTo>
                  <a:pt x="111418" y="316332"/>
                </a:lnTo>
                <a:lnTo>
                  <a:pt x="56667" y="322692"/>
                </a:lnTo>
                <a:lnTo>
                  <a:pt x="0" y="324865"/>
                </a:lnTo>
                <a:lnTo>
                  <a:pt x="0" y="332231"/>
                </a:lnTo>
                <a:lnTo>
                  <a:pt x="499872" y="332231"/>
                </a:lnTo>
                <a:lnTo>
                  <a:pt x="499872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79792" y="4654296"/>
            <a:ext cx="500380" cy="335280"/>
          </a:xfrm>
          <a:custGeom>
            <a:avLst/>
            <a:gdLst/>
            <a:ahLst/>
            <a:cxnLst/>
            <a:rect l="l" t="t" r="r" b="b"/>
            <a:pathLst>
              <a:path w="500379" h="335279">
                <a:moveTo>
                  <a:pt x="499872" y="0"/>
                </a:moveTo>
                <a:lnTo>
                  <a:pt x="485775" y="0"/>
                </a:lnTo>
                <a:lnTo>
                  <a:pt x="486028" y="634"/>
                </a:lnTo>
                <a:lnTo>
                  <a:pt x="482758" y="39804"/>
                </a:lnTo>
                <a:lnTo>
                  <a:pt x="457686" y="111741"/>
                </a:lnTo>
                <a:lnTo>
                  <a:pt x="436615" y="145164"/>
                </a:lnTo>
                <a:lnTo>
                  <a:pt x="410341" y="176563"/>
                </a:lnTo>
                <a:lnTo>
                  <a:pt x="379230" y="205695"/>
                </a:lnTo>
                <a:lnTo>
                  <a:pt x="343646" y="232314"/>
                </a:lnTo>
                <a:lnTo>
                  <a:pt x="303954" y="256177"/>
                </a:lnTo>
                <a:lnTo>
                  <a:pt x="260521" y="277040"/>
                </a:lnTo>
                <a:lnTo>
                  <a:pt x="213710" y="294657"/>
                </a:lnTo>
                <a:lnTo>
                  <a:pt x="163887" y="308785"/>
                </a:lnTo>
                <a:lnTo>
                  <a:pt x="111418" y="319178"/>
                </a:lnTo>
                <a:lnTo>
                  <a:pt x="56667" y="325594"/>
                </a:lnTo>
                <a:lnTo>
                  <a:pt x="0" y="327786"/>
                </a:lnTo>
                <a:lnTo>
                  <a:pt x="0" y="335279"/>
                </a:lnTo>
                <a:lnTo>
                  <a:pt x="499872" y="335279"/>
                </a:lnTo>
                <a:lnTo>
                  <a:pt x="499872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5708" y="3365500"/>
            <a:ext cx="3463290" cy="3044190"/>
          </a:xfrm>
          <a:custGeom>
            <a:avLst/>
            <a:gdLst/>
            <a:ahLst/>
            <a:cxnLst/>
            <a:rect l="l" t="t" r="r" b="b"/>
            <a:pathLst>
              <a:path w="3463290" h="3044190">
                <a:moveTo>
                  <a:pt x="3463036" y="2123440"/>
                </a:moveTo>
                <a:lnTo>
                  <a:pt x="61671" y="2123440"/>
                </a:lnTo>
                <a:lnTo>
                  <a:pt x="75247" y="127000"/>
                </a:lnTo>
                <a:lnTo>
                  <a:pt x="75260" y="124637"/>
                </a:lnTo>
                <a:lnTo>
                  <a:pt x="87807" y="122199"/>
                </a:lnTo>
                <a:lnTo>
                  <a:pt x="108089" y="108737"/>
                </a:lnTo>
                <a:lnTo>
                  <a:pt x="121831" y="88620"/>
                </a:lnTo>
                <a:lnTo>
                  <a:pt x="126987" y="63881"/>
                </a:lnTo>
                <a:lnTo>
                  <a:pt x="126885" y="63373"/>
                </a:lnTo>
                <a:lnTo>
                  <a:pt x="122161" y="39154"/>
                </a:lnTo>
                <a:lnTo>
                  <a:pt x="108686" y="18897"/>
                </a:lnTo>
                <a:lnTo>
                  <a:pt x="88595" y="5168"/>
                </a:lnTo>
                <a:lnTo>
                  <a:pt x="63919" y="0"/>
                </a:lnTo>
                <a:lnTo>
                  <a:pt x="39166" y="4813"/>
                </a:lnTo>
                <a:lnTo>
                  <a:pt x="18884" y="18275"/>
                </a:lnTo>
                <a:lnTo>
                  <a:pt x="5143" y="38392"/>
                </a:lnTo>
                <a:lnTo>
                  <a:pt x="0" y="63119"/>
                </a:lnTo>
                <a:lnTo>
                  <a:pt x="4813" y="87858"/>
                </a:lnTo>
                <a:lnTo>
                  <a:pt x="18288" y="108115"/>
                </a:lnTo>
                <a:lnTo>
                  <a:pt x="38379" y="121843"/>
                </a:lnTo>
                <a:lnTo>
                  <a:pt x="50888" y="124460"/>
                </a:lnTo>
                <a:lnTo>
                  <a:pt x="37287" y="2123440"/>
                </a:lnTo>
                <a:lnTo>
                  <a:pt x="24892" y="2123440"/>
                </a:lnTo>
                <a:lnTo>
                  <a:pt x="24892" y="2301240"/>
                </a:lnTo>
                <a:lnTo>
                  <a:pt x="24892" y="3044190"/>
                </a:lnTo>
                <a:lnTo>
                  <a:pt x="205155" y="3044190"/>
                </a:lnTo>
                <a:lnTo>
                  <a:pt x="205155" y="2301240"/>
                </a:lnTo>
                <a:lnTo>
                  <a:pt x="3463036" y="2301240"/>
                </a:lnTo>
                <a:lnTo>
                  <a:pt x="3463036" y="212344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74540" y="2917443"/>
            <a:ext cx="3484879" cy="3078480"/>
          </a:xfrm>
          <a:custGeom>
            <a:avLst/>
            <a:gdLst/>
            <a:ahLst/>
            <a:cxnLst/>
            <a:rect l="l" t="t" r="r" b="b"/>
            <a:pathLst>
              <a:path w="3484879" h="3078479">
                <a:moveTo>
                  <a:pt x="127000" y="63881"/>
                </a:moveTo>
                <a:lnTo>
                  <a:pt x="126898" y="63373"/>
                </a:lnTo>
                <a:lnTo>
                  <a:pt x="122174" y="39154"/>
                </a:lnTo>
                <a:lnTo>
                  <a:pt x="108673" y="18897"/>
                </a:lnTo>
                <a:lnTo>
                  <a:pt x="88557" y="5168"/>
                </a:lnTo>
                <a:lnTo>
                  <a:pt x="63881" y="0"/>
                </a:lnTo>
                <a:lnTo>
                  <a:pt x="39141" y="4813"/>
                </a:lnTo>
                <a:lnTo>
                  <a:pt x="18884" y="18275"/>
                </a:lnTo>
                <a:lnTo>
                  <a:pt x="5156" y="38392"/>
                </a:lnTo>
                <a:lnTo>
                  <a:pt x="0" y="63119"/>
                </a:lnTo>
                <a:lnTo>
                  <a:pt x="4800" y="87858"/>
                </a:lnTo>
                <a:lnTo>
                  <a:pt x="18262" y="108115"/>
                </a:lnTo>
                <a:lnTo>
                  <a:pt x="38379" y="121843"/>
                </a:lnTo>
                <a:lnTo>
                  <a:pt x="50888" y="124460"/>
                </a:lnTo>
                <a:lnTo>
                  <a:pt x="37084" y="2154809"/>
                </a:lnTo>
                <a:lnTo>
                  <a:pt x="61468" y="2154936"/>
                </a:lnTo>
                <a:lnTo>
                  <a:pt x="75260" y="127000"/>
                </a:lnTo>
                <a:lnTo>
                  <a:pt x="75272" y="124637"/>
                </a:lnTo>
                <a:lnTo>
                  <a:pt x="87845" y="122199"/>
                </a:lnTo>
                <a:lnTo>
                  <a:pt x="108102" y="108737"/>
                </a:lnTo>
                <a:lnTo>
                  <a:pt x="121831" y="88620"/>
                </a:lnTo>
                <a:lnTo>
                  <a:pt x="127000" y="63881"/>
                </a:lnTo>
                <a:close/>
              </a:path>
              <a:path w="3484879" h="3078479">
                <a:moveTo>
                  <a:pt x="3484372" y="2157476"/>
                </a:moveTo>
                <a:lnTo>
                  <a:pt x="43180" y="2157476"/>
                </a:lnTo>
                <a:lnTo>
                  <a:pt x="43180" y="2335276"/>
                </a:lnTo>
                <a:lnTo>
                  <a:pt x="43180" y="3078226"/>
                </a:lnTo>
                <a:lnTo>
                  <a:pt x="223393" y="3078226"/>
                </a:lnTo>
                <a:lnTo>
                  <a:pt x="223393" y="2335276"/>
                </a:lnTo>
                <a:lnTo>
                  <a:pt x="3484372" y="2335276"/>
                </a:lnTo>
                <a:lnTo>
                  <a:pt x="3484372" y="2157476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433322" y="2605785"/>
            <a:ext cx="2468880" cy="249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 marR="8255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Jam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layanan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pengajuan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dan </a:t>
            </a:r>
            <a:r>
              <a:rPr sz="1800" dirty="0">
                <a:latin typeface="Arial MT"/>
                <a:cs typeface="Arial MT"/>
              </a:rPr>
              <a:t>perbaikan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permohonan </a:t>
            </a:r>
            <a:r>
              <a:rPr sz="1800" dirty="0">
                <a:latin typeface="Arial MT"/>
                <a:cs typeface="Arial MT"/>
              </a:rPr>
              <a:t>mulai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pukul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08.00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s.d.</a:t>
            </a:r>
            <a:endParaRPr sz="1800">
              <a:latin typeface="Arial MT"/>
              <a:cs typeface="Arial MT"/>
            </a:endParaRPr>
          </a:p>
          <a:p>
            <a:pPr marL="12700" marR="5080" indent="179705">
              <a:lnSpc>
                <a:spcPct val="100000"/>
              </a:lnSpc>
            </a:pPr>
            <a:r>
              <a:rPr sz="1800" dirty="0">
                <a:latin typeface="Arial MT"/>
                <a:cs typeface="Arial MT"/>
              </a:rPr>
              <a:t>24.00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WIB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pada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hari </a:t>
            </a:r>
            <a:r>
              <a:rPr sz="1800" dirty="0">
                <a:latin typeface="Arial MT"/>
                <a:cs typeface="Arial MT"/>
              </a:rPr>
              <a:t>kerja,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sedangkan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untuk </a:t>
            </a:r>
            <a:r>
              <a:rPr sz="1800" dirty="0">
                <a:latin typeface="Arial MT"/>
                <a:cs typeface="Arial MT"/>
              </a:rPr>
              <a:t>layanan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selainnya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mulai </a:t>
            </a:r>
            <a:r>
              <a:rPr sz="1800" dirty="0">
                <a:latin typeface="Arial MT"/>
                <a:cs typeface="Arial MT"/>
              </a:rPr>
              <a:t>pukul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08.00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s.d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16.00</a:t>
            </a:r>
            <a:endParaRPr sz="1800">
              <a:latin typeface="Arial MT"/>
              <a:cs typeface="Arial MT"/>
            </a:endParaRPr>
          </a:p>
          <a:p>
            <a:pPr marL="198755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Arial MT"/>
                <a:cs typeface="Arial MT"/>
              </a:rPr>
              <a:t>WIB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pada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hari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kerja.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  <p:sp>
        <p:nvSpPr>
          <p:cNvPr id="13" name="object 13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Pengajuan</a:t>
            </a:r>
            <a:r>
              <a:rPr spc="-35" dirty="0"/>
              <a:t> </a:t>
            </a:r>
            <a:r>
              <a:rPr dirty="0"/>
              <a:t>daftar</a:t>
            </a:r>
            <a:r>
              <a:rPr spc="10" dirty="0"/>
              <a:t> </a:t>
            </a:r>
            <a:r>
              <a:rPr spc="-20" dirty="0"/>
              <a:t>saksi </a:t>
            </a:r>
            <a:r>
              <a:rPr dirty="0"/>
              <a:t>dan/atau</a:t>
            </a:r>
            <a:r>
              <a:rPr spc="-30" dirty="0"/>
              <a:t> </a:t>
            </a:r>
            <a:r>
              <a:rPr dirty="0"/>
              <a:t>ahli</a:t>
            </a:r>
            <a:r>
              <a:rPr spc="-15" dirty="0"/>
              <a:t> </a:t>
            </a:r>
            <a:r>
              <a:rPr spc="-10" dirty="0"/>
              <a:t>beserta </a:t>
            </a:r>
            <a:r>
              <a:rPr dirty="0"/>
              <a:t>keterangannya</a:t>
            </a:r>
            <a:r>
              <a:rPr spc="-25" dirty="0"/>
              <a:t> </a:t>
            </a:r>
            <a:r>
              <a:rPr spc="-10" dirty="0"/>
              <a:t>disampaikan </a:t>
            </a:r>
            <a:r>
              <a:rPr dirty="0"/>
              <a:t>paling</a:t>
            </a:r>
            <a:r>
              <a:rPr spc="-25" dirty="0"/>
              <a:t> </a:t>
            </a:r>
            <a:r>
              <a:rPr dirty="0"/>
              <a:t>lambat</a:t>
            </a:r>
            <a:r>
              <a:rPr spc="-20" dirty="0"/>
              <a:t> </a:t>
            </a:r>
            <a:r>
              <a:rPr dirty="0"/>
              <a:t>1</a:t>
            </a:r>
            <a:r>
              <a:rPr spc="-5" dirty="0"/>
              <a:t> </a:t>
            </a:r>
            <a:r>
              <a:rPr dirty="0"/>
              <a:t>(satu)</a:t>
            </a:r>
            <a:r>
              <a:rPr spc="-15" dirty="0"/>
              <a:t> </a:t>
            </a:r>
            <a:r>
              <a:rPr spc="-20" dirty="0"/>
              <a:t>hari </a:t>
            </a:r>
            <a:r>
              <a:rPr dirty="0"/>
              <a:t>kerja</a:t>
            </a:r>
            <a:r>
              <a:rPr spc="-25" dirty="0"/>
              <a:t> </a:t>
            </a:r>
            <a:r>
              <a:rPr dirty="0"/>
              <a:t>sebelum</a:t>
            </a:r>
            <a:r>
              <a:rPr spc="-10" dirty="0"/>
              <a:t> persidangan </a:t>
            </a:r>
            <a:r>
              <a:rPr dirty="0"/>
              <a:t>pemeriksaan</a:t>
            </a:r>
            <a:r>
              <a:rPr spc="-40" dirty="0"/>
              <a:t> </a:t>
            </a:r>
            <a:r>
              <a:rPr spc="-10" dirty="0"/>
              <a:t>(lanjutan) </a:t>
            </a:r>
            <a:r>
              <a:rPr dirty="0"/>
              <a:t>dengan</a:t>
            </a:r>
            <a:r>
              <a:rPr spc="-30" dirty="0"/>
              <a:t> </a:t>
            </a:r>
            <a:r>
              <a:rPr dirty="0"/>
              <a:t>agenda</a:t>
            </a:r>
            <a:r>
              <a:rPr spc="-10" dirty="0"/>
              <a:t> pembuktian.</a:t>
            </a:r>
          </a:p>
          <a:p>
            <a:pPr marL="52069" marR="45720" indent="6350" algn="ctr">
              <a:lnSpc>
                <a:spcPct val="100000"/>
              </a:lnSpc>
              <a:spcBef>
                <a:spcPts val="5"/>
              </a:spcBef>
            </a:pPr>
            <a:r>
              <a:rPr dirty="0"/>
              <a:t>Demikian</a:t>
            </a:r>
            <a:r>
              <a:rPr spc="-40" dirty="0"/>
              <a:t> </a:t>
            </a:r>
            <a:r>
              <a:rPr dirty="0"/>
              <a:t>juga</a:t>
            </a:r>
            <a:r>
              <a:rPr spc="10" dirty="0"/>
              <a:t> </a:t>
            </a:r>
            <a:r>
              <a:rPr spc="-10" dirty="0"/>
              <a:t>dengan </a:t>
            </a:r>
            <a:r>
              <a:rPr dirty="0"/>
              <a:t>penyampaian</a:t>
            </a:r>
            <a:r>
              <a:rPr spc="-45" dirty="0"/>
              <a:t> </a:t>
            </a:r>
            <a:r>
              <a:rPr spc="-20" dirty="0"/>
              <a:t>bukti </a:t>
            </a:r>
            <a:r>
              <a:rPr dirty="0"/>
              <a:t>tambahan</a:t>
            </a:r>
            <a:r>
              <a:rPr spc="-40" dirty="0"/>
              <a:t> </a:t>
            </a:r>
            <a:r>
              <a:rPr dirty="0"/>
              <a:t>para pihak</a:t>
            </a:r>
            <a:r>
              <a:rPr spc="-10" dirty="0"/>
              <a:t> paling </a:t>
            </a:r>
            <a:r>
              <a:rPr dirty="0"/>
              <a:t>lama</a:t>
            </a:r>
            <a:r>
              <a:rPr spc="-40" dirty="0"/>
              <a:t> </a:t>
            </a:r>
            <a:r>
              <a:rPr dirty="0"/>
              <a:t>1</a:t>
            </a:r>
            <a:r>
              <a:rPr spc="10" dirty="0"/>
              <a:t> </a:t>
            </a:r>
            <a:r>
              <a:rPr dirty="0"/>
              <a:t>(satu)</a:t>
            </a:r>
            <a:r>
              <a:rPr spc="-40" dirty="0"/>
              <a:t> </a:t>
            </a:r>
            <a:r>
              <a:rPr dirty="0"/>
              <a:t>hari</a:t>
            </a:r>
            <a:r>
              <a:rPr spc="-10" dirty="0"/>
              <a:t> sebelum </a:t>
            </a:r>
            <a:r>
              <a:rPr dirty="0"/>
              <a:t>hari</a:t>
            </a:r>
            <a:r>
              <a:rPr spc="5" dirty="0"/>
              <a:t> </a:t>
            </a:r>
            <a:r>
              <a:rPr dirty="0"/>
              <a:t>sidang</a:t>
            </a:r>
            <a:r>
              <a:rPr spc="-20" dirty="0"/>
              <a:t> </a:t>
            </a:r>
            <a:r>
              <a:rPr spc="-10" dirty="0"/>
              <a:t>untuk </a:t>
            </a:r>
            <a:r>
              <a:rPr dirty="0"/>
              <a:t>pengesahan</a:t>
            </a:r>
            <a:r>
              <a:rPr spc="-45" dirty="0"/>
              <a:t> </a:t>
            </a:r>
            <a:r>
              <a:rPr dirty="0"/>
              <a:t>alat</a:t>
            </a:r>
            <a:r>
              <a:rPr spc="25" dirty="0"/>
              <a:t> </a:t>
            </a:r>
            <a:r>
              <a:rPr spc="-10" dirty="0"/>
              <a:t>bukti.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96897" y="2370531"/>
            <a:ext cx="5779135" cy="198945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 indent="1429385">
              <a:lnSpc>
                <a:spcPts val="7540"/>
              </a:lnSpc>
              <a:spcBef>
                <a:spcPts val="580"/>
              </a:spcBef>
              <a:tabLst>
                <a:tab pos="3321685" algn="l"/>
              </a:tabLst>
            </a:pPr>
            <a:r>
              <a:rPr sz="6600" spc="-10" dirty="0">
                <a:solidFill>
                  <a:srgbClr val="0D3E95"/>
                </a:solidFill>
              </a:rPr>
              <a:t>SEKIAN TERIMA</a:t>
            </a:r>
            <a:r>
              <a:rPr sz="6600" dirty="0">
                <a:solidFill>
                  <a:srgbClr val="0D3E95"/>
                </a:solidFill>
              </a:rPr>
              <a:t>	</a:t>
            </a:r>
            <a:r>
              <a:rPr sz="6600" spc="-20" dirty="0">
                <a:solidFill>
                  <a:srgbClr val="0D3E95"/>
                </a:solidFill>
              </a:rPr>
              <a:t>KASIH</a:t>
            </a:r>
            <a:endParaRPr sz="6600"/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12</a:t>
            </a:fld>
            <a:endParaRPr spc="-25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00" y="390143"/>
            <a:ext cx="7595870" cy="1031240"/>
            <a:chOff x="762000" y="390143"/>
            <a:chExt cx="7595870" cy="1031240"/>
          </a:xfrm>
        </p:grpSpPr>
        <p:sp>
          <p:nvSpPr>
            <p:cNvPr id="3" name="object 3"/>
            <p:cNvSpPr/>
            <p:nvPr/>
          </p:nvSpPr>
          <p:spPr>
            <a:xfrm>
              <a:off x="762000" y="438911"/>
              <a:ext cx="7595870" cy="835660"/>
            </a:xfrm>
            <a:custGeom>
              <a:avLst/>
              <a:gdLst/>
              <a:ahLst/>
              <a:cxnLst/>
              <a:rect l="l" t="t" r="r" b="b"/>
              <a:pathLst>
                <a:path w="7595870" h="835660">
                  <a:moveTo>
                    <a:pt x="7595616" y="0"/>
                  </a:moveTo>
                  <a:lnTo>
                    <a:pt x="0" y="0"/>
                  </a:lnTo>
                  <a:lnTo>
                    <a:pt x="0" y="835151"/>
                  </a:lnTo>
                  <a:lnTo>
                    <a:pt x="7595616" y="835151"/>
                  </a:lnTo>
                  <a:lnTo>
                    <a:pt x="7595616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3080" y="390143"/>
              <a:ext cx="5630418" cy="62865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13560" y="792479"/>
              <a:ext cx="5511545" cy="628650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48433" y="397073"/>
            <a:ext cx="5224780" cy="829944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spc="-65" dirty="0"/>
              <a:t>PERSYARATAN </a:t>
            </a:r>
            <a:r>
              <a:rPr dirty="0"/>
              <a:t>FORMIL</a:t>
            </a:r>
            <a:r>
              <a:rPr spc="-110" dirty="0"/>
              <a:t> </a:t>
            </a:r>
            <a:r>
              <a:rPr spc="-35" dirty="0"/>
              <a:t>“AMBANG</a:t>
            </a:r>
            <a:r>
              <a:rPr spc="-45" dirty="0"/>
              <a:t> </a:t>
            </a:r>
            <a:r>
              <a:rPr spc="-40" dirty="0"/>
              <a:t>BATAS”</a:t>
            </a:r>
          </a:p>
          <a:p>
            <a:pPr marL="43180">
              <a:lnSpc>
                <a:spcPct val="100000"/>
              </a:lnSpc>
              <a:spcBef>
                <a:spcPts val="530"/>
              </a:spcBef>
            </a:pPr>
            <a:r>
              <a:rPr spc="-10" dirty="0"/>
              <a:t>PENGAJUAN</a:t>
            </a:r>
            <a:r>
              <a:rPr spc="-125" dirty="0"/>
              <a:t> </a:t>
            </a:r>
            <a:r>
              <a:rPr dirty="0"/>
              <a:t>PERMOHONAN</a:t>
            </a:r>
            <a:r>
              <a:rPr spc="-110" dirty="0"/>
              <a:t> </a:t>
            </a:r>
            <a:r>
              <a:rPr spc="-40" dirty="0"/>
              <a:t>(PASAL</a:t>
            </a:r>
            <a:r>
              <a:rPr spc="-80" dirty="0"/>
              <a:t> </a:t>
            </a:r>
            <a:r>
              <a:rPr spc="-20" dirty="0"/>
              <a:t>158)</a:t>
            </a: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755650" y="1670050"/>
          <a:ext cx="5181600" cy="26327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291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258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266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441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PROVINSI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F6ECC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AMBANG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BATAS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F6ECC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KABUPATEN/KOTA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F6E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1959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400" b="1" spc="-2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≤</a:t>
                      </a:r>
                      <a:r>
                        <a:rPr sz="1400" b="1" spc="-1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2.000.000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400" b="1" spc="-2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2%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400" b="1" spc="-2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≤</a:t>
                      </a:r>
                      <a:r>
                        <a:rPr sz="1400" b="1" spc="-1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250.000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5934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2.000.000</a:t>
                      </a:r>
                      <a:r>
                        <a:rPr sz="1400" b="1" spc="5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&lt;</a:t>
                      </a:r>
                      <a:r>
                        <a:rPr sz="1400" b="1" spc="-4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400" b="1" spc="-2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≤</a:t>
                      </a:r>
                      <a:r>
                        <a:rPr sz="1400" b="1" spc="-4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6.000.000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400" b="1" spc="-2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1,5%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6479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250.000</a:t>
                      </a:r>
                      <a:r>
                        <a:rPr sz="1400" b="1" spc="5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&lt;</a:t>
                      </a:r>
                      <a:r>
                        <a:rPr sz="1400" b="1" spc="-4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400" b="1" spc="-3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≤</a:t>
                      </a:r>
                      <a:r>
                        <a:rPr sz="1400" b="1" spc="-3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500.000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8660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6.000.000</a:t>
                      </a:r>
                      <a:r>
                        <a:rPr sz="1400" b="1" spc="5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&lt;</a:t>
                      </a:r>
                      <a:r>
                        <a:rPr sz="1400" b="1" spc="24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400" b="1" spc="-2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≤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  <a:p>
                      <a:pPr marL="660400">
                        <a:lnSpc>
                          <a:spcPct val="100000"/>
                        </a:lnSpc>
                      </a:pPr>
                      <a:r>
                        <a:rPr sz="1400" b="1" spc="-1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12.000.000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400" b="1" spc="-2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1%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500.000</a:t>
                      </a:r>
                      <a:r>
                        <a:rPr sz="1400" b="1" spc="5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&lt;</a:t>
                      </a:r>
                      <a:r>
                        <a:rPr sz="1400" b="1" spc="-4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400" b="1" spc="-3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≤</a:t>
                      </a:r>
                      <a:r>
                        <a:rPr sz="1400" b="1" spc="-4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1.000.000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19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400" b="1" spc="-2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&gt;</a:t>
                      </a:r>
                      <a:r>
                        <a:rPr sz="1400" b="1" spc="-1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12.000.000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400" b="1" spc="-2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0,5%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400" b="1" spc="-2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&gt;</a:t>
                      </a:r>
                      <a:r>
                        <a:rPr sz="1400" b="1" spc="-15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0D3E95"/>
                          </a:solidFill>
                          <a:latin typeface="Calibri"/>
                          <a:cs typeface="Calibri"/>
                        </a:rPr>
                        <a:t>1.000.000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8" name="object 8"/>
          <p:cNvGrpSpPr/>
          <p:nvPr/>
        </p:nvGrpSpPr>
        <p:grpSpPr>
          <a:xfrm>
            <a:off x="6184138" y="1673098"/>
            <a:ext cx="2503170" cy="1856739"/>
            <a:chOff x="6184138" y="1673098"/>
            <a:chExt cx="2503170" cy="1856739"/>
          </a:xfrm>
        </p:grpSpPr>
        <p:sp>
          <p:nvSpPr>
            <p:cNvPr id="9" name="object 9"/>
            <p:cNvSpPr/>
            <p:nvPr/>
          </p:nvSpPr>
          <p:spPr>
            <a:xfrm>
              <a:off x="6190488" y="1679448"/>
              <a:ext cx="2490470" cy="737870"/>
            </a:xfrm>
            <a:custGeom>
              <a:avLst/>
              <a:gdLst/>
              <a:ahLst/>
              <a:cxnLst/>
              <a:rect l="l" t="t" r="r" b="b"/>
              <a:pathLst>
                <a:path w="2490470" h="737869">
                  <a:moveTo>
                    <a:pt x="2416429" y="0"/>
                  </a:moveTo>
                  <a:lnTo>
                    <a:pt x="73787" y="0"/>
                  </a:lnTo>
                  <a:lnTo>
                    <a:pt x="45059" y="5796"/>
                  </a:lnTo>
                  <a:lnTo>
                    <a:pt x="21605" y="21605"/>
                  </a:lnTo>
                  <a:lnTo>
                    <a:pt x="5796" y="45059"/>
                  </a:lnTo>
                  <a:lnTo>
                    <a:pt x="0" y="73787"/>
                  </a:lnTo>
                  <a:lnTo>
                    <a:pt x="0" y="663828"/>
                  </a:lnTo>
                  <a:lnTo>
                    <a:pt x="5796" y="692556"/>
                  </a:lnTo>
                  <a:lnTo>
                    <a:pt x="21605" y="716010"/>
                  </a:lnTo>
                  <a:lnTo>
                    <a:pt x="45059" y="731819"/>
                  </a:lnTo>
                  <a:lnTo>
                    <a:pt x="73787" y="737615"/>
                  </a:lnTo>
                  <a:lnTo>
                    <a:pt x="2416429" y="737615"/>
                  </a:lnTo>
                  <a:lnTo>
                    <a:pt x="2445156" y="731819"/>
                  </a:lnTo>
                  <a:lnTo>
                    <a:pt x="2468610" y="716010"/>
                  </a:lnTo>
                  <a:lnTo>
                    <a:pt x="2484419" y="692556"/>
                  </a:lnTo>
                  <a:lnTo>
                    <a:pt x="2490216" y="663828"/>
                  </a:lnTo>
                  <a:lnTo>
                    <a:pt x="2490216" y="73787"/>
                  </a:lnTo>
                  <a:lnTo>
                    <a:pt x="2484419" y="45059"/>
                  </a:lnTo>
                  <a:lnTo>
                    <a:pt x="2468610" y="21605"/>
                  </a:lnTo>
                  <a:lnTo>
                    <a:pt x="2445156" y="5796"/>
                  </a:lnTo>
                  <a:lnTo>
                    <a:pt x="2416429" y="0"/>
                  </a:lnTo>
                  <a:close/>
                </a:path>
              </a:pathLst>
            </a:custGeom>
            <a:solidFill>
              <a:srgbClr val="2A6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190488" y="1679448"/>
              <a:ext cx="2490470" cy="737870"/>
            </a:xfrm>
            <a:custGeom>
              <a:avLst/>
              <a:gdLst/>
              <a:ahLst/>
              <a:cxnLst/>
              <a:rect l="l" t="t" r="r" b="b"/>
              <a:pathLst>
                <a:path w="2490470" h="737869">
                  <a:moveTo>
                    <a:pt x="0" y="73787"/>
                  </a:moveTo>
                  <a:lnTo>
                    <a:pt x="5796" y="45059"/>
                  </a:lnTo>
                  <a:lnTo>
                    <a:pt x="21605" y="21605"/>
                  </a:lnTo>
                  <a:lnTo>
                    <a:pt x="45059" y="5796"/>
                  </a:lnTo>
                  <a:lnTo>
                    <a:pt x="73787" y="0"/>
                  </a:lnTo>
                  <a:lnTo>
                    <a:pt x="2416429" y="0"/>
                  </a:lnTo>
                  <a:lnTo>
                    <a:pt x="2445156" y="5796"/>
                  </a:lnTo>
                  <a:lnTo>
                    <a:pt x="2468610" y="21605"/>
                  </a:lnTo>
                  <a:lnTo>
                    <a:pt x="2484419" y="45059"/>
                  </a:lnTo>
                  <a:lnTo>
                    <a:pt x="2490216" y="73787"/>
                  </a:lnTo>
                  <a:lnTo>
                    <a:pt x="2490216" y="663828"/>
                  </a:lnTo>
                  <a:lnTo>
                    <a:pt x="2484419" y="692556"/>
                  </a:lnTo>
                  <a:lnTo>
                    <a:pt x="2468610" y="716010"/>
                  </a:lnTo>
                  <a:lnTo>
                    <a:pt x="2445156" y="731819"/>
                  </a:lnTo>
                  <a:lnTo>
                    <a:pt x="2416429" y="737615"/>
                  </a:lnTo>
                  <a:lnTo>
                    <a:pt x="73787" y="737615"/>
                  </a:lnTo>
                  <a:lnTo>
                    <a:pt x="45059" y="731819"/>
                  </a:lnTo>
                  <a:lnTo>
                    <a:pt x="21605" y="716010"/>
                  </a:lnTo>
                  <a:lnTo>
                    <a:pt x="5796" y="692556"/>
                  </a:lnTo>
                  <a:lnTo>
                    <a:pt x="0" y="663828"/>
                  </a:lnTo>
                  <a:lnTo>
                    <a:pt x="0" y="73787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269480" y="2462784"/>
              <a:ext cx="332740" cy="277495"/>
            </a:xfrm>
            <a:custGeom>
              <a:avLst/>
              <a:gdLst/>
              <a:ahLst/>
              <a:cxnLst/>
              <a:rect l="l" t="t" r="r" b="b"/>
              <a:pathLst>
                <a:path w="332740" h="277494">
                  <a:moveTo>
                    <a:pt x="265811" y="0"/>
                  </a:moveTo>
                  <a:lnTo>
                    <a:pt x="66421" y="0"/>
                  </a:lnTo>
                  <a:lnTo>
                    <a:pt x="66421" y="138683"/>
                  </a:lnTo>
                  <a:lnTo>
                    <a:pt x="0" y="138683"/>
                  </a:lnTo>
                  <a:lnTo>
                    <a:pt x="166116" y="277367"/>
                  </a:lnTo>
                  <a:lnTo>
                    <a:pt x="332231" y="138683"/>
                  </a:lnTo>
                  <a:lnTo>
                    <a:pt x="265811" y="138683"/>
                  </a:lnTo>
                  <a:lnTo>
                    <a:pt x="265811" y="0"/>
                  </a:lnTo>
                  <a:close/>
                </a:path>
              </a:pathLst>
            </a:custGeom>
            <a:solidFill>
              <a:srgbClr val="2C6A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190488" y="2785872"/>
              <a:ext cx="2490470" cy="737870"/>
            </a:xfrm>
            <a:custGeom>
              <a:avLst/>
              <a:gdLst/>
              <a:ahLst/>
              <a:cxnLst/>
              <a:rect l="l" t="t" r="r" b="b"/>
              <a:pathLst>
                <a:path w="2490470" h="737870">
                  <a:moveTo>
                    <a:pt x="2416429" y="0"/>
                  </a:moveTo>
                  <a:lnTo>
                    <a:pt x="73787" y="0"/>
                  </a:lnTo>
                  <a:lnTo>
                    <a:pt x="45059" y="5796"/>
                  </a:lnTo>
                  <a:lnTo>
                    <a:pt x="21605" y="21605"/>
                  </a:lnTo>
                  <a:lnTo>
                    <a:pt x="5796" y="45059"/>
                  </a:lnTo>
                  <a:lnTo>
                    <a:pt x="0" y="73787"/>
                  </a:lnTo>
                  <a:lnTo>
                    <a:pt x="0" y="663828"/>
                  </a:lnTo>
                  <a:lnTo>
                    <a:pt x="5796" y="692556"/>
                  </a:lnTo>
                  <a:lnTo>
                    <a:pt x="21605" y="716010"/>
                  </a:lnTo>
                  <a:lnTo>
                    <a:pt x="45059" y="731819"/>
                  </a:lnTo>
                  <a:lnTo>
                    <a:pt x="73787" y="737615"/>
                  </a:lnTo>
                  <a:lnTo>
                    <a:pt x="2416429" y="737615"/>
                  </a:lnTo>
                  <a:lnTo>
                    <a:pt x="2445156" y="731819"/>
                  </a:lnTo>
                  <a:lnTo>
                    <a:pt x="2468610" y="716010"/>
                  </a:lnTo>
                  <a:lnTo>
                    <a:pt x="2484419" y="692556"/>
                  </a:lnTo>
                  <a:lnTo>
                    <a:pt x="2490216" y="663828"/>
                  </a:lnTo>
                  <a:lnTo>
                    <a:pt x="2490216" y="73787"/>
                  </a:lnTo>
                  <a:lnTo>
                    <a:pt x="2484419" y="45059"/>
                  </a:lnTo>
                  <a:lnTo>
                    <a:pt x="2468610" y="21605"/>
                  </a:lnTo>
                  <a:lnTo>
                    <a:pt x="2445156" y="5796"/>
                  </a:lnTo>
                  <a:lnTo>
                    <a:pt x="2416429" y="0"/>
                  </a:lnTo>
                  <a:close/>
                </a:path>
              </a:pathLst>
            </a:custGeom>
            <a:solidFill>
              <a:srgbClr val="4677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190488" y="2785872"/>
              <a:ext cx="2490470" cy="737870"/>
            </a:xfrm>
            <a:custGeom>
              <a:avLst/>
              <a:gdLst/>
              <a:ahLst/>
              <a:cxnLst/>
              <a:rect l="l" t="t" r="r" b="b"/>
              <a:pathLst>
                <a:path w="2490470" h="737870">
                  <a:moveTo>
                    <a:pt x="0" y="73787"/>
                  </a:moveTo>
                  <a:lnTo>
                    <a:pt x="5796" y="45059"/>
                  </a:lnTo>
                  <a:lnTo>
                    <a:pt x="21605" y="21605"/>
                  </a:lnTo>
                  <a:lnTo>
                    <a:pt x="45059" y="5796"/>
                  </a:lnTo>
                  <a:lnTo>
                    <a:pt x="73787" y="0"/>
                  </a:lnTo>
                  <a:lnTo>
                    <a:pt x="2416429" y="0"/>
                  </a:lnTo>
                  <a:lnTo>
                    <a:pt x="2445156" y="5796"/>
                  </a:lnTo>
                  <a:lnTo>
                    <a:pt x="2468610" y="21605"/>
                  </a:lnTo>
                  <a:lnTo>
                    <a:pt x="2484419" y="45059"/>
                  </a:lnTo>
                  <a:lnTo>
                    <a:pt x="2490216" y="73787"/>
                  </a:lnTo>
                  <a:lnTo>
                    <a:pt x="2490216" y="663828"/>
                  </a:lnTo>
                  <a:lnTo>
                    <a:pt x="2484419" y="692556"/>
                  </a:lnTo>
                  <a:lnTo>
                    <a:pt x="2468610" y="716010"/>
                  </a:lnTo>
                  <a:lnTo>
                    <a:pt x="2445156" y="731819"/>
                  </a:lnTo>
                  <a:lnTo>
                    <a:pt x="2416429" y="737615"/>
                  </a:lnTo>
                  <a:lnTo>
                    <a:pt x="73787" y="737615"/>
                  </a:lnTo>
                  <a:lnTo>
                    <a:pt x="45059" y="731819"/>
                  </a:lnTo>
                  <a:lnTo>
                    <a:pt x="21605" y="716010"/>
                  </a:lnTo>
                  <a:lnTo>
                    <a:pt x="5796" y="692556"/>
                  </a:lnTo>
                  <a:lnTo>
                    <a:pt x="0" y="663828"/>
                  </a:lnTo>
                  <a:lnTo>
                    <a:pt x="0" y="73787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6793230" y="1772234"/>
            <a:ext cx="1288415" cy="16192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0005">
              <a:lnSpc>
                <a:spcPts val="1910"/>
              </a:lnSpc>
              <a:spcBef>
                <a:spcPts val="105"/>
              </a:spcBef>
            </a:pP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Persidangan</a:t>
            </a:r>
            <a:endParaRPr sz="1700">
              <a:latin typeface="Arial MT"/>
              <a:cs typeface="Arial MT"/>
            </a:endParaRPr>
          </a:p>
          <a:p>
            <a:pPr marL="12700">
              <a:lnSpc>
                <a:spcPts val="1910"/>
              </a:lnSpc>
            </a:pP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Pendahuluan</a:t>
            </a:r>
            <a:endParaRPr sz="17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7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70"/>
              </a:spcBef>
            </a:pPr>
            <a:endParaRPr sz="1700">
              <a:latin typeface="Arial MT"/>
              <a:cs typeface="Arial MT"/>
            </a:endParaRPr>
          </a:p>
          <a:p>
            <a:pPr marL="15240" marR="5080" indent="24130">
              <a:lnSpc>
                <a:spcPts val="1780"/>
              </a:lnSpc>
            </a:pP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Persidangan Pemeriksaan</a:t>
            </a:r>
            <a:endParaRPr sz="1700">
              <a:latin typeface="Arial MT"/>
              <a:cs typeface="Arial M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184138" y="3569208"/>
            <a:ext cx="2503170" cy="2176780"/>
            <a:chOff x="6184138" y="3569208"/>
            <a:chExt cx="2503170" cy="2176780"/>
          </a:xfrm>
        </p:grpSpPr>
        <p:sp>
          <p:nvSpPr>
            <p:cNvPr id="16" name="object 16"/>
            <p:cNvSpPr/>
            <p:nvPr/>
          </p:nvSpPr>
          <p:spPr>
            <a:xfrm>
              <a:off x="7269480" y="3569208"/>
              <a:ext cx="332740" cy="277495"/>
            </a:xfrm>
            <a:custGeom>
              <a:avLst/>
              <a:gdLst/>
              <a:ahLst/>
              <a:cxnLst/>
              <a:rect l="l" t="t" r="r" b="b"/>
              <a:pathLst>
                <a:path w="332740" h="277495">
                  <a:moveTo>
                    <a:pt x="265811" y="0"/>
                  </a:moveTo>
                  <a:lnTo>
                    <a:pt x="66421" y="0"/>
                  </a:lnTo>
                  <a:lnTo>
                    <a:pt x="66421" y="138683"/>
                  </a:lnTo>
                  <a:lnTo>
                    <a:pt x="0" y="138683"/>
                  </a:lnTo>
                  <a:lnTo>
                    <a:pt x="166116" y="277367"/>
                  </a:lnTo>
                  <a:lnTo>
                    <a:pt x="332231" y="138683"/>
                  </a:lnTo>
                  <a:lnTo>
                    <a:pt x="265811" y="138683"/>
                  </a:lnTo>
                  <a:lnTo>
                    <a:pt x="265811" y="0"/>
                  </a:lnTo>
                  <a:close/>
                </a:path>
              </a:pathLst>
            </a:custGeom>
            <a:solidFill>
              <a:srgbClr val="6086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190488" y="3892296"/>
              <a:ext cx="2490470" cy="737870"/>
            </a:xfrm>
            <a:custGeom>
              <a:avLst/>
              <a:gdLst/>
              <a:ahLst/>
              <a:cxnLst/>
              <a:rect l="l" t="t" r="r" b="b"/>
              <a:pathLst>
                <a:path w="2490470" h="737870">
                  <a:moveTo>
                    <a:pt x="2416429" y="0"/>
                  </a:moveTo>
                  <a:lnTo>
                    <a:pt x="73787" y="0"/>
                  </a:lnTo>
                  <a:lnTo>
                    <a:pt x="45059" y="5796"/>
                  </a:lnTo>
                  <a:lnTo>
                    <a:pt x="21605" y="21605"/>
                  </a:lnTo>
                  <a:lnTo>
                    <a:pt x="5796" y="45059"/>
                  </a:lnTo>
                  <a:lnTo>
                    <a:pt x="0" y="73786"/>
                  </a:lnTo>
                  <a:lnTo>
                    <a:pt x="0" y="663828"/>
                  </a:lnTo>
                  <a:lnTo>
                    <a:pt x="5796" y="692556"/>
                  </a:lnTo>
                  <a:lnTo>
                    <a:pt x="21605" y="716010"/>
                  </a:lnTo>
                  <a:lnTo>
                    <a:pt x="45059" y="731819"/>
                  </a:lnTo>
                  <a:lnTo>
                    <a:pt x="73787" y="737615"/>
                  </a:lnTo>
                  <a:lnTo>
                    <a:pt x="2416429" y="737615"/>
                  </a:lnTo>
                  <a:lnTo>
                    <a:pt x="2445156" y="731819"/>
                  </a:lnTo>
                  <a:lnTo>
                    <a:pt x="2468610" y="716010"/>
                  </a:lnTo>
                  <a:lnTo>
                    <a:pt x="2484419" y="692556"/>
                  </a:lnTo>
                  <a:lnTo>
                    <a:pt x="2490216" y="663828"/>
                  </a:lnTo>
                  <a:lnTo>
                    <a:pt x="2490216" y="73786"/>
                  </a:lnTo>
                  <a:lnTo>
                    <a:pt x="2484419" y="45059"/>
                  </a:lnTo>
                  <a:lnTo>
                    <a:pt x="2468610" y="21605"/>
                  </a:lnTo>
                  <a:lnTo>
                    <a:pt x="2445156" y="5796"/>
                  </a:lnTo>
                  <a:lnTo>
                    <a:pt x="2416429" y="0"/>
                  </a:lnTo>
                  <a:close/>
                </a:path>
              </a:pathLst>
            </a:custGeom>
            <a:solidFill>
              <a:srgbClr val="7090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190488" y="3892296"/>
              <a:ext cx="2490470" cy="737870"/>
            </a:xfrm>
            <a:custGeom>
              <a:avLst/>
              <a:gdLst/>
              <a:ahLst/>
              <a:cxnLst/>
              <a:rect l="l" t="t" r="r" b="b"/>
              <a:pathLst>
                <a:path w="2490470" h="737870">
                  <a:moveTo>
                    <a:pt x="0" y="73786"/>
                  </a:moveTo>
                  <a:lnTo>
                    <a:pt x="5796" y="45059"/>
                  </a:lnTo>
                  <a:lnTo>
                    <a:pt x="21605" y="21605"/>
                  </a:lnTo>
                  <a:lnTo>
                    <a:pt x="45059" y="5796"/>
                  </a:lnTo>
                  <a:lnTo>
                    <a:pt x="73787" y="0"/>
                  </a:lnTo>
                  <a:lnTo>
                    <a:pt x="2416429" y="0"/>
                  </a:lnTo>
                  <a:lnTo>
                    <a:pt x="2445156" y="5796"/>
                  </a:lnTo>
                  <a:lnTo>
                    <a:pt x="2468610" y="21605"/>
                  </a:lnTo>
                  <a:lnTo>
                    <a:pt x="2484419" y="45059"/>
                  </a:lnTo>
                  <a:lnTo>
                    <a:pt x="2490216" y="73786"/>
                  </a:lnTo>
                  <a:lnTo>
                    <a:pt x="2490216" y="663828"/>
                  </a:lnTo>
                  <a:lnTo>
                    <a:pt x="2484419" y="692556"/>
                  </a:lnTo>
                  <a:lnTo>
                    <a:pt x="2468610" y="716010"/>
                  </a:lnTo>
                  <a:lnTo>
                    <a:pt x="2445156" y="731819"/>
                  </a:lnTo>
                  <a:lnTo>
                    <a:pt x="2416429" y="737615"/>
                  </a:lnTo>
                  <a:lnTo>
                    <a:pt x="73787" y="737615"/>
                  </a:lnTo>
                  <a:lnTo>
                    <a:pt x="45059" y="731819"/>
                  </a:lnTo>
                  <a:lnTo>
                    <a:pt x="21605" y="716010"/>
                  </a:lnTo>
                  <a:lnTo>
                    <a:pt x="5796" y="692556"/>
                  </a:lnTo>
                  <a:lnTo>
                    <a:pt x="0" y="663828"/>
                  </a:lnTo>
                  <a:lnTo>
                    <a:pt x="0" y="73786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190488" y="4678680"/>
              <a:ext cx="2490470" cy="1061085"/>
            </a:xfrm>
            <a:custGeom>
              <a:avLst/>
              <a:gdLst/>
              <a:ahLst/>
              <a:cxnLst/>
              <a:rect l="l" t="t" r="r" b="b"/>
              <a:pathLst>
                <a:path w="2490470" h="1061085">
                  <a:moveTo>
                    <a:pt x="1411224" y="137160"/>
                  </a:moveTo>
                  <a:lnTo>
                    <a:pt x="1344803" y="137160"/>
                  </a:lnTo>
                  <a:lnTo>
                    <a:pt x="1344803" y="0"/>
                  </a:lnTo>
                  <a:lnTo>
                    <a:pt x="1145413" y="0"/>
                  </a:lnTo>
                  <a:lnTo>
                    <a:pt x="1145413" y="137160"/>
                  </a:lnTo>
                  <a:lnTo>
                    <a:pt x="1078992" y="137160"/>
                  </a:lnTo>
                  <a:lnTo>
                    <a:pt x="1245108" y="274320"/>
                  </a:lnTo>
                  <a:lnTo>
                    <a:pt x="1411224" y="137160"/>
                  </a:lnTo>
                  <a:close/>
                </a:path>
                <a:path w="2490470" h="1061085">
                  <a:moveTo>
                    <a:pt x="2490216" y="394081"/>
                  </a:moveTo>
                  <a:lnTo>
                    <a:pt x="2484386" y="365264"/>
                  </a:lnTo>
                  <a:lnTo>
                    <a:pt x="2468524" y="341731"/>
                  </a:lnTo>
                  <a:lnTo>
                    <a:pt x="2444991" y="325869"/>
                  </a:lnTo>
                  <a:lnTo>
                    <a:pt x="2416175" y="320040"/>
                  </a:lnTo>
                  <a:lnTo>
                    <a:pt x="74041" y="320040"/>
                  </a:lnTo>
                  <a:lnTo>
                    <a:pt x="45212" y="325869"/>
                  </a:lnTo>
                  <a:lnTo>
                    <a:pt x="21678" y="341731"/>
                  </a:lnTo>
                  <a:lnTo>
                    <a:pt x="5816" y="365264"/>
                  </a:lnTo>
                  <a:lnTo>
                    <a:pt x="0" y="394081"/>
                  </a:lnTo>
                  <a:lnTo>
                    <a:pt x="0" y="986637"/>
                  </a:lnTo>
                  <a:lnTo>
                    <a:pt x="5816" y="1015479"/>
                  </a:lnTo>
                  <a:lnTo>
                    <a:pt x="21678" y="1039012"/>
                  </a:lnTo>
                  <a:lnTo>
                    <a:pt x="45212" y="1054887"/>
                  </a:lnTo>
                  <a:lnTo>
                    <a:pt x="74041" y="1060704"/>
                  </a:lnTo>
                  <a:lnTo>
                    <a:pt x="2416175" y="1060704"/>
                  </a:lnTo>
                  <a:lnTo>
                    <a:pt x="2444991" y="1054887"/>
                  </a:lnTo>
                  <a:lnTo>
                    <a:pt x="2468524" y="1039012"/>
                  </a:lnTo>
                  <a:lnTo>
                    <a:pt x="2484386" y="1015479"/>
                  </a:lnTo>
                  <a:lnTo>
                    <a:pt x="2490216" y="986637"/>
                  </a:lnTo>
                  <a:lnTo>
                    <a:pt x="2490216" y="394081"/>
                  </a:lnTo>
                  <a:close/>
                </a:path>
              </a:pathLst>
            </a:custGeom>
            <a:solidFill>
              <a:srgbClr val="99AC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190488" y="4998720"/>
              <a:ext cx="2490470" cy="741045"/>
            </a:xfrm>
            <a:custGeom>
              <a:avLst/>
              <a:gdLst/>
              <a:ahLst/>
              <a:cxnLst/>
              <a:rect l="l" t="t" r="r" b="b"/>
              <a:pathLst>
                <a:path w="2490470" h="741045">
                  <a:moveTo>
                    <a:pt x="0" y="74040"/>
                  </a:moveTo>
                  <a:lnTo>
                    <a:pt x="5818" y="45219"/>
                  </a:lnTo>
                  <a:lnTo>
                    <a:pt x="21685" y="21685"/>
                  </a:lnTo>
                  <a:lnTo>
                    <a:pt x="45219" y="5818"/>
                  </a:lnTo>
                  <a:lnTo>
                    <a:pt x="74040" y="0"/>
                  </a:lnTo>
                  <a:lnTo>
                    <a:pt x="2416175" y="0"/>
                  </a:lnTo>
                  <a:lnTo>
                    <a:pt x="2444996" y="5818"/>
                  </a:lnTo>
                  <a:lnTo>
                    <a:pt x="2468530" y="21685"/>
                  </a:lnTo>
                  <a:lnTo>
                    <a:pt x="2484397" y="45219"/>
                  </a:lnTo>
                  <a:lnTo>
                    <a:pt x="2490216" y="74040"/>
                  </a:lnTo>
                  <a:lnTo>
                    <a:pt x="2490216" y="666597"/>
                  </a:lnTo>
                  <a:lnTo>
                    <a:pt x="2484397" y="695427"/>
                  </a:lnTo>
                  <a:lnTo>
                    <a:pt x="2468530" y="718970"/>
                  </a:lnTo>
                  <a:lnTo>
                    <a:pt x="2444996" y="734843"/>
                  </a:lnTo>
                  <a:lnTo>
                    <a:pt x="2416175" y="740663"/>
                  </a:lnTo>
                  <a:lnTo>
                    <a:pt x="74040" y="740663"/>
                  </a:lnTo>
                  <a:lnTo>
                    <a:pt x="45219" y="734843"/>
                  </a:lnTo>
                  <a:lnTo>
                    <a:pt x="21685" y="718970"/>
                  </a:lnTo>
                  <a:lnTo>
                    <a:pt x="5818" y="695427"/>
                  </a:lnTo>
                  <a:lnTo>
                    <a:pt x="0" y="666597"/>
                  </a:lnTo>
                  <a:lnTo>
                    <a:pt x="0" y="74040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6424040" y="5096002"/>
            <a:ext cx="2030095" cy="511175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 indent="396240">
              <a:lnSpc>
                <a:spcPts val="1780"/>
              </a:lnSpc>
              <a:spcBef>
                <a:spcPts val="380"/>
              </a:spcBef>
            </a:pPr>
            <a:r>
              <a:rPr sz="1700" spc="-10" dirty="0">
                <a:solidFill>
                  <a:srgbClr val="09347E"/>
                </a:solidFill>
                <a:latin typeface="Arial MT"/>
                <a:cs typeface="Arial MT"/>
              </a:rPr>
              <a:t>Persidangan </a:t>
            </a:r>
            <a:r>
              <a:rPr sz="1700" dirty="0">
                <a:solidFill>
                  <a:srgbClr val="09347E"/>
                </a:solidFill>
                <a:latin typeface="Arial MT"/>
                <a:cs typeface="Arial MT"/>
              </a:rPr>
              <a:t>Pembacaan</a:t>
            </a:r>
            <a:r>
              <a:rPr sz="1700" spc="-90" dirty="0">
                <a:solidFill>
                  <a:srgbClr val="09347E"/>
                </a:solidFill>
                <a:latin typeface="Arial MT"/>
                <a:cs typeface="Arial MT"/>
              </a:rPr>
              <a:t> </a:t>
            </a:r>
            <a:r>
              <a:rPr sz="1700" spc="-10" dirty="0">
                <a:solidFill>
                  <a:srgbClr val="09347E"/>
                </a:solidFill>
                <a:latin typeface="Arial MT"/>
                <a:cs typeface="Arial MT"/>
              </a:rPr>
              <a:t>Putusan</a:t>
            </a:r>
            <a:endParaRPr sz="170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93882" y="4361649"/>
            <a:ext cx="5383530" cy="222945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58419" indent="-287020" algn="just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99085" algn="l"/>
              </a:tabLst>
            </a:pPr>
            <a:r>
              <a:rPr sz="1600" b="1" dirty="0">
                <a:solidFill>
                  <a:srgbClr val="09347E"/>
                </a:solidFill>
                <a:latin typeface="Times New Roman"/>
                <a:cs typeface="Times New Roman"/>
              </a:rPr>
              <a:t>Pasal</a:t>
            </a:r>
            <a:r>
              <a:rPr sz="1600" b="1" spc="-5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9347E"/>
                </a:solidFill>
                <a:latin typeface="Times New Roman"/>
                <a:cs typeface="Times New Roman"/>
              </a:rPr>
              <a:t>158</a:t>
            </a:r>
            <a:r>
              <a:rPr sz="1600" b="1" spc="-6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akan</a:t>
            </a:r>
            <a:r>
              <a:rPr sz="1600" spc="-4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diberlakukan</a:t>
            </a:r>
            <a:r>
              <a:rPr sz="1600" spc="-5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setelah</a:t>
            </a:r>
            <a:r>
              <a:rPr sz="1600" spc="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persidangan</a:t>
            </a:r>
            <a:r>
              <a:rPr sz="1600" spc="-3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09347E"/>
                </a:solidFill>
                <a:latin typeface="Times New Roman"/>
                <a:cs typeface="Times New Roman"/>
              </a:rPr>
              <a:t>pemeriksaan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atau</a:t>
            </a:r>
            <a:r>
              <a:rPr sz="1600" spc="-6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dipertimbangkan</a:t>
            </a:r>
            <a:r>
              <a:rPr sz="1600" spc="-9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setelah</a:t>
            </a:r>
            <a:r>
              <a:rPr sz="1600" spc="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persidangan</a:t>
            </a:r>
            <a:r>
              <a:rPr sz="1600" spc="-8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pemeriksaan</a:t>
            </a:r>
            <a:r>
              <a:rPr sz="1600" spc="-4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09347E"/>
                </a:solidFill>
                <a:latin typeface="Times New Roman"/>
                <a:cs typeface="Times New Roman"/>
              </a:rPr>
              <a:t>lanjutan bersama-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sama</a:t>
            </a:r>
            <a:r>
              <a:rPr sz="1600" spc="-1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dengan pokok</a:t>
            </a:r>
            <a:r>
              <a:rPr sz="1600" spc="-2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09347E"/>
                </a:solidFill>
                <a:latin typeface="Times New Roman"/>
                <a:cs typeface="Times New Roman"/>
              </a:rPr>
              <a:t>permohonan.</a:t>
            </a:r>
            <a:endParaRPr sz="1600" dirty="0">
              <a:latin typeface="Times New Roman"/>
              <a:cs typeface="Times New Roman"/>
            </a:endParaRPr>
          </a:p>
          <a:p>
            <a:pPr marL="299085" marR="5080" indent="-287020" algn="just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99085" algn="l"/>
              </a:tabLst>
            </a:pP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Permohonan</a:t>
            </a:r>
            <a:r>
              <a:rPr sz="1600" spc="-3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9347E"/>
                </a:solidFill>
                <a:latin typeface="Times New Roman"/>
                <a:cs typeface="Times New Roman"/>
              </a:rPr>
              <a:t>tetap</a:t>
            </a:r>
            <a:r>
              <a:rPr sz="1600" b="1" spc="-3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9347E"/>
                </a:solidFill>
                <a:latin typeface="Times New Roman"/>
                <a:cs typeface="Times New Roman"/>
              </a:rPr>
              <a:t>menguraikan</a:t>
            </a:r>
            <a:r>
              <a:rPr sz="1600" b="1" spc="-2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Pasal</a:t>
            </a:r>
            <a:r>
              <a:rPr sz="1600" spc="-3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158</a:t>
            </a:r>
            <a:r>
              <a:rPr sz="1600" spc="-6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UU</a:t>
            </a:r>
            <a:r>
              <a:rPr sz="1600" spc="-5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10/2016</a:t>
            </a:r>
            <a:r>
              <a:rPr sz="1600" spc="-8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09347E"/>
                </a:solidFill>
                <a:latin typeface="Times New Roman"/>
                <a:cs typeface="Times New Roman"/>
              </a:rPr>
              <a:t>dengan menghubungkannya</a:t>
            </a:r>
            <a:r>
              <a:rPr sz="1600" spc="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pada</a:t>
            </a:r>
            <a:r>
              <a:rPr sz="1600" spc="-1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09347E"/>
                </a:solidFill>
                <a:latin typeface="Times New Roman"/>
                <a:cs typeface="Times New Roman"/>
              </a:rPr>
              <a:t>pokok-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pokok</a:t>
            </a:r>
            <a:r>
              <a:rPr sz="1600" spc="-4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permohonan </a:t>
            </a:r>
            <a:r>
              <a:rPr sz="1600" spc="-10" dirty="0">
                <a:solidFill>
                  <a:srgbClr val="09347E"/>
                </a:solidFill>
                <a:latin typeface="Times New Roman"/>
                <a:cs typeface="Times New Roman"/>
              </a:rPr>
              <a:t>untuk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menjelaskan</a:t>
            </a:r>
            <a:r>
              <a:rPr sz="1600" spc="-1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kepada</a:t>
            </a:r>
            <a:r>
              <a:rPr sz="1600" spc="-4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Mahkamah</a:t>
            </a:r>
            <a:r>
              <a:rPr sz="1600" spc="-9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bahwa</a:t>
            </a:r>
            <a:r>
              <a:rPr sz="1600" spc="-3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penerapan</a:t>
            </a:r>
            <a:r>
              <a:rPr sz="1600" spc="-3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Pasal</a:t>
            </a:r>
            <a:r>
              <a:rPr sz="1600" spc="-2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spc="-25" dirty="0">
                <a:solidFill>
                  <a:srgbClr val="09347E"/>
                </a:solidFill>
                <a:latin typeface="Times New Roman"/>
                <a:cs typeface="Times New Roman"/>
              </a:rPr>
              <a:t>158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dapat</a:t>
            </a:r>
            <a:r>
              <a:rPr sz="1600" spc="-5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ditunda</a:t>
            </a:r>
            <a:r>
              <a:rPr sz="1600" spc="-4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09347E"/>
                </a:solidFill>
                <a:latin typeface="Times New Roman"/>
                <a:cs typeface="Times New Roman"/>
              </a:rPr>
              <a:t>keberlakuaannya</a:t>
            </a:r>
            <a:r>
              <a:rPr sz="1600" spc="-2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sehingga harus</a:t>
            </a:r>
            <a:r>
              <a:rPr sz="1600" spc="-1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dibuktikan</a:t>
            </a:r>
            <a:r>
              <a:rPr sz="1600" spc="-6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09347E"/>
                </a:solidFill>
                <a:latin typeface="Times New Roman"/>
                <a:cs typeface="Times New Roman"/>
              </a:rPr>
              <a:t>dalam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persidangan</a:t>
            </a:r>
            <a:r>
              <a:rPr sz="1600" spc="-60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9347E"/>
                </a:solidFill>
                <a:latin typeface="Times New Roman"/>
                <a:cs typeface="Times New Roman"/>
              </a:rPr>
              <a:t>pemeriksaan</a:t>
            </a:r>
            <a:r>
              <a:rPr sz="1600" spc="-65" dirty="0">
                <a:solidFill>
                  <a:srgbClr val="09347E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09347E"/>
                </a:solidFill>
                <a:latin typeface="Times New Roman"/>
                <a:cs typeface="Times New Roman"/>
              </a:rPr>
              <a:t>(lanjutan).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280784" y="3601592"/>
            <a:ext cx="2446655" cy="897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D3E95"/>
                </a:solidFill>
                <a:latin typeface="Arial"/>
                <a:cs typeface="Arial"/>
              </a:rPr>
              <a:t>Pasal</a:t>
            </a:r>
            <a:r>
              <a:rPr sz="1200" b="1" spc="-25" dirty="0">
                <a:solidFill>
                  <a:srgbClr val="0D3E95"/>
                </a:solidFill>
                <a:latin typeface="Arial"/>
                <a:cs typeface="Arial"/>
              </a:rPr>
              <a:t> 158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200">
              <a:latin typeface="Arial"/>
              <a:cs typeface="Arial"/>
            </a:endParaRPr>
          </a:p>
          <a:p>
            <a:pPr marR="124460" algn="ctr">
              <a:lnSpc>
                <a:spcPts val="1910"/>
              </a:lnSpc>
            </a:pP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Persidangan</a:t>
            </a:r>
            <a:endParaRPr sz="1700">
              <a:latin typeface="Arial MT"/>
              <a:cs typeface="Arial MT"/>
            </a:endParaRPr>
          </a:p>
          <a:p>
            <a:pPr marR="127000" algn="ctr">
              <a:lnSpc>
                <a:spcPts val="1910"/>
              </a:lnSpc>
            </a:pP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Pemeriksaan</a:t>
            </a:r>
            <a:r>
              <a:rPr sz="1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(Lanjutan)</a:t>
            </a:r>
            <a:endParaRPr sz="1700">
              <a:latin typeface="Arial MT"/>
              <a:cs typeface="Aria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027669" y="4731257"/>
            <a:ext cx="7194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D3E95"/>
                </a:solidFill>
                <a:latin typeface="Arial"/>
                <a:cs typeface="Arial"/>
              </a:rPr>
              <a:t>Pasal</a:t>
            </a:r>
            <a:r>
              <a:rPr sz="1200" b="1" spc="-40" dirty="0">
                <a:solidFill>
                  <a:srgbClr val="0D3E95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D3E95"/>
                </a:solidFill>
                <a:latin typeface="Arial"/>
                <a:cs typeface="Arial"/>
              </a:rPr>
              <a:t>158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7690104" y="3651503"/>
            <a:ext cx="241300" cy="1283335"/>
            <a:chOff x="7690104" y="3651503"/>
            <a:chExt cx="241300" cy="1283335"/>
          </a:xfrm>
        </p:grpSpPr>
        <p:pic>
          <p:nvPicPr>
            <p:cNvPr id="26" name="object 2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90104" y="3651503"/>
              <a:ext cx="240792" cy="164591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90104" y="4770119"/>
              <a:ext cx="240792" cy="164591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8487918" y="6433820"/>
            <a:ext cx="123825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spc="-5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sldNum" sz="quarter" idx="7"/>
          </p:nvPr>
        </p:nvSpPr>
        <p:spPr>
          <a:xfrm>
            <a:off x="8365999" y="6289051"/>
            <a:ext cx="284479" cy="223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861B955C-28D1-49D4-8817-66DA5FDD698B}"/>
              </a:ext>
            </a:extLst>
          </p:cNvPr>
          <p:cNvSpPr/>
          <p:nvPr/>
        </p:nvSpPr>
        <p:spPr>
          <a:xfrm>
            <a:off x="543562" y="1419339"/>
            <a:ext cx="8295638" cy="51717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00" y="390143"/>
            <a:ext cx="7595870" cy="628650"/>
            <a:chOff x="762000" y="390143"/>
            <a:chExt cx="7595870" cy="628650"/>
          </a:xfrm>
        </p:grpSpPr>
        <p:sp>
          <p:nvSpPr>
            <p:cNvPr id="3" name="object 3"/>
            <p:cNvSpPr/>
            <p:nvPr/>
          </p:nvSpPr>
          <p:spPr>
            <a:xfrm>
              <a:off x="762000" y="438911"/>
              <a:ext cx="7595870" cy="429895"/>
            </a:xfrm>
            <a:custGeom>
              <a:avLst/>
              <a:gdLst/>
              <a:ahLst/>
              <a:cxnLst/>
              <a:rect l="l" t="t" r="r" b="b"/>
              <a:pathLst>
                <a:path w="7595870" h="429894">
                  <a:moveTo>
                    <a:pt x="7595616" y="0"/>
                  </a:moveTo>
                  <a:lnTo>
                    <a:pt x="0" y="0"/>
                  </a:lnTo>
                  <a:lnTo>
                    <a:pt x="0" y="429768"/>
                  </a:lnTo>
                  <a:lnTo>
                    <a:pt x="7595616" y="429768"/>
                  </a:lnTo>
                  <a:lnTo>
                    <a:pt x="7595616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79447" y="390143"/>
              <a:ext cx="5779770" cy="628650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spc="-100" dirty="0"/>
              <a:t>BATAS</a:t>
            </a:r>
            <a:r>
              <a:rPr spc="-70" dirty="0"/>
              <a:t> </a:t>
            </a:r>
            <a:r>
              <a:rPr spc="-40" dirty="0"/>
              <a:t>WAKTU</a:t>
            </a:r>
            <a:r>
              <a:rPr spc="-85" dirty="0"/>
              <a:t> </a:t>
            </a:r>
            <a:r>
              <a:rPr spc="-10" dirty="0"/>
              <a:t>PENGAJUAN</a:t>
            </a:r>
            <a:r>
              <a:rPr spc="-20" dirty="0"/>
              <a:t> </a:t>
            </a:r>
            <a:r>
              <a:rPr spc="-10" dirty="0"/>
              <a:t>PERMOHONAN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8315959" y="6065672"/>
            <a:ext cx="284479" cy="223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838200" y="1395806"/>
            <a:ext cx="7619999" cy="4417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356870" algn="l"/>
              </a:tabLst>
            </a:pPr>
            <a:r>
              <a:rPr spc="120" dirty="0"/>
              <a:t>Permohonan</a:t>
            </a:r>
            <a:r>
              <a:rPr spc="150" dirty="0"/>
              <a:t> </a:t>
            </a:r>
            <a:r>
              <a:rPr spc="135" dirty="0"/>
              <a:t>diajukan</a:t>
            </a:r>
            <a:r>
              <a:rPr spc="200" dirty="0"/>
              <a:t> </a:t>
            </a:r>
            <a:r>
              <a:rPr spc="100" dirty="0"/>
              <a:t>paling</a:t>
            </a:r>
            <a:r>
              <a:rPr spc="195" dirty="0"/>
              <a:t> </a:t>
            </a:r>
            <a:r>
              <a:rPr spc="130" dirty="0"/>
              <a:t>lambat</a:t>
            </a:r>
            <a:r>
              <a:rPr spc="165" dirty="0"/>
              <a:t> </a:t>
            </a:r>
            <a:r>
              <a:rPr b="1" spc="114" dirty="0">
                <a:latin typeface="Cambria"/>
                <a:cs typeface="Cambria"/>
              </a:rPr>
              <a:t>3</a:t>
            </a:r>
            <a:r>
              <a:rPr b="1" spc="240" dirty="0">
                <a:latin typeface="Cambria"/>
                <a:cs typeface="Cambria"/>
              </a:rPr>
              <a:t> </a:t>
            </a:r>
            <a:r>
              <a:rPr b="1" dirty="0">
                <a:latin typeface="Cambria"/>
                <a:cs typeface="Cambria"/>
              </a:rPr>
              <a:t>(tiga)</a:t>
            </a:r>
            <a:r>
              <a:rPr b="1" spc="200" dirty="0">
                <a:latin typeface="Cambria"/>
                <a:cs typeface="Cambria"/>
              </a:rPr>
              <a:t> </a:t>
            </a:r>
            <a:r>
              <a:rPr b="1" spc="75" dirty="0">
                <a:latin typeface="Cambria"/>
                <a:cs typeface="Cambria"/>
              </a:rPr>
              <a:t>hari</a:t>
            </a:r>
            <a:r>
              <a:rPr b="1" spc="240" dirty="0">
                <a:latin typeface="Cambria"/>
                <a:cs typeface="Cambria"/>
              </a:rPr>
              <a:t> </a:t>
            </a:r>
            <a:r>
              <a:rPr b="1" spc="65" dirty="0">
                <a:latin typeface="Cambria"/>
                <a:cs typeface="Cambria"/>
              </a:rPr>
              <a:t>kerja</a:t>
            </a:r>
            <a:r>
              <a:rPr b="1" spc="220" dirty="0">
                <a:latin typeface="Cambria"/>
                <a:cs typeface="Cambria"/>
              </a:rPr>
              <a:t> </a:t>
            </a:r>
            <a:r>
              <a:rPr spc="85" dirty="0"/>
              <a:t>terhitung </a:t>
            </a:r>
            <a:r>
              <a:rPr spc="114" dirty="0"/>
              <a:t>sejak</a:t>
            </a:r>
            <a:r>
              <a:rPr spc="220" dirty="0"/>
              <a:t> </a:t>
            </a:r>
            <a:r>
              <a:rPr b="1" spc="120" dirty="0">
                <a:solidFill>
                  <a:srgbClr val="C00000"/>
                </a:solidFill>
                <a:latin typeface="Cambria"/>
                <a:cs typeface="Cambria"/>
                <a:hlinkClick r:id="rId3" action="ppaction://hlinkpres?slideindex=1&amp;slidetitle="/>
              </a:rPr>
              <a:t>diumumkan</a:t>
            </a:r>
            <a:r>
              <a:rPr b="1" spc="180" dirty="0">
                <a:solidFill>
                  <a:srgbClr val="C00000"/>
                </a:solidFill>
                <a:latin typeface="Cambria"/>
                <a:cs typeface="Cambria"/>
                <a:hlinkClick r:id="rId3" action="ppaction://hlinkpres?slideindex=1&amp;slidetitle="/>
              </a:rPr>
              <a:t> </a:t>
            </a:r>
            <a:r>
              <a:rPr b="1" spc="105" dirty="0">
                <a:solidFill>
                  <a:srgbClr val="C00000"/>
                </a:solidFill>
                <a:latin typeface="Cambria"/>
                <a:cs typeface="Cambria"/>
                <a:hlinkClick r:id="rId3" action="ppaction://hlinkpres?slideindex=1&amp;slidetitle="/>
              </a:rPr>
              <a:t>penetapan</a:t>
            </a:r>
            <a:r>
              <a:rPr b="1" spc="17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pc="100" dirty="0"/>
              <a:t>perolehan</a:t>
            </a:r>
            <a:r>
              <a:rPr spc="195" dirty="0"/>
              <a:t> </a:t>
            </a:r>
            <a:r>
              <a:rPr spc="140" dirty="0"/>
              <a:t>suara</a:t>
            </a:r>
            <a:r>
              <a:rPr spc="195" dirty="0"/>
              <a:t> </a:t>
            </a:r>
            <a:r>
              <a:rPr spc="120" dirty="0"/>
              <a:t>hasil</a:t>
            </a:r>
            <a:r>
              <a:rPr spc="195" dirty="0"/>
              <a:t> </a:t>
            </a:r>
            <a:r>
              <a:rPr spc="105" dirty="0"/>
              <a:t>Pemilihan</a:t>
            </a:r>
            <a:r>
              <a:rPr spc="200" dirty="0"/>
              <a:t> </a:t>
            </a:r>
            <a:r>
              <a:rPr spc="60" dirty="0"/>
              <a:t>oleh </a:t>
            </a:r>
            <a:r>
              <a:rPr spc="100" dirty="0"/>
              <a:t>Termohon.</a:t>
            </a:r>
          </a:p>
          <a:p>
            <a:pPr marL="356870" marR="144145" indent="-344805" algn="just">
              <a:lnSpc>
                <a:spcPct val="100000"/>
              </a:lnSpc>
              <a:spcBef>
                <a:spcPts val="439"/>
              </a:spcBef>
              <a:buFont typeface="Wingdings"/>
              <a:buChar char=""/>
              <a:tabLst>
                <a:tab pos="356870" algn="l"/>
              </a:tabLst>
            </a:pPr>
            <a:r>
              <a:rPr b="1" spc="120" dirty="0">
                <a:solidFill>
                  <a:srgbClr val="C00000"/>
                </a:solidFill>
                <a:latin typeface="Cambria"/>
                <a:cs typeface="Cambria"/>
              </a:rPr>
              <a:t>Kapan</a:t>
            </a:r>
            <a:r>
              <a:rPr b="1" spc="145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pc="120" dirty="0"/>
              <a:t>waktu</a:t>
            </a:r>
            <a:r>
              <a:rPr spc="195" dirty="0"/>
              <a:t> </a:t>
            </a:r>
            <a:r>
              <a:rPr spc="160" dirty="0"/>
              <a:t>pengumuman</a:t>
            </a:r>
            <a:r>
              <a:rPr spc="140" dirty="0"/>
              <a:t> </a:t>
            </a:r>
            <a:r>
              <a:rPr spc="135" dirty="0"/>
              <a:t>penetapannya?</a:t>
            </a:r>
            <a:r>
              <a:rPr spc="110" dirty="0"/>
              <a:t> </a:t>
            </a:r>
            <a:r>
              <a:rPr spc="165" dirty="0"/>
              <a:t>Sebab,</a:t>
            </a:r>
            <a:r>
              <a:rPr spc="145" dirty="0"/>
              <a:t> pada</a:t>
            </a:r>
            <a:r>
              <a:rPr spc="150" dirty="0"/>
              <a:t> </a:t>
            </a:r>
            <a:r>
              <a:rPr spc="90" dirty="0"/>
              <a:t>PHP </a:t>
            </a:r>
            <a:r>
              <a:rPr spc="114" dirty="0"/>
              <a:t>Kepala</a:t>
            </a:r>
            <a:r>
              <a:rPr spc="180" dirty="0"/>
              <a:t> </a:t>
            </a:r>
            <a:r>
              <a:rPr spc="145" dirty="0"/>
              <a:t>Daerah</a:t>
            </a:r>
            <a:r>
              <a:rPr spc="180" dirty="0"/>
              <a:t> </a:t>
            </a:r>
            <a:r>
              <a:rPr spc="160" dirty="0"/>
              <a:t>Tahun</a:t>
            </a:r>
            <a:r>
              <a:rPr spc="180" dirty="0"/>
              <a:t> </a:t>
            </a:r>
            <a:r>
              <a:rPr spc="114" dirty="0"/>
              <a:t>2020/2021</a:t>
            </a:r>
            <a:r>
              <a:rPr spc="135" dirty="0"/>
              <a:t> </a:t>
            </a:r>
            <a:r>
              <a:rPr spc="145" dirty="0"/>
              <a:t>banyak</a:t>
            </a:r>
            <a:r>
              <a:rPr spc="130" dirty="0"/>
              <a:t> </a:t>
            </a:r>
            <a:r>
              <a:rPr spc="75" dirty="0"/>
              <a:t>terjadi</a:t>
            </a:r>
            <a:r>
              <a:rPr spc="180" dirty="0"/>
              <a:t> </a:t>
            </a:r>
            <a:r>
              <a:rPr spc="114" dirty="0"/>
              <a:t>perbedaan</a:t>
            </a:r>
            <a:r>
              <a:rPr spc="135" dirty="0"/>
              <a:t> </a:t>
            </a:r>
            <a:r>
              <a:rPr spc="105" dirty="0"/>
              <a:t>waktu </a:t>
            </a:r>
            <a:r>
              <a:rPr spc="130" dirty="0"/>
              <a:t>antara</a:t>
            </a:r>
            <a:r>
              <a:rPr spc="175" dirty="0"/>
              <a:t> </a:t>
            </a:r>
            <a:r>
              <a:rPr spc="120" dirty="0"/>
              <a:t>Penetapan</a:t>
            </a:r>
            <a:r>
              <a:rPr spc="155" dirty="0"/>
              <a:t> </a:t>
            </a:r>
            <a:r>
              <a:rPr spc="160" dirty="0"/>
              <a:t>dan</a:t>
            </a:r>
            <a:r>
              <a:rPr spc="180" dirty="0"/>
              <a:t> </a:t>
            </a:r>
            <a:r>
              <a:rPr spc="160" dirty="0"/>
              <a:t>Pengumuman</a:t>
            </a:r>
            <a:r>
              <a:rPr spc="105" dirty="0"/>
              <a:t> </a:t>
            </a:r>
            <a:r>
              <a:rPr spc="85" dirty="0"/>
              <a:t>oleh</a:t>
            </a:r>
            <a:r>
              <a:rPr spc="200" dirty="0"/>
              <a:t> </a:t>
            </a:r>
            <a:r>
              <a:rPr spc="100" dirty="0"/>
              <a:t>Termohon.</a:t>
            </a:r>
          </a:p>
          <a:p>
            <a:pPr algn="just">
              <a:lnSpc>
                <a:spcPct val="100000"/>
              </a:lnSpc>
              <a:spcBef>
                <a:spcPts val="915"/>
              </a:spcBef>
              <a:buFont typeface="Wingdings"/>
              <a:buChar char=""/>
            </a:pPr>
            <a:endParaRPr spc="100" dirty="0"/>
          </a:p>
          <a:p>
            <a:pPr marL="12700" algn="just">
              <a:lnSpc>
                <a:spcPct val="100000"/>
              </a:lnSpc>
            </a:pPr>
            <a:r>
              <a:rPr b="1" spc="80" dirty="0">
                <a:latin typeface="Cambria"/>
                <a:cs typeface="Cambria"/>
              </a:rPr>
              <a:t>Penjelasan:</a:t>
            </a:r>
          </a:p>
          <a:p>
            <a:pPr marL="356870" marR="90805" indent="-344805" algn="just">
              <a:lnSpc>
                <a:spcPct val="100000"/>
              </a:lnSpc>
              <a:spcBef>
                <a:spcPts val="434"/>
              </a:spcBef>
              <a:buFont typeface="Wingdings"/>
              <a:buChar char=""/>
              <a:tabLst>
                <a:tab pos="356870" algn="l"/>
              </a:tabLst>
            </a:pPr>
            <a:r>
              <a:rPr spc="160" dirty="0"/>
              <a:t>Dalam</a:t>
            </a:r>
            <a:r>
              <a:rPr spc="180" dirty="0"/>
              <a:t> </a:t>
            </a:r>
            <a:r>
              <a:rPr spc="114" dirty="0"/>
              <a:t>PHP</a:t>
            </a:r>
            <a:r>
              <a:rPr spc="180" dirty="0"/>
              <a:t> </a:t>
            </a:r>
            <a:r>
              <a:rPr spc="114" dirty="0"/>
              <a:t>Kepala</a:t>
            </a:r>
            <a:r>
              <a:rPr spc="175" dirty="0"/>
              <a:t> </a:t>
            </a:r>
            <a:r>
              <a:rPr spc="140" dirty="0"/>
              <a:t>Daerah</a:t>
            </a:r>
            <a:r>
              <a:rPr spc="180" dirty="0"/>
              <a:t> </a:t>
            </a:r>
            <a:r>
              <a:rPr spc="125" dirty="0"/>
              <a:t>2024/2025,</a:t>
            </a:r>
            <a:r>
              <a:rPr spc="140" dirty="0"/>
              <a:t> </a:t>
            </a:r>
            <a:r>
              <a:rPr spc="125" dirty="0"/>
              <a:t>penetapan</a:t>
            </a:r>
            <a:r>
              <a:rPr spc="165" dirty="0"/>
              <a:t> </a:t>
            </a:r>
            <a:r>
              <a:rPr spc="100" dirty="0"/>
              <a:t>perolehan</a:t>
            </a:r>
            <a:r>
              <a:rPr spc="185" dirty="0"/>
              <a:t> </a:t>
            </a:r>
            <a:r>
              <a:rPr spc="120" dirty="0"/>
              <a:t>suara hasil</a:t>
            </a:r>
            <a:r>
              <a:rPr spc="185" dirty="0"/>
              <a:t> </a:t>
            </a:r>
            <a:r>
              <a:rPr spc="110" dirty="0"/>
              <a:t>pemilihan</a:t>
            </a:r>
            <a:r>
              <a:rPr spc="195" dirty="0"/>
              <a:t> </a:t>
            </a:r>
            <a:r>
              <a:rPr spc="95" dirty="0"/>
              <a:t>terhitung</a:t>
            </a:r>
            <a:r>
              <a:rPr spc="220" dirty="0"/>
              <a:t> </a:t>
            </a:r>
            <a:r>
              <a:rPr spc="114" dirty="0"/>
              <a:t>sejak</a:t>
            </a:r>
            <a:r>
              <a:rPr spc="190" dirty="0"/>
              <a:t> </a:t>
            </a:r>
            <a:r>
              <a:rPr b="1" spc="110" dirty="0">
                <a:solidFill>
                  <a:srgbClr val="2F6ECC"/>
                </a:solidFill>
                <a:latin typeface="Cambria"/>
                <a:cs typeface="Cambria"/>
              </a:rPr>
              <a:t>ditetapkan</a:t>
            </a:r>
            <a:r>
              <a:rPr b="1" spc="155" dirty="0">
                <a:solidFill>
                  <a:srgbClr val="2F6ECC"/>
                </a:solidFill>
                <a:latin typeface="Cambria"/>
                <a:cs typeface="Cambria"/>
              </a:rPr>
              <a:t> </a:t>
            </a:r>
            <a:r>
              <a:rPr spc="85" dirty="0"/>
              <a:t>oleh</a:t>
            </a:r>
            <a:r>
              <a:rPr spc="210" dirty="0"/>
              <a:t> </a:t>
            </a:r>
            <a:r>
              <a:rPr spc="100" dirty="0"/>
              <a:t>Termohon. </a:t>
            </a:r>
            <a:r>
              <a:rPr spc="180" dirty="0"/>
              <a:t>Mahkamah</a:t>
            </a:r>
            <a:r>
              <a:rPr spc="140" dirty="0"/>
              <a:t> </a:t>
            </a:r>
            <a:r>
              <a:rPr spc="145" dirty="0"/>
              <a:t>memaknai</a:t>
            </a:r>
            <a:r>
              <a:rPr spc="110" dirty="0"/>
              <a:t> </a:t>
            </a:r>
            <a:r>
              <a:rPr spc="125" dirty="0"/>
              <a:t>penetapan</a:t>
            </a:r>
            <a:r>
              <a:rPr spc="170" dirty="0"/>
              <a:t> </a:t>
            </a:r>
            <a:r>
              <a:rPr spc="145" dirty="0"/>
              <a:t>dimaksud </a:t>
            </a:r>
            <a:r>
              <a:rPr spc="114" dirty="0"/>
              <a:t>sekaligus</a:t>
            </a:r>
            <a:r>
              <a:rPr spc="204" dirty="0"/>
              <a:t> </a:t>
            </a:r>
            <a:r>
              <a:rPr spc="135" dirty="0"/>
              <a:t>adalah </a:t>
            </a:r>
            <a:r>
              <a:rPr b="1" spc="125" dirty="0">
                <a:solidFill>
                  <a:srgbClr val="C00000"/>
                </a:solidFill>
                <a:latin typeface="Cambria"/>
                <a:cs typeface="Cambria"/>
              </a:rPr>
              <a:t>pengumuman</a:t>
            </a:r>
            <a:r>
              <a:rPr b="1" spc="120" dirty="0">
                <a:solidFill>
                  <a:srgbClr val="C00000"/>
                </a:solidFill>
                <a:latin typeface="Cambria"/>
                <a:cs typeface="Cambria"/>
              </a:rPr>
              <a:t> </a:t>
            </a:r>
            <a:r>
              <a:rPr spc="100" dirty="0"/>
              <a:t>Termohon.</a:t>
            </a:r>
          </a:p>
          <a:p>
            <a:pPr marL="356870" marR="287020" indent="-344805" algn="just">
              <a:lnSpc>
                <a:spcPct val="100000"/>
              </a:lnSpc>
              <a:spcBef>
                <a:spcPts val="434"/>
              </a:spcBef>
              <a:buFont typeface="Wingdings"/>
              <a:buChar char=""/>
              <a:tabLst>
                <a:tab pos="356870" algn="l"/>
              </a:tabLst>
            </a:pPr>
            <a:r>
              <a:rPr spc="135" dirty="0"/>
              <a:t>Sementara</a:t>
            </a:r>
            <a:r>
              <a:rPr spc="155" dirty="0"/>
              <a:t> </a:t>
            </a:r>
            <a:r>
              <a:rPr spc="120" dirty="0"/>
              <a:t>itu,</a:t>
            </a:r>
            <a:r>
              <a:rPr spc="215" dirty="0"/>
              <a:t> </a:t>
            </a:r>
            <a:r>
              <a:rPr b="1" spc="80" dirty="0">
                <a:solidFill>
                  <a:srgbClr val="2F6ECC"/>
                </a:solidFill>
                <a:latin typeface="Cambria"/>
                <a:cs typeface="Cambria"/>
              </a:rPr>
              <a:t>hari</a:t>
            </a:r>
            <a:r>
              <a:rPr b="1" spc="215" dirty="0">
                <a:solidFill>
                  <a:srgbClr val="2F6ECC"/>
                </a:solidFill>
                <a:latin typeface="Cambria"/>
                <a:cs typeface="Cambria"/>
              </a:rPr>
              <a:t> </a:t>
            </a:r>
            <a:r>
              <a:rPr b="1" spc="70" dirty="0">
                <a:solidFill>
                  <a:srgbClr val="2F6ECC"/>
                </a:solidFill>
                <a:latin typeface="Cambria"/>
                <a:cs typeface="Cambria"/>
              </a:rPr>
              <a:t>kerja</a:t>
            </a:r>
            <a:r>
              <a:rPr b="1" spc="200" dirty="0">
                <a:solidFill>
                  <a:srgbClr val="2F6ECC"/>
                </a:solidFill>
                <a:latin typeface="Cambria"/>
                <a:cs typeface="Cambria"/>
              </a:rPr>
              <a:t> </a:t>
            </a:r>
            <a:r>
              <a:rPr spc="135" dirty="0"/>
              <a:t>dalam</a:t>
            </a:r>
            <a:r>
              <a:rPr spc="180" dirty="0"/>
              <a:t> </a:t>
            </a:r>
            <a:r>
              <a:rPr spc="135" dirty="0"/>
              <a:t>pengajuan</a:t>
            </a:r>
            <a:r>
              <a:rPr spc="155" dirty="0"/>
              <a:t> </a:t>
            </a:r>
            <a:r>
              <a:rPr spc="114" dirty="0"/>
              <a:t>permohonan </a:t>
            </a:r>
            <a:r>
              <a:rPr spc="120" dirty="0"/>
              <a:t>diberlakukan</a:t>
            </a:r>
            <a:r>
              <a:rPr spc="145" dirty="0"/>
              <a:t> </a:t>
            </a:r>
            <a:r>
              <a:rPr spc="114" dirty="0"/>
              <a:t>sejak</a:t>
            </a:r>
            <a:r>
              <a:rPr spc="210" dirty="0"/>
              <a:t> </a:t>
            </a:r>
            <a:r>
              <a:rPr spc="150" dirty="0"/>
              <a:t>pukul</a:t>
            </a:r>
            <a:r>
              <a:rPr spc="165" dirty="0"/>
              <a:t> </a:t>
            </a:r>
            <a:r>
              <a:rPr spc="130" dirty="0"/>
              <a:t>08.00</a:t>
            </a:r>
            <a:r>
              <a:rPr spc="135" dirty="0"/>
              <a:t> </a:t>
            </a:r>
            <a:r>
              <a:rPr spc="105" dirty="0"/>
              <a:t>WIB</a:t>
            </a:r>
            <a:r>
              <a:rPr spc="195" dirty="0"/>
              <a:t> </a:t>
            </a:r>
            <a:r>
              <a:rPr spc="140" dirty="0"/>
              <a:t>sampai</a:t>
            </a:r>
            <a:r>
              <a:rPr spc="160" dirty="0"/>
              <a:t> </a:t>
            </a:r>
            <a:r>
              <a:rPr spc="130" dirty="0"/>
              <a:t>dengan</a:t>
            </a:r>
            <a:r>
              <a:rPr spc="165" dirty="0"/>
              <a:t> </a:t>
            </a:r>
            <a:r>
              <a:rPr spc="150" dirty="0"/>
              <a:t>pukul</a:t>
            </a:r>
            <a:r>
              <a:rPr spc="165" dirty="0"/>
              <a:t> </a:t>
            </a:r>
            <a:r>
              <a:rPr spc="110" dirty="0"/>
              <a:t>24.00 </a:t>
            </a:r>
            <a:r>
              <a:rPr spc="100" dirty="0"/>
              <a:t>WIB.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0EDCE92-33ED-46AF-BA16-7A7B30638A5F}"/>
              </a:ext>
            </a:extLst>
          </p:cNvPr>
          <p:cNvSpPr/>
          <p:nvPr/>
        </p:nvSpPr>
        <p:spPr>
          <a:xfrm>
            <a:off x="543562" y="1143000"/>
            <a:ext cx="8153400" cy="541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00" y="390143"/>
            <a:ext cx="7595870" cy="628650"/>
            <a:chOff x="762000" y="390143"/>
            <a:chExt cx="7595870" cy="6286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45791" y="390143"/>
              <a:ext cx="1134618" cy="6286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62655" y="390143"/>
              <a:ext cx="2042921" cy="62865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84776" y="390143"/>
              <a:ext cx="1570481" cy="62865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79591" y="390143"/>
              <a:ext cx="1116330" cy="628650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dirty="0"/>
              <a:t>Objek</a:t>
            </a:r>
            <a:r>
              <a:rPr spc="-65" dirty="0"/>
              <a:t> </a:t>
            </a:r>
            <a:r>
              <a:rPr spc="-10" dirty="0"/>
              <a:t>Permohonan</a:t>
            </a:r>
            <a:r>
              <a:rPr spc="-65" dirty="0"/>
              <a:t> </a:t>
            </a:r>
            <a:r>
              <a:rPr dirty="0"/>
              <a:t>dan</a:t>
            </a:r>
            <a:r>
              <a:rPr spc="-45" dirty="0"/>
              <a:t> </a:t>
            </a:r>
            <a:r>
              <a:rPr spc="-10" dirty="0"/>
              <a:t>Para</a:t>
            </a:r>
            <a:r>
              <a:rPr spc="-15" dirty="0"/>
              <a:t> </a:t>
            </a:r>
            <a:r>
              <a:rPr spc="-10" dirty="0"/>
              <a:t>Pihak</a:t>
            </a:r>
          </a:p>
        </p:txBody>
      </p:sp>
      <p:sp>
        <p:nvSpPr>
          <p:cNvPr id="8" name="object 8"/>
          <p:cNvSpPr/>
          <p:nvPr/>
        </p:nvSpPr>
        <p:spPr>
          <a:xfrm>
            <a:off x="1812544" y="1234566"/>
            <a:ext cx="534670" cy="534670"/>
          </a:xfrm>
          <a:custGeom>
            <a:avLst/>
            <a:gdLst/>
            <a:ahLst/>
            <a:cxnLst/>
            <a:rect l="l" t="t" r="r" b="b"/>
            <a:pathLst>
              <a:path w="534669" h="534669">
                <a:moveTo>
                  <a:pt x="509269" y="444246"/>
                </a:moveTo>
                <a:lnTo>
                  <a:pt x="444245" y="509397"/>
                </a:lnTo>
                <a:lnTo>
                  <a:pt x="462153" y="527304"/>
                </a:lnTo>
                <a:lnTo>
                  <a:pt x="470527" y="532810"/>
                </a:lnTo>
                <a:lnTo>
                  <a:pt x="480187" y="534495"/>
                </a:lnTo>
                <a:lnTo>
                  <a:pt x="489942" y="532393"/>
                </a:lnTo>
                <a:lnTo>
                  <a:pt x="498601" y="526542"/>
                </a:lnTo>
                <a:lnTo>
                  <a:pt x="526542" y="498602"/>
                </a:lnTo>
                <a:lnTo>
                  <a:pt x="532320" y="489960"/>
                </a:lnTo>
                <a:lnTo>
                  <a:pt x="534384" y="480234"/>
                </a:lnTo>
                <a:lnTo>
                  <a:pt x="532685" y="470580"/>
                </a:lnTo>
                <a:lnTo>
                  <a:pt x="527176" y="462153"/>
                </a:lnTo>
                <a:lnTo>
                  <a:pt x="509269" y="444246"/>
                </a:lnTo>
                <a:close/>
              </a:path>
              <a:path w="534669" h="534669">
                <a:moveTo>
                  <a:pt x="413765" y="348742"/>
                </a:moveTo>
                <a:lnTo>
                  <a:pt x="283463" y="348742"/>
                </a:lnTo>
                <a:lnTo>
                  <a:pt x="437642" y="502793"/>
                </a:lnTo>
                <a:lnTo>
                  <a:pt x="502666" y="437642"/>
                </a:lnTo>
                <a:lnTo>
                  <a:pt x="413765" y="348742"/>
                </a:lnTo>
                <a:close/>
              </a:path>
              <a:path w="534669" h="534669">
                <a:moveTo>
                  <a:pt x="194056" y="0"/>
                </a:moveTo>
                <a:lnTo>
                  <a:pt x="150342" y="5917"/>
                </a:lnTo>
                <a:lnTo>
                  <a:pt x="110008" y="21046"/>
                </a:lnTo>
                <a:lnTo>
                  <a:pt x="74224" y="44223"/>
                </a:lnTo>
                <a:lnTo>
                  <a:pt x="44160" y="74287"/>
                </a:lnTo>
                <a:lnTo>
                  <a:pt x="20987" y="110077"/>
                </a:lnTo>
                <a:lnTo>
                  <a:pt x="5877" y="150429"/>
                </a:lnTo>
                <a:lnTo>
                  <a:pt x="0" y="194183"/>
                </a:lnTo>
                <a:lnTo>
                  <a:pt x="5766" y="244611"/>
                </a:lnTo>
                <a:lnTo>
                  <a:pt x="24035" y="289677"/>
                </a:lnTo>
                <a:lnTo>
                  <a:pt x="53022" y="327596"/>
                </a:lnTo>
                <a:lnTo>
                  <a:pt x="90941" y="356583"/>
                </a:lnTo>
                <a:lnTo>
                  <a:pt x="136007" y="374852"/>
                </a:lnTo>
                <a:lnTo>
                  <a:pt x="186436" y="380619"/>
                </a:lnTo>
                <a:lnTo>
                  <a:pt x="212919" y="378263"/>
                </a:lnTo>
                <a:lnTo>
                  <a:pt x="238188" y="372157"/>
                </a:lnTo>
                <a:lnTo>
                  <a:pt x="261838" y="362313"/>
                </a:lnTo>
                <a:lnTo>
                  <a:pt x="283463" y="348742"/>
                </a:lnTo>
                <a:lnTo>
                  <a:pt x="413765" y="348742"/>
                </a:lnTo>
                <a:lnTo>
                  <a:pt x="402716" y="337693"/>
                </a:lnTo>
                <a:lnTo>
                  <a:pt x="187325" y="337693"/>
                </a:lnTo>
                <a:lnTo>
                  <a:pt x="140949" y="331063"/>
                </a:lnTo>
                <a:lnTo>
                  <a:pt x="100944" y="310931"/>
                </a:lnTo>
                <a:lnTo>
                  <a:pt x="69687" y="279674"/>
                </a:lnTo>
                <a:lnTo>
                  <a:pt x="49555" y="239669"/>
                </a:lnTo>
                <a:lnTo>
                  <a:pt x="42925" y="193294"/>
                </a:lnTo>
                <a:lnTo>
                  <a:pt x="51382" y="146567"/>
                </a:lnTo>
                <a:lnTo>
                  <a:pt x="73115" y="105716"/>
                </a:lnTo>
                <a:lnTo>
                  <a:pt x="105644" y="73205"/>
                </a:lnTo>
                <a:lnTo>
                  <a:pt x="146488" y="51496"/>
                </a:lnTo>
                <a:lnTo>
                  <a:pt x="193167" y="43053"/>
                </a:lnTo>
                <a:lnTo>
                  <a:pt x="314408" y="43053"/>
                </a:lnTo>
                <a:lnTo>
                  <a:pt x="289611" y="24097"/>
                </a:lnTo>
                <a:lnTo>
                  <a:pt x="244529" y="5811"/>
                </a:lnTo>
                <a:lnTo>
                  <a:pt x="194056" y="0"/>
                </a:lnTo>
                <a:close/>
              </a:path>
              <a:path w="534669" h="534669">
                <a:moveTo>
                  <a:pt x="314408" y="43053"/>
                </a:moveTo>
                <a:lnTo>
                  <a:pt x="193167" y="43053"/>
                </a:lnTo>
                <a:lnTo>
                  <a:pt x="239603" y="49621"/>
                </a:lnTo>
                <a:lnTo>
                  <a:pt x="279638" y="69723"/>
                </a:lnTo>
                <a:lnTo>
                  <a:pt x="310896" y="100980"/>
                </a:lnTo>
                <a:lnTo>
                  <a:pt x="330997" y="141015"/>
                </a:lnTo>
                <a:lnTo>
                  <a:pt x="337566" y="187452"/>
                </a:lnTo>
                <a:lnTo>
                  <a:pt x="329122" y="234130"/>
                </a:lnTo>
                <a:lnTo>
                  <a:pt x="307413" y="274974"/>
                </a:lnTo>
                <a:lnTo>
                  <a:pt x="274902" y="307503"/>
                </a:lnTo>
                <a:lnTo>
                  <a:pt x="234051" y="329236"/>
                </a:lnTo>
                <a:lnTo>
                  <a:pt x="187325" y="337693"/>
                </a:lnTo>
                <a:lnTo>
                  <a:pt x="402716" y="337693"/>
                </a:lnTo>
                <a:lnTo>
                  <a:pt x="348614" y="283591"/>
                </a:lnTo>
                <a:lnTo>
                  <a:pt x="362241" y="261965"/>
                </a:lnTo>
                <a:lnTo>
                  <a:pt x="372094" y="238315"/>
                </a:lnTo>
                <a:lnTo>
                  <a:pt x="378207" y="213046"/>
                </a:lnTo>
                <a:lnTo>
                  <a:pt x="380619" y="186562"/>
                </a:lnTo>
                <a:lnTo>
                  <a:pt x="374807" y="136089"/>
                </a:lnTo>
                <a:lnTo>
                  <a:pt x="356521" y="91007"/>
                </a:lnTo>
                <a:lnTo>
                  <a:pt x="327533" y="53086"/>
                </a:lnTo>
                <a:lnTo>
                  <a:pt x="314408" y="43053"/>
                </a:lnTo>
                <a:close/>
              </a:path>
              <a:path w="534669" h="534669">
                <a:moveTo>
                  <a:pt x="271577" y="80962"/>
                </a:moveTo>
                <a:lnTo>
                  <a:pt x="201211" y="80962"/>
                </a:lnTo>
                <a:lnTo>
                  <a:pt x="224599" y="84994"/>
                </a:lnTo>
                <a:lnTo>
                  <a:pt x="246368" y="94027"/>
                </a:lnTo>
                <a:lnTo>
                  <a:pt x="281251" y="125642"/>
                </a:lnTo>
                <a:lnTo>
                  <a:pt x="298527" y="169187"/>
                </a:lnTo>
                <a:lnTo>
                  <a:pt x="299593" y="193294"/>
                </a:lnTo>
                <a:lnTo>
                  <a:pt x="324485" y="193929"/>
                </a:lnTo>
                <a:lnTo>
                  <a:pt x="323191" y="164375"/>
                </a:lnTo>
                <a:lnTo>
                  <a:pt x="315563" y="136382"/>
                </a:lnTo>
                <a:lnTo>
                  <a:pt x="301982" y="110936"/>
                </a:lnTo>
                <a:lnTo>
                  <a:pt x="282829" y="89027"/>
                </a:lnTo>
                <a:lnTo>
                  <a:pt x="271577" y="80962"/>
                </a:lnTo>
                <a:close/>
              </a:path>
              <a:path w="534669" h="534669">
                <a:moveTo>
                  <a:pt x="203676" y="56005"/>
                </a:moveTo>
                <a:lnTo>
                  <a:pt x="173989" y="57531"/>
                </a:lnTo>
                <a:lnTo>
                  <a:pt x="177037" y="82169"/>
                </a:lnTo>
                <a:lnTo>
                  <a:pt x="201211" y="80962"/>
                </a:lnTo>
                <a:lnTo>
                  <a:pt x="271577" y="80962"/>
                </a:lnTo>
                <a:lnTo>
                  <a:pt x="259143" y="72050"/>
                </a:lnTo>
                <a:lnTo>
                  <a:pt x="232409" y="60944"/>
                </a:lnTo>
                <a:lnTo>
                  <a:pt x="203676" y="56005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22831" y="1769236"/>
            <a:ext cx="3529685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Objek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7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adalah </a:t>
            </a:r>
            <a:r>
              <a:rPr sz="1800" dirty="0">
                <a:latin typeface="Arial MT"/>
                <a:cs typeface="Arial MT"/>
              </a:rPr>
              <a:t>keputusan</a:t>
            </a:r>
            <a:r>
              <a:rPr sz="1800" spc="-10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Termohon</a:t>
            </a:r>
            <a:r>
              <a:rPr sz="1800" spc="-10" dirty="0">
                <a:latin typeface="Arial MT"/>
                <a:cs typeface="Arial MT"/>
              </a:rPr>
              <a:t> mengenai </a:t>
            </a:r>
            <a:r>
              <a:rPr sz="1800" dirty="0">
                <a:latin typeface="Arial MT"/>
                <a:cs typeface="Arial MT"/>
              </a:rPr>
              <a:t>penetapan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perolehan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suara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hasil </a:t>
            </a:r>
            <a:r>
              <a:rPr sz="1800" dirty="0">
                <a:latin typeface="Arial MT"/>
                <a:cs typeface="Arial MT"/>
              </a:rPr>
              <a:t>pemilihan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 dapat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memengaruhi </a:t>
            </a:r>
            <a:r>
              <a:rPr sz="1800" dirty="0">
                <a:latin typeface="Arial MT"/>
                <a:cs typeface="Arial MT"/>
              </a:rPr>
              <a:t>penetapan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calon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terpilih.</a:t>
            </a:r>
            <a:r>
              <a:rPr sz="1800" spc="-20" dirty="0">
                <a:latin typeface="Arial MT"/>
                <a:cs typeface="Arial MT"/>
              </a:rPr>
              <a:t> Jadi, </a:t>
            </a:r>
            <a:r>
              <a:rPr sz="1800" dirty="0">
                <a:latin typeface="Arial MT"/>
                <a:cs typeface="Arial MT"/>
              </a:rPr>
              <a:t>bukan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mengenai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berita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acara </a:t>
            </a:r>
            <a:r>
              <a:rPr sz="1800" spc="-10" dirty="0">
                <a:latin typeface="Arial MT"/>
                <a:cs typeface="Arial MT"/>
              </a:rPr>
              <a:t>rapat </a:t>
            </a:r>
            <a:r>
              <a:rPr sz="1800" dirty="0">
                <a:latin typeface="Arial MT"/>
                <a:cs typeface="Arial MT"/>
              </a:rPr>
              <a:t>pleno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penetapan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hasil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rekapitulasi.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37084" y="1940201"/>
            <a:ext cx="3879977" cy="19518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Dalam hal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pemilihan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diikuti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satu </a:t>
            </a:r>
            <a:r>
              <a:rPr sz="1800" dirty="0">
                <a:latin typeface="Arial MT"/>
                <a:cs typeface="Arial MT"/>
              </a:rPr>
              <a:t>pasangan calon,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masing-</a:t>
            </a:r>
            <a:r>
              <a:rPr sz="1800" spc="-10" dirty="0">
                <a:latin typeface="Arial MT"/>
                <a:cs typeface="Arial MT"/>
              </a:rPr>
              <a:t>masing </a:t>
            </a:r>
            <a:r>
              <a:rPr sz="1800" dirty="0">
                <a:latin typeface="Arial MT"/>
                <a:cs typeface="Arial MT"/>
              </a:rPr>
              <a:t>Pemantau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Pemilihan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dapat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mengajukan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sebagai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Pemohon,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seperti </a:t>
            </a:r>
            <a:r>
              <a:rPr sz="1800" dirty="0">
                <a:latin typeface="Arial MT"/>
                <a:cs typeface="Arial MT"/>
              </a:rPr>
              <a:t>halnya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pasangan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calon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</a:t>
            </a:r>
            <a:r>
              <a:rPr sz="1800" spc="-10" dirty="0">
                <a:latin typeface="Arial MT"/>
                <a:cs typeface="Arial MT"/>
              </a:rPr>
              <a:t> masing- </a:t>
            </a:r>
            <a:r>
              <a:rPr sz="1800" dirty="0">
                <a:latin typeface="Arial MT"/>
                <a:cs typeface="Arial MT"/>
              </a:rPr>
              <a:t>masing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juga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dapat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menjadi</a:t>
            </a:r>
            <a:r>
              <a:rPr sz="1800" spc="-10" dirty="0">
                <a:latin typeface="Arial MT"/>
                <a:cs typeface="Arial MT"/>
              </a:rPr>
              <a:t> Pemohon.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2831" y="5198937"/>
            <a:ext cx="3561079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  <a:hlinkClick r:id="rId6" action="ppaction://hlinkpres?slideindex=1&amp;slidetitle="/>
              </a:rPr>
              <a:t>Para</a:t>
            </a:r>
            <a:r>
              <a:rPr sz="1800" spc="-15" dirty="0">
                <a:latin typeface="Arial MT"/>
                <a:cs typeface="Arial MT"/>
                <a:hlinkClick r:id="rId6" action="ppaction://hlinkpres?slideindex=1&amp;slidetitle="/>
              </a:rPr>
              <a:t> </a:t>
            </a:r>
            <a:r>
              <a:rPr sz="1800" dirty="0">
                <a:latin typeface="Arial MT"/>
                <a:cs typeface="Arial MT"/>
                <a:hlinkClick r:id="rId6" action="ppaction://hlinkpres?slideindex=1&amp;slidetitle="/>
              </a:rPr>
              <a:t>pihak</a:t>
            </a:r>
            <a:r>
              <a:rPr sz="1800" spc="-35" dirty="0">
                <a:latin typeface="Arial MT"/>
                <a:cs typeface="Arial MT"/>
                <a:hlinkClick r:id="rId6" action="ppaction://hlinkpres?slideindex=1&amp;slidetitle="/>
              </a:rPr>
              <a:t> </a:t>
            </a:r>
            <a:r>
              <a:rPr sz="1800" dirty="0">
                <a:latin typeface="Arial MT"/>
                <a:cs typeface="Arial MT"/>
              </a:rPr>
              <a:t>dapat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diwakili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oleh </a:t>
            </a:r>
            <a:r>
              <a:rPr sz="1800" dirty="0">
                <a:latin typeface="Arial MT"/>
                <a:cs typeface="Arial MT"/>
              </a:rPr>
              <a:t>kuasa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hukum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atau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didampingi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oleh </a:t>
            </a:r>
            <a:r>
              <a:rPr sz="1800" spc="-10" dirty="0">
                <a:latin typeface="Arial MT"/>
                <a:cs typeface="Arial MT"/>
              </a:rPr>
              <a:t>pendamping.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347214" y="4485208"/>
            <a:ext cx="478790" cy="548640"/>
          </a:xfrm>
          <a:custGeom>
            <a:avLst/>
            <a:gdLst/>
            <a:ahLst/>
            <a:cxnLst/>
            <a:rect l="l" t="t" r="r" b="b"/>
            <a:pathLst>
              <a:path w="478789" h="548639">
                <a:moveTo>
                  <a:pt x="147319" y="296037"/>
                </a:moveTo>
                <a:lnTo>
                  <a:pt x="70357" y="296037"/>
                </a:lnTo>
                <a:lnTo>
                  <a:pt x="42969" y="301543"/>
                </a:lnTo>
                <a:lnTo>
                  <a:pt x="20605" y="316563"/>
                </a:lnTo>
                <a:lnTo>
                  <a:pt x="5528" y="338845"/>
                </a:lnTo>
                <a:lnTo>
                  <a:pt x="0" y="366141"/>
                </a:lnTo>
                <a:lnTo>
                  <a:pt x="0" y="548639"/>
                </a:lnTo>
                <a:lnTo>
                  <a:pt x="478536" y="548639"/>
                </a:lnTo>
                <a:lnTo>
                  <a:pt x="478536" y="470281"/>
                </a:lnTo>
                <a:lnTo>
                  <a:pt x="239268" y="470281"/>
                </a:lnTo>
                <a:lnTo>
                  <a:pt x="147319" y="296037"/>
                </a:lnTo>
                <a:close/>
              </a:path>
              <a:path w="478789" h="548639">
                <a:moveTo>
                  <a:pt x="408177" y="296037"/>
                </a:moveTo>
                <a:lnTo>
                  <a:pt x="331216" y="296037"/>
                </a:lnTo>
                <a:lnTo>
                  <a:pt x="239268" y="470281"/>
                </a:lnTo>
                <a:lnTo>
                  <a:pt x="478536" y="470281"/>
                </a:lnTo>
                <a:lnTo>
                  <a:pt x="478536" y="366141"/>
                </a:lnTo>
                <a:lnTo>
                  <a:pt x="473007" y="338845"/>
                </a:lnTo>
                <a:lnTo>
                  <a:pt x="457930" y="316563"/>
                </a:lnTo>
                <a:lnTo>
                  <a:pt x="435566" y="301543"/>
                </a:lnTo>
                <a:lnTo>
                  <a:pt x="408177" y="296037"/>
                </a:lnTo>
                <a:close/>
              </a:path>
              <a:path w="478789" h="548639">
                <a:moveTo>
                  <a:pt x="239268" y="352298"/>
                </a:moveTo>
                <a:lnTo>
                  <a:pt x="231937" y="353770"/>
                </a:lnTo>
                <a:lnTo>
                  <a:pt x="225964" y="357790"/>
                </a:lnTo>
                <a:lnTo>
                  <a:pt x="221944" y="363763"/>
                </a:lnTo>
                <a:lnTo>
                  <a:pt x="220471" y="371094"/>
                </a:lnTo>
                <a:lnTo>
                  <a:pt x="221944" y="378424"/>
                </a:lnTo>
                <a:lnTo>
                  <a:pt x="225964" y="384397"/>
                </a:lnTo>
                <a:lnTo>
                  <a:pt x="231937" y="388417"/>
                </a:lnTo>
                <a:lnTo>
                  <a:pt x="239268" y="389889"/>
                </a:lnTo>
                <a:lnTo>
                  <a:pt x="246598" y="388417"/>
                </a:lnTo>
                <a:lnTo>
                  <a:pt x="252571" y="384397"/>
                </a:lnTo>
                <a:lnTo>
                  <a:pt x="256591" y="378424"/>
                </a:lnTo>
                <a:lnTo>
                  <a:pt x="258063" y="371094"/>
                </a:lnTo>
                <a:lnTo>
                  <a:pt x="256591" y="363763"/>
                </a:lnTo>
                <a:lnTo>
                  <a:pt x="252571" y="357790"/>
                </a:lnTo>
                <a:lnTo>
                  <a:pt x="246598" y="353770"/>
                </a:lnTo>
                <a:lnTo>
                  <a:pt x="239268" y="352298"/>
                </a:lnTo>
                <a:close/>
              </a:path>
              <a:path w="478789" h="548639">
                <a:moveTo>
                  <a:pt x="219456" y="324738"/>
                </a:moveTo>
                <a:lnTo>
                  <a:pt x="206375" y="324738"/>
                </a:lnTo>
                <a:lnTo>
                  <a:pt x="201041" y="329945"/>
                </a:lnTo>
                <a:lnTo>
                  <a:pt x="201041" y="343154"/>
                </a:lnTo>
                <a:lnTo>
                  <a:pt x="206375" y="348488"/>
                </a:lnTo>
                <a:lnTo>
                  <a:pt x="219456" y="348488"/>
                </a:lnTo>
                <a:lnTo>
                  <a:pt x="224917" y="343154"/>
                </a:lnTo>
                <a:lnTo>
                  <a:pt x="224917" y="329945"/>
                </a:lnTo>
                <a:lnTo>
                  <a:pt x="219456" y="324738"/>
                </a:lnTo>
                <a:close/>
              </a:path>
              <a:path w="478789" h="548639">
                <a:moveTo>
                  <a:pt x="272161" y="324738"/>
                </a:moveTo>
                <a:lnTo>
                  <a:pt x="259080" y="324738"/>
                </a:lnTo>
                <a:lnTo>
                  <a:pt x="253619" y="329945"/>
                </a:lnTo>
                <a:lnTo>
                  <a:pt x="253619" y="343154"/>
                </a:lnTo>
                <a:lnTo>
                  <a:pt x="259080" y="348488"/>
                </a:lnTo>
                <a:lnTo>
                  <a:pt x="272161" y="348488"/>
                </a:lnTo>
                <a:lnTo>
                  <a:pt x="277494" y="343154"/>
                </a:lnTo>
                <a:lnTo>
                  <a:pt x="277494" y="329945"/>
                </a:lnTo>
                <a:lnTo>
                  <a:pt x="272161" y="324738"/>
                </a:lnTo>
                <a:close/>
              </a:path>
              <a:path w="478789" h="548639">
                <a:moveTo>
                  <a:pt x="193167" y="293878"/>
                </a:moveTo>
                <a:lnTo>
                  <a:pt x="179958" y="293878"/>
                </a:lnTo>
                <a:lnTo>
                  <a:pt x="174625" y="299212"/>
                </a:lnTo>
                <a:lnTo>
                  <a:pt x="174625" y="312293"/>
                </a:lnTo>
                <a:lnTo>
                  <a:pt x="179958" y="317626"/>
                </a:lnTo>
                <a:lnTo>
                  <a:pt x="193167" y="317626"/>
                </a:lnTo>
                <a:lnTo>
                  <a:pt x="198500" y="312293"/>
                </a:lnTo>
                <a:lnTo>
                  <a:pt x="198500" y="299212"/>
                </a:lnTo>
                <a:lnTo>
                  <a:pt x="193167" y="293878"/>
                </a:lnTo>
                <a:close/>
              </a:path>
              <a:path w="478789" h="548639">
                <a:moveTo>
                  <a:pt x="298576" y="293878"/>
                </a:moveTo>
                <a:lnTo>
                  <a:pt x="285369" y="293878"/>
                </a:lnTo>
                <a:lnTo>
                  <a:pt x="280035" y="299212"/>
                </a:lnTo>
                <a:lnTo>
                  <a:pt x="280035" y="312293"/>
                </a:lnTo>
                <a:lnTo>
                  <a:pt x="285369" y="317626"/>
                </a:lnTo>
                <a:lnTo>
                  <a:pt x="298576" y="317626"/>
                </a:lnTo>
                <a:lnTo>
                  <a:pt x="303911" y="312293"/>
                </a:lnTo>
                <a:lnTo>
                  <a:pt x="303911" y="299212"/>
                </a:lnTo>
                <a:lnTo>
                  <a:pt x="298576" y="293878"/>
                </a:lnTo>
                <a:close/>
              </a:path>
              <a:path w="478789" h="548639">
                <a:moveTo>
                  <a:pt x="239268" y="0"/>
                </a:moveTo>
                <a:lnTo>
                  <a:pt x="194651" y="9407"/>
                </a:lnTo>
                <a:lnTo>
                  <a:pt x="158559" y="35067"/>
                </a:lnTo>
                <a:lnTo>
                  <a:pt x="133897" y="73134"/>
                </a:lnTo>
                <a:lnTo>
                  <a:pt x="123570" y="119761"/>
                </a:lnTo>
                <a:lnTo>
                  <a:pt x="117719" y="161299"/>
                </a:lnTo>
                <a:lnTo>
                  <a:pt x="109797" y="201564"/>
                </a:lnTo>
                <a:lnTo>
                  <a:pt x="101263" y="240365"/>
                </a:lnTo>
                <a:lnTo>
                  <a:pt x="93091" y="279654"/>
                </a:lnTo>
                <a:lnTo>
                  <a:pt x="206882" y="279654"/>
                </a:lnTo>
                <a:lnTo>
                  <a:pt x="213613" y="252730"/>
                </a:lnTo>
                <a:lnTo>
                  <a:pt x="209042" y="251206"/>
                </a:lnTo>
                <a:lnTo>
                  <a:pt x="201715" y="247112"/>
                </a:lnTo>
                <a:lnTo>
                  <a:pt x="166627" y="206914"/>
                </a:lnTo>
                <a:lnTo>
                  <a:pt x="152745" y="152511"/>
                </a:lnTo>
                <a:lnTo>
                  <a:pt x="154305" y="123189"/>
                </a:lnTo>
                <a:lnTo>
                  <a:pt x="355217" y="121666"/>
                </a:lnTo>
                <a:lnTo>
                  <a:pt x="354964" y="119761"/>
                </a:lnTo>
                <a:lnTo>
                  <a:pt x="343352" y="71580"/>
                </a:lnTo>
                <a:lnTo>
                  <a:pt x="318833" y="33686"/>
                </a:lnTo>
                <a:lnTo>
                  <a:pt x="283456" y="8889"/>
                </a:lnTo>
                <a:lnTo>
                  <a:pt x="239268" y="0"/>
                </a:lnTo>
                <a:close/>
              </a:path>
              <a:path w="478789" h="548639">
                <a:moveTo>
                  <a:pt x="355217" y="121666"/>
                </a:moveTo>
                <a:lnTo>
                  <a:pt x="323976" y="121666"/>
                </a:lnTo>
                <a:lnTo>
                  <a:pt x="325846" y="150792"/>
                </a:lnTo>
                <a:lnTo>
                  <a:pt x="321976" y="179133"/>
                </a:lnTo>
                <a:lnTo>
                  <a:pt x="298450" y="227837"/>
                </a:lnTo>
                <a:lnTo>
                  <a:pt x="264921" y="252730"/>
                </a:lnTo>
                <a:lnTo>
                  <a:pt x="271652" y="279654"/>
                </a:lnTo>
                <a:lnTo>
                  <a:pt x="385444" y="279654"/>
                </a:lnTo>
                <a:lnTo>
                  <a:pt x="377106" y="240186"/>
                </a:lnTo>
                <a:lnTo>
                  <a:pt x="368395" y="201564"/>
                </a:lnTo>
                <a:lnTo>
                  <a:pt x="360549" y="161835"/>
                </a:lnTo>
                <a:lnTo>
                  <a:pt x="355217" y="121666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02521" y="4531649"/>
            <a:ext cx="478790" cy="542925"/>
          </a:xfrm>
          <a:custGeom>
            <a:avLst/>
            <a:gdLst/>
            <a:ahLst/>
            <a:cxnLst/>
            <a:rect l="l" t="t" r="r" b="b"/>
            <a:pathLst>
              <a:path w="478789" h="542925">
                <a:moveTo>
                  <a:pt x="151637" y="289052"/>
                </a:moveTo>
                <a:lnTo>
                  <a:pt x="70357" y="289052"/>
                </a:lnTo>
                <a:lnTo>
                  <a:pt x="42969" y="294580"/>
                </a:lnTo>
                <a:lnTo>
                  <a:pt x="20605" y="309657"/>
                </a:lnTo>
                <a:lnTo>
                  <a:pt x="5528" y="332021"/>
                </a:lnTo>
                <a:lnTo>
                  <a:pt x="0" y="359410"/>
                </a:lnTo>
                <a:lnTo>
                  <a:pt x="0" y="542544"/>
                </a:lnTo>
                <a:lnTo>
                  <a:pt x="478536" y="542544"/>
                </a:lnTo>
                <a:lnTo>
                  <a:pt x="478536" y="426212"/>
                </a:lnTo>
                <a:lnTo>
                  <a:pt x="211708" y="426212"/>
                </a:lnTo>
                <a:lnTo>
                  <a:pt x="151637" y="289052"/>
                </a:lnTo>
                <a:close/>
              </a:path>
              <a:path w="478789" h="542925">
                <a:moveTo>
                  <a:pt x="258318" y="350520"/>
                </a:moveTo>
                <a:lnTo>
                  <a:pt x="220218" y="350520"/>
                </a:lnTo>
                <a:lnTo>
                  <a:pt x="211708" y="426212"/>
                </a:lnTo>
                <a:lnTo>
                  <a:pt x="266826" y="426212"/>
                </a:lnTo>
                <a:lnTo>
                  <a:pt x="258318" y="350520"/>
                </a:lnTo>
                <a:close/>
              </a:path>
              <a:path w="478789" h="542925">
                <a:moveTo>
                  <a:pt x="408177" y="289052"/>
                </a:moveTo>
                <a:lnTo>
                  <a:pt x="326898" y="289052"/>
                </a:lnTo>
                <a:lnTo>
                  <a:pt x="266826" y="426212"/>
                </a:lnTo>
                <a:lnTo>
                  <a:pt x="478536" y="426212"/>
                </a:lnTo>
                <a:lnTo>
                  <a:pt x="478536" y="359410"/>
                </a:lnTo>
                <a:lnTo>
                  <a:pt x="473007" y="332021"/>
                </a:lnTo>
                <a:lnTo>
                  <a:pt x="457930" y="309657"/>
                </a:lnTo>
                <a:lnTo>
                  <a:pt x="435566" y="294580"/>
                </a:lnTo>
                <a:lnTo>
                  <a:pt x="408177" y="289052"/>
                </a:lnTo>
                <a:close/>
              </a:path>
              <a:path w="478789" h="542925">
                <a:moveTo>
                  <a:pt x="239268" y="282321"/>
                </a:moveTo>
                <a:lnTo>
                  <a:pt x="203581" y="308356"/>
                </a:lnTo>
                <a:lnTo>
                  <a:pt x="217169" y="350520"/>
                </a:lnTo>
                <a:lnTo>
                  <a:pt x="261366" y="350520"/>
                </a:lnTo>
                <a:lnTo>
                  <a:pt x="274955" y="308356"/>
                </a:lnTo>
                <a:lnTo>
                  <a:pt x="239268" y="282321"/>
                </a:lnTo>
                <a:close/>
              </a:path>
              <a:path w="478789" h="542925">
                <a:moveTo>
                  <a:pt x="239268" y="0"/>
                </a:moveTo>
                <a:lnTo>
                  <a:pt x="194240" y="9096"/>
                </a:lnTo>
                <a:lnTo>
                  <a:pt x="157464" y="33909"/>
                </a:lnTo>
                <a:lnTo>
                  <a:pt x="132665" y="70723"/>
                </a:lnTo>
                <a:lnTo>
                  <a:pt x="123570" y="115824"/>
                </a:lnTo>
                <a:lnTo>
                  <a:pt x="132665" y="160924"/>
                </a:lnTo>
                <a:lnTo>
                  <a:pt x="157464" y="197739"/>
                </a:lnTo>
                <a:lnTo>
                  <a:pt x="194240" y="222551"/>
                </a:lnTo>
                <a:lnTo>
                  <a:pt x="239268" y="231648"/>
                </a:lnTo>
                <a:lnTo>
                  <a:pt x="284295" y="222551"/>
                </a:lnTo>
                <a:lnTo>
                  <a:pt x="321071" y="197739"/>
                </a:lnTo>
                <a:lnTo>
                  <a:pt x="345870" y="160924"/>
                </a:lnTo>
                <a:lnTo>
                  <a:pt x="354964" y="115824"/>
                </a:lnTo>
                <a:lnTo>
                  <a:pt x="345870" y="70723"/>
                </a:lnTo>
                <a:lnTo>
                  <a:pt x="321071" y="33909"/>
                </a:lnTo>
                <a:lnTo>
                  <a:pt x="284295" y="9096"/>
                </a:lnTo>
                <a:lnTo>
                  <a:pt x="239268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692077" y="4728398"/>
            <a:ext cx="3879978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381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Pendaftaran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sertifikat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akreditasi </a:t>
            </a:r>
            <a:r>
              <a:rPr sz="1800" dirty="0">
                <a:latin typeface="Arial MT"/>
                <a:cs typeface="Arial MT"/>
              </a:rPr>
              <a:t>Pemantau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Pemilihan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disesuaikan </a:t>
            </a:r>
            <a:r>
              <a:rPr sz="1800" dirty="0">
                <a:latin typeface="Arial MT"/>
                <a:cs typeface="Arial MT"/>
              </a:rPr>
              <a:t>dengan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daerah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pemilihannya.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Pemilihan </a:t>
            </a:r>
            <a:r>
              <a:rPr sz="1800" dirty="0">
                <a:latin typeface="Arial MT"/>
                <a:cs typeface="Arial MT"/>
              </a:rPr>
              <a:t>Gubernur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dari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KPU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Provinsi,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sedangkan </a:t>
            </a:r>
            <a:r>
              <a:rPr sz="1800" dirty="0">
                <a:latin typeface="Arial MT"/>
                <a:cs typeface="Arial MT"/>
              </a:rPr>
              <a:t>Pemilihan</a:t>
            </a:r>
            <a:r>
              <a:rPr sz="1800" spc="-7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Bupati/Walikota</a:t>
            </a:r>
            <a:r>
              <a:rPr sz="1800" spc="-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dari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KPU </a:t>
            </a:r>
            <a:r>
              <a:rPr sz="1800" spc="-10" dirty="0">
                <a:latin typeface="Arial MT"/>
                <a:cs typeface="Arial MT"/>
              </a:rPr>
              <a:t>Kab/Kota.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474259" y="4194316"/>
            <a:ext cx="387350" cy="548640"/>
          </a:xfrm>
          <a:custGeom>
            <a:avLst/>
            <a:gdLst/>
            <a:ahLst/>
            <a:cxnLst/>
            <a:rect l="l" t="t" r="r" b="b"/>
            <a:pathLst>
              <a:path w="387350" h="548639">
                <a:moveTo>
                  <a:pt x="223647" y="2921"/>
                </a:moveTo>
                <a:lnTo>
                  <a:pt x="0" y="2921"/>
                </a:lnTo>
                <a:lnTo>
                  <a:pt x="0" y="548640"/>
                </a:lnTo>
                <a:lnTo>
                  <a:pt x="385191" y="548640"/>
                </a:lnTo>
                <a:lnTo>
                  <a:pt x="385191" y="168656"/>
                </a:lnTo>
                <a:lnTo>
                  <a:pt x="223647" y="168656"/>
                </a:lnTo>
                <a:lnTo>
                  <a:pt x="223647" y="2921"/>
                </a:lnTo>
                <a:close/>
              </a:path>
              <a:path w="387350" h="548639">
                <a:moveTo>
                  <a:pt x="242950" y="0"/>
                </a:moveTo>
                <a:lnTo>
                  <a:pt x="242950" y="150495"/>
                </a:lnTo>
                <a:lnTo>
                  <a:pt x="387096" y="150495"/>
                </a:lnTo>
                <a:lnTo>
                  <a:pt x="24295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458711" y="1234439"/>
            <a:ext cx="466725" cy="603885"/>
          </a:xfrm>
          <a:custGeom>
            <a:avLst/>
            <a:gdLst/>
            <a:ahLst/>
            <a:cxnLst/>
            <a:rect l="l" t="t" r="r" b="b"/>
            <a:pathLst>
              <a:path w="466725" h="603885">
                <a:moveTo>
                  <a:pt x="26162" y="57150"/>
                </a:moveTo>
                <a:lnTo>
                  <a:pt x="0" y="57150"/>
                </a:lnTo>
                <a:lnTo>
                  <a:pt x="0" y="603504"/>
                </a:lnTo>
                <a:lnTo>
                  <a:pt x="466343" y="603504"/>
                </a:lnTo>
                <a:lnTo>
                  <a:pt x="466343" y="530860"/>
                </a:lnTo>
                <a:lnTo>
                  <a:pt x="97916" y="530860"/>
                </a:lnTo>
                <a:lnTo>
                  <a:pt x="93217" y="524890"/>
                </a:lnTo>
                <a:lnTo>
                  <a:pt x="93217" y="510032"/>
                </a:lnTo>
                <a:lnTo>
                  <a:pt x="97916" y="504063"/>
                </a:lnTo>
                <a:lnTo>
                  <a:pt x="466343" y="504063"/>
                </a:lnTo>
                <a:lnTo>
                  <a:pt x="466343" y="469011"/>
                </a:lnTo>
                <a:lnTo>
                  <a:pt x="97916" y="469011"/>
                </a:lnTo>
                <a:lnTo>
                  <a:pt x="93217" y="463042"/>
                </a:lnTo>
                <a:lnTo>
                  <a:pt x="93217" y="448183"/>
                </a:lnTo>
                <a:lnTo>
                  <a:pt x="97916" y="442087"/>
                </a:lnTo>
                <a:lnTo>
                  <a:pt x="466343" y="442087"/>
                </a:lnTo>
                <a:lnTo>
                  <a:pt x="466343" y="407162"/>
                </a:lnTo>
                <a:lnTo>
                  <a:pt x="97916" y="407162"/>
                </a:lnTo>
                <a:lnTo>
                  <a:pt x="93217" y="401193"/>
                </a:lnTo>
                <a:lnTo>
                  <a:pt x="93217" y="386334"/>
                </a:lnTo>
                <a:lnTo>
                  <a:pt x="97916" y="380238"/>
                </a:lnTo>
                <a:lnTo>
                  <a:pt x="466343" y="380238"/>
                </a:lnTo>
                <a:lnTo>
                  <a:pt x="466343" y="345313"/>
                </a:lnTo>
                <a:lnTo>
                  <a:pt x="97916" y="345313"/>
                </a:lnTo>
                <a:lnTo>
                  <a:pt x="93217" y="339217"/>
                </a:lnTo>
                <a:lnTo>
                  <a:pt x="93217" y="324358"/>
                </a:lnTo>
                <a:lnTo>
                  <a:pt x="97916" y="318388"/>
                </a:lnTo>
                <a:lnTo>
                  <a:pt x="466343" y="318388"/>
                </a:lnTo>
                <a:lnTo>
                  <a:pt x="466343" y="283337"/>
                </a:lnTo>
                <a:lnTo>
                  <a:pt x="97916" y="283337"/>
                </a:lnTo>
                <a:lnTo>
                  <a:pt x="93217" y="277368"/>
                </a:lnTo>
                <a:lnTo>
                  <a:pt x="93217" y="262509"/>
                </a:lnTo>
                <a:lnTo>
                  <a:pt x="97916" y="256539"/>
                </a:lnTo>
                <a:lnTo>
                  <a:pt x="466343" y="256539"/>
                </a:lnTo>
                <a:lnTo>
                  <a:pt x="466343" y="221487"/>
                </a:lnTo>
                <a:lnTo>
                  <a:pt x="97916" y="221487"/>
                </a:lnTo>
                <a:lnTo>
                  <a:pt x="93217" y="215519"/>
                </a:lnTo>
                <a:lnTo>
                  <a:pt x="93217" y="200660"/>
                </a:lnTo>
                <a:lnTo>
                  <a:pt x="97916" y="194563"/>
                </a:lnTo>
                <a:lnTo>
                  <a:pt x="466343" y="194563"/>
                </a:lnTo>
                <a:lnTo>
                  <a:pt x="466343" y="131572"/>
                </a:lnTo>
                <a:lnTo>
                  <a:pt x="59816" y="131572"/>
                </a:lnTo>
                <a:lnTo>
                  <a:pt x="46715" y="128119"/>
                </a:lnTo>
                <a:lnTo>
                  <a:pt x="36036" y="118760"/>
                </a:lnTo>
                <a:lnTo>
                  <a:pt x="28813" y="104836"/>
                </a:lnTo>
                <a:lnTo>
                  <a:pt x="26162" y="87757"/>
                </a:lnTo>
                <a:lnTo>
                  <a:pt x="26162" y="57150"/>
                </a:lnTo>
                <a:close/>
              </a:path>
              <a:path w="466725" h="603885">
                <a:moveTo>
                  <a:pt x="466343" y="504063"/>
                </a:moveTo>
                <a:lnTo>
                  <a:pt x="368427" y="504063"/>
                </a:lnTo>
                <a:lnTo>
                  <a:pt x="373126" y="510032"/>
                </a:lnTo>
                <a:lnTo>
                  <a:pt x="373126" y="524890"/>
                </a:lnTo>
                <a:lnTo>
                  <a:pt x="368427" y="530860"/>
                </a:lnTo>
                <a:lnTo>
                  <a:pt x="466343" y="530860"/>
                </a:lnTo>
                <a:lnTo>
                  <a:pt x="466343" y="504063"/>
                </a:lnTo>
                <a:close/>
              </a:path>
              <a:path w="466725" h="603885">
                <a:moveTo>
                  <a:pt x="466343" y="442087"/>
                </a:moveTo>
                <a:lnTo>
                  <a:pt x="368427" y="442087"/>
                </a:lnTo>
                <a:lnTo>
                  <a:pt x="373126" y="448183"/>
                </a:lnTo>
                <a:lnTo>
                  <a:pt x="373126" y="463042"/>
                </a:lnTo>
                <a:lnTo>
                  <a:pt x="368427" y="469011"/>
                </a:lnTo>
                <a:lnTo>
                  <a:pt x="466343" y="469011"/>
                </a:lnTo>
                <a:lnTo>
                  <a:pt x="466343" y="442087"/>
                </a:lnTo>
                <a:close/>
              </a:path>
              <a:path w="466725" h="603885">
                <a:moveTo>
                  <a:pt x="466343" y="380238"/>
                </a:moveTo>
                <a:lnTo>
                  <a:pt x="368427" y="380238"/>
                </a:lnTo>
                <a:lnTo>
                  <a:pt x="373126" y="386334"/>
                </a:lnTo>
                <a:lnTo>
                  <a:pt x="373126" y="401193"/>
                </a:lnTo>
                <a:lnTo>
                  <a:pt x="368427" y="407162"/>
                </a:lnTo>
                <a:lnTo>
                  <a:pt x="466343" y="407162"/>
                </a:lnTo>
                <a:lnTo>
                  <a:pt x="466343" y="380238"/>
                </a:lnTo>
                <a:close/>
              </a:path>
              <a:path w="466725" h="603885">
                <a:moveTo>
                  <a:pt x="466343" y="318388"/>
                </a:moveTo>
                <a:lnTo>
                  <a:pt x="368427" y="318388"/>
                </a:lnTo>
                <a:lnTo>
                  <a:pt x="373126" y="324358"/>
                </a:lnTo>
                <a:lnTo>
                  <a:pt x="373126" y="339217"/>
                </a:lnTo>
                <a:lnTo>
                  <a:pt x="368427" y="345313"/>
                </a:lnTo>
                <a:lnTo>
                  <a:pt x="466343" y="345313"/>
                </a:lnTo>
                <a:lnTo>
                  <a:pt x="466343" y="318388"/>
                </a:lnTo>
                <a:close/>
              </a:path>
              <a:path w="466725" h="603885">
                <a:moveTo>
                  <a:pt x="466343" y="256539"/>
                </a:moveTo>
                <a:lnTo>
                  <a:pt x="368427" y="256539"/>
                </a:lnTo>
                <a:lnTo>
                  <a:pt x="373126" y="262509"/>
                </a:lnTo>
                <a:lnTo>
                  <a:pt x="373126" y="277368"/>
                </a:lnTo>
                <a:lnTo>
                  <a:pt x="368427" y="283337"/>
                </a:lnTo>
                <a:lnTo>
                  <a:pt x="466343" y="283337"/>
                </a:lnTo>
                <a:lnTo>
                  <a:pt x="466343" y="256539"/>
                </a:lnTo>
                <a:close/>
              </a:path>
              <a:path w="466725" h="603885">
                <a:moveTo>
                  <a:pt x="466343" y="194563"/>
                </a:moveTo>
                <a:lnTo>
                  <a:pt x="368427" y="194563"/>
                </a:lnTo>
                <a:lnTo>
                  <a:pt x="373126" y="200660"/>
                </a:lnTo>
                <a:lnTo>
                  <a:pt x="373126" y="215519"/>
                </a:lnTo>
                <a:lnTo>
                  <a:pt x="368427" y="221487"/>
                </a:lnTo>
                <a:lnTo>
                  <a:pt x="466343" y="221487"/>
                </a:lnTo>
                <a:lnTo>
                  <a:pt x="466343" y="194563"/>
                </a:lnTo>
                <a:close/>
              </a:path>
              <a:path w="466725" h="603885">
                <a:moveTo>
                  <a:pt x="115442" y="57150"/>
                </a:moveTo>
                <a:lnTo>
                  <a:pt x="93598" y="57150"/>
                </a:lnTo>
                <a:lnTo>
                  <a:pt x="93598" y="87757"/>
                </a:lnTo>
                <a:lnTo>
                  <a:pt x="90945" y="104836"/>
                </a:lnTo>
                <a:lnTo>
                  <a:pt x="83708" y="118760"/>
                </a:lnTo>
                <a:lnTo>
                  <a:pt x="72971" y="128137"/>
                </a:lnTo>
                <a:lnTo>
                  <a:pt x="59816" y="131572"/>
                </a:lnTo>
                <a:lnTo>
                  <a:pt x="149224" y="131572"/>
                </a:lnTo>
                <a:lnTo>
                  <a:pt x="136070" y="128119"/>
                </a:lnTo>
                <a:lnTo>
                  <a:pt x="125333" y="118713"/>
                </a:lnTo>
                <a:lnTo>
                  <a:pt x="118096" y="104782"/>
                </a:lnTo>
                <a:lnTo>
                  <a:pt x="115442" y="87757"/>
                </a:lnTo>
                <a:lnTo>
                  <a:pt x="115442" y="57150"/>
                </a:lnTo>
                <a:close/>
              </a:path>
              <a:path w="466725" h="603885">
                <a:moveTo>
                  <a:pt x="204723" y="57150"/>
                </a:moveTo>
                <a:lnTo>
                  <a:pt x="182880" y="57150"/>
                </a:lnTo>
                <a:lnTo>
                  <a:pt x="182880" y="87757"/>
                </a:lnTo>
                <a:lnTo>
                  <a:pt x="180228" y="104782"/>
                </a:lnTo>
                <a:lnTo>
                  <a:pt x="173005" y="118713"/>
                </a:lnTo>
                <a:lnTo>
                  <a:pt x="162305" y="128119"/>
                </a:lnTo>
                <a:lnTo>
                  <a:pt x="149224" y="131572"/>
                </a:lnTo>
                <a:lnTo>
                  <a:pt x="238506" y="131572"/>
                </a:lnTo>
                <a:lnTo>
                  <a:pt x="225351" y="128119"/>
                </a:lnTo>
                <a:lnTo>
                  <a:pt x="214614" y="118713"/>
                </a:lnTo>
                <a:lnTo>
                  <a:pt x="207377" y="104782"/>
                </a:lnTo>
                <a:lnTo>
                  <a:pt x="204723" y="87757"/>
                </a:lnTo>
                <a:lnTo>
                  <a:pt x="204723" y="57150"/>
                </a:lnTo>
                <a:close/>
              </a:path>
              <a:path w="466725" h="603885">
                <a:moveTo>
                  <a:pt x="294132" y="57150"/>
                </a:moveTo>
                <a:lnTo>
                  <a:pt x="272161" y="57150"/>
                </a:lnTo>
                <a:lnTo>
                  <a:pt x="272161" y="87757"/>
                </a:lnTo>
                <a:lnTo>
                  <a:pt x="269509" y="104782"/>
                </a:lnTo>
                <a:lnTo>
                  <a:pt x="262286" y="118713"/>
                </a:lnTo>
                <a:lnTo>
                  <a:pt x="251586" y="128119"/>
                </a:lnTo>
                <a:lnTo>
                  <a:pt x="238506" y="131572"/>
                </a:lnTo>
                <a:lnTo>
                  <a:pt x="327787" y="131572"/>
                </a:lnTo>
                <a:lnTo>
                  <a:pt x="314652" y="128119"/>
                </a:lnTo>
                <a:lnTo>
                  <a:pt x="303958" y="118713"/>
                </a:lnTo>
                <a:lnTo>
                  <a:pt x="296765" y="104782"/>
                </a:lnTo>
                <a:lnTo>
                  <a:pt x="294132" y="87757"/>
                </a:lnTo>
                <a:lnTo>
                  <a:pt x="294132" y="57150"/>
                </a:lnTo>
                <a:close/>
              </a:path>
              <a:path w="466725" h="603885">
                <a:moveTo>
                  <a:pt x="383413" y="57150"/>
                </a:moveTo>
                <a:lnTo>
                  <a:pt x="361441" y="57150"/>
                </a:lnTo>
                <a:lnTo>
                  <a:pt x="361441" y="87757"/>
                </a:lnTo>
                <a:lnTo>
                  <a:pt x="358790" y="104782"/>
                </a:lnTo>
                <a:lnTo>
                  <a:pt x="351567" y="118713"/>
                </a:lnTo>
                <a:lnTo>
                  <a:pt x="340867" y="128119"/>
                </a:lnTo>
                <a:lnTo>
                  <a:pt x="327787" y="131572"/>
                </a:lnTo>
                <a:lnTo>
                  <a:pt x="417067" y="131572"/>
                </a:lnTo>
                <a:lnTo>
                  <a:pt x="403933" y="128119"/>
                </a:lnTo>
                <a:lnTo>
                  <a:pt x="393239" y="118713"/>
                </a:lnTo>
                <a:lnTo>
                  <a:pt x="386046" y="104782"/>
                </a:lnTo>
                <a:lnTo>
                  <a:pt x="383413" y="87757"/>
                </a:lnTo>
                <a:lnTo>
                  <a:pt x="383413" y="57150"/>
                </a:lnTo>
                <a:close/>
              </a:path>
              <a:path w="466725" h="603885">
                <a:moveTo>
                  <a:pt x="466343" y="57150"/>
                </a:moveTo>
                <a:lnTo>
                  <a:pt x="450722" y="57150"/>
                </a:lnTo>
                <a:lnTo>
                  <a:pt x="450722" y="87757"/>
                </a:lnTo>
                <a:lnTo>
                  <a:pt x="448071" y="104782"/>
                </a:lnTo>
                <a:lnTo>
                  <a:pt x="440848" y="118713"/>
                </a:lnTo>
                <a:lnTo>
                  <a:pt x="430148" y="128119"/>
                </a:lnTo>
                <a:lnTo>
                  <a:pt x="417067" y="131572"/>
                </a:lnTo>
                <a:lnTo>
                  <a:pt x="466343" y="131572"/>
                </a:lnTo>
                <a:lnTo>
                  <a:pt x="466343" y="57150"/>
                </a:lnTo>
                <a:close/>
              </a:path>
              <a:path w="466725" h="603885">
                <a:moveTo>
                  <a:pt x="59816" y="0"/>
                </a:moveTo>
                <a:lnTo>
                  <a:pt x="52820" y="1849"/>
                </a:lnTo>
                <a:lnTo>
                  <a:pt x="47085" y="6889"/>
                </a:lnTo>
                <a:lnTo>
                  <a:pt x="43207" y="14358"/>
                </a:lnTo>
                <a:lnTo>
                  <a:pt x="41783" y="23495"/>
                </a:lnTo>
                <a:lnTo>
                  <a:pt x="41783" y="90805"/>
                </a:lnTo>
                <a:lnTo>
                  <a:pt x="43207" y="99941"/>
                </a:lnTo>
                <a:lnTo>
                  <a:pt x="47085" y="107410"/>
                </a:lnTo>
                <a:lnTo>
                  <a:pt x="52820" y="112450"/>
                </a:lnTo>
                <a:lnTo>
                  <a:pt x="59816" y="114300"/>
                </a:lnTo>
                <a:lnTo>
                  <a:pt x="66887" y="112450"/>
                </a:lnTo>
                <a:lnTo>
                  <a:pt x="72659" y="107410"/>
                </a:lnTo>
                <a:lnTo>
                  <a:pt x="76551" y="99941"/>
                </a:lnTo>
                <a:lnTo>
                  <a:pt x="77978" y="90805"/>
                </a:lnTo>
                <a:lnTo>
                  <a:pt x="77978" y="23495"/>
                </a:lnTo>
                <a:lnTo>
                  <a:pt x="76551" y="14358"/>
                </a:lnTo>
                <a:lnTo>
                  <a:pt x="72659" y="6889"/>
                </a:lnTo>
                <a:lnTo>
                  <a:pt x="66887" y="1849"/>
                </a:lnTo>
                <a:lnTo>
                  <a:pt x="59816" y="0"/>
                </a:lnTo>
                <a:close/>
              </a:path>
              <a:path w="466725" h="603885">
                <a:moveTo>
                  <a:pt x="149224" y="0"/>
                </a:moveTo>
                <a:lnTo>
                  <a:pt x="142154" y="1849"/>
                </a:lnTo>
                <a:lnTo>
                  <a:pt x="136382" y="6889"/>
                </a:lnTo>
                <a:lnTo>
                  <a:pt x="132490" y="14358"/>
                </a:lnTo>
                <a:lnTo>
                  <a:pt x="131063" y="23495"/>
                </a:lnTo>
                <a:lnTo>
                  <a:pt x="131063" y="90805"/>
                </a:lnTo>
                <a:lnTo>
                  <a:pt x="132490" y="99941"/>
                </a:lnTo>
                <a:lnTo>
                  <a:pt x="136382" y="107410"/>
                </a:lnTo>
                <a:lnTo>
                  <a:pt x="142154" y="112450"/>
                </a:lnTo>
                <a:lnTo>
                  <a:pt x="149224" y="114300"/>
                </a:lnTo>
                <a:lnTo>
                  <a:pt x="156221" y="112450"/>
                </a:lnTo>
                <a:lnTo>
                  <a:pt x="161956" y="107410"/>
                </a:lnTo>
                <a:lnTo>
                  <a:pt x="165834" y="99941"/>
                </a:lnTo>
                <a:lnTo>
                  <a:pt x="167259" y="90805"/>
                </a:lnTo>
                <a:lnTo>
                  <a:pt x="167259" y="23495"/>
                </a:lnTo>
                <a:lnTo>
                  <a:pt x="165834" y="14358"/>
                </a:lnTo>
                <a:lnTo>
                  <a:pt x="161956" y="6889"/>
                </a:lnTo>
                <a:lnTo>
                  <a:pt x="156221" y="1849"/>
                </a:lnTo>
                <a:lnTo>
                  <a:pt x="149224" y="0"/>
                </a:lnTo>
                <a:close/>
              </a:path>
              <a:path w="466725" h="603885">
                <a:moveTo>
                  <a:pt x="238506" y="0"/>
                </a:moveTo>
                <a:lnTo>
                  <a:pt x="231435" y="1849"/>
                </a:lnTo>
                <a:lnTo>
                  <a:pt x="225663" y="6889"/>
                </a:lnTo>
                <a:lnTo>
                  <a:pt x="221771" y="14358"/>
                </a:lnTo>
                <a:lnTo>
                  <a:pt x="220344" y="23495"/>
                </a:lnTo>
                <a:lnTo>
                  <a:pt x="220344" y="90805"/>
                </a:lnTo>
                <a:lnTo>
                  <a:pt x="221771" y="99941"/>
                </a:lnTo>
                <a:lnTo>
                  <a:pt x="225663" y="107410"/>
                </a:lnTo>
                <a:lnTo>
                  <a:pt x="231435" y="112450"/>
                </a:lnTo>
                <a:lnTo>
                  <a:pt x="238506" y="114300"/>
                </a:lnTo>
                <a:lnTo>
                  <a:pt x="245556" y="112450"/>
                </a:lnTo>
                <a:lnTo>
                  <a:pt x="251285" y="107410"/>
                </a:lnTo>
                <a:lnTo>
                  <a:pt x="255133" y="99941"/>
                </a:lnTo>
                <a:lnTo>
                  <a:pt x="256539" y="90805"/>
                </a:lnTo>
                <a:lnTo>
                  <a:pt x="256539" y="23495"/>
                </a:lnTo>
                <a:lnTo>
                  <a:pt x="255133" y="14358"/>
                </a:lnTo>
                <a:lnTo>
                  <a:pt x="251285" y="6889"/>
                </a:lnTo>
                <a:lnTo>
                  <a:pt x="245556" y="1849"/>
                </a:lnTo>
                <a:lnTo>
                  <a:pt x="238506" y="0"/>
                </a:lnTo>
                <a:close/>
              </a:path>
              <a:path w="466725" h="603885">
                <a:moveTo>
                  <a:pt x="327787" y="0"/>
                </a:moveTo>
                <a:lnTo>
                  <a:pt x="320716" y="1849"/>
                </a:lnTo>
                <a:lnTo>
                  <a:pt x="314944" y="6889"/>
                </a:lnTo>
                <a:lnTo>
                  <a:pt x="311052" y="14358"/>
                </a:lnTo>
                <a:lnTo>
                  <a:pt x="309626" y="23495"/>
                </a:lnTo>
                <a:lnTo>
                  <a:pt x="309626" y="90805"/>
                </a:lnTo>
                <a:lnTo>
                  <a:pt x="311052" y="99941"/>
                </a:lnTo>
                <a:lnTo>
                  <a:pt x="314944" y="107410"/>
                </a:lnTo>
                <a:lnTo>
                  <a:pt x="320716" y="112450"/>
                </a:lnTo>
                <a:lnTo>
                  <a:pt x="327787" y="114300"/>
                </a:lnTo>
                <a:lnTo>
                  <a:pt x="334857" y="112450"/>
                </a:lnTo>
                <a:lnTo>
                  <a:pt x="340629" y="107410"/>
                </a:lnTo>
                <a:lnTo>
                  <a:pt x="344521" y="99941"/>
                </a:lnTo>
                <a:lnTo>
                  <a:pt x="345947" y="90805"/>
                </a:lnTo>
                <a:lnTo>
                  <a:pt x="345947" y="23495"/>
                </a:lnTo>
                <a:lnTo>
                  <a:pt x="344521" y="14358"/>
                </a:lnTo>
                <a:lnTo>
                  <a:pt x="340629" y="6889"/>
                </a:lnTo>
                <a:lnTo>
                  <a:pt x="334857" y="1849"/>
                </a:lnTo>
                <a:lnTo>
                  <a:pt x="327787" y="0"/>
                </a:lnTo>
                <a:close/>
              </a:path>
              <a:path w="466725" h="603885">
                <a:moveTo>
                  <a:pt x="417067" y="0"/>
                </a:moveTo>
                <a:lnTo>
                  <a:pt x="409997" y="1849"/>
                </a:lnTo>
                <a:lnTo>
                  <a:pt x="404225" y="6889"/>
                </a:lnTo>
                <a:lnTo>
                  <a:pt x="400333" y="14358"/>
                </a:lnTo>
                <a:lnTo>
                  <a:pt x="398907" y="23495"/>
                </a:lnTo>
                <a:lnTo>
                  <a:pt x="398907" y="90805"/>
                </a:lnTo>
                <a:lnTo>
                  <a:pt x="400333" y="99941"/>
                </a:lnTo>
                <a:lnTo>
                  <a:pt x="404225" y="107410"/>
                </a:lnTo>
                <a:lnTo>
                  <a:pt x="409997" y="112450"/>
                </a:lnTo>
                <a:lnTo>
                  <a:pt x="417067" y="114300"/>
                </a:lnTo>
                <a:lnTo>
                  <a:pt x="424138" y="112450"/>
                </a:lnTo>
                <a:lnTo>
                  <a:pt x="429910" y="107410"/>
                </a:lnTo>
                <a:lnTo>
                  <a:pt x="433802" y="99941"/>
                </a:lnTo>
                <a:lnTo>
                  <a:pt x="435229" y="90805"/>
                </a:lnTo>
                <a:lnTo>
                  <a:pt x="435229" y="23495"/>
                </a:lnTo>
                <a:lnTo>
                  <a:pt x="433802" y="14358"/>
                </a:lnTo>
                <a:lnTo>
                  <a:pt x="429910" y="6889"/>
                </a:lnTo>
                <a:lnTo>
                  <a:pt x="424138" y="1849"/>
                </a:lnTo>
                <a:lnTo>
                  <a:pt x="417067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xfrm>
            <a:off x="8692132" y="6288593"/>
            <a:ext cx="284479" cy="223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4</a:t>
            </a:fld>
            <a:endParaRPr spc="-25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8ABFC02-43FA-4EB9-B6D7-03B073A065C5}"/>
              </a:ext>
            </a:extLst>
          </p:cNvPr>
          <p:cNvSpPr/>
          <p:nvPr/>
        </p:nvSpPr>
        <p:spPr>
          <a:xfrm>
            <a:off x="525881" y="1143000"/>
            <a:ext cx="3665119" cy="2895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AE2C095-EE0C-44EE-BA35-9E6D7B85E5C2}"/>
              </a:ext>
            </a:extLst>
          </p:cNvPr>
          <p:cNvSpPr/>
          <p:nvPr/>
        </p:nvSpPr>
        <p:spPr>
          <a:xfrm>
            <a:off x="4572000" y="1134428"/>
            <a:ext cx="4038600" cy="2895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8E2BD0D-8098-4837-B41A-CAE8EA3D758C}"/>
              </a:ext>
            </a:extLst>
          </p:cNvPr>
          <p:cNvSpPr/>
          <p:nvPr/>
        </p:nvSpPr>
        <p:spPr>
          <a:xfrm>
            <a:off x="4572000" y="4145664"/>
            <a:ext cx="4038600" cy="2432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77940B94-56B1-4961-B905-6CFEF8D1FAF3}"/>
              </a:ext>
            </a:extLst>
          </p:cNvPr>
          <p:cNvSpPr/>
          <p:nvPr/>
        </p:nvSpPr>
        <p:spPr>
          <a:xfrm>
            <a:off x="510129" y="4162807"/>
            <a:ext cx="3680871" cy="24152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00" y="390143"/>
            <a:ext cx="7595870" cy="628650"/>
            <a:chOff x="762000" y="390143"/>
            <a:chExt cx="7595870" cy="6286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77311" y="390143"/>
              <a:ext cx="1713738" cy="6286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70247" y="390143"/>
              <a:ext cx="921258" cy="62865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15840" y="390143"/>
              <a:ext cx="1445514" cy="628650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62000" y="438912"/>
            <a:ext cx="7620000" cy="37638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lang="en-US" spc="-25" dirty="0" err="1"/>
              <a:t>Penegasan</a:t>
            </a:r>
            <a:endParaRPr spc="-10" dirty="0"/>
          </a:p>
        </p:txBody>
      </p:sp>
      <p:grpSp>
        <p:nvGrpSpPr>
          <p:cNvPr id="7" name="object 7"/>
          <p:cNvGrpSpPr/>
          <p:nvPr/>
        </p:nvGrpSpPr>
        <p:grpSpPr>
          <a:xfrm>
            <a:off x="1638300" y="1726692"/>
            <a:ext cx="5868035" cy="4835525"/>
            <a:chOff x="1638300" y="1726692"/>
            <a:chExt cx="5868035" cy="4835525"/>
          </a:xfrm>
        </p:grpSpPr>
        <p:sp>
          <p:nvSpPr>
            <p:cNvPr id="8" name="object 8"/>
            <p:cNvSpPr/>
            <p:nvPr/>
          </p:nvSpPr>
          <p:spPr>
            <a:xfrm>
              <a:off x="3200400" y="2993136"/>
              <a:ext cx="1463040" cy="1399540"/>
            </a:xfrm>
            <a:custGeom>
              <a:avLst/>
              <a:gdLst/>
              <a:ahLst/>
              <a:cxnLst/>
              <a:rect l="l" t="t" r="r" b="b"/>
              <a:pathLst>
                <a:path w="1463039" h="1399539">
                  <a:moveTo>
                    <a:pt x="731520" y="0"/>
                  </a:moveTo>
                  <a:lnTo>
                    <a:pt x="681437" y="1613"/>
                  </a:lnTo>
                  <a:lnTo>
                    <a:pt x="632261" y="6385"/>
                  </a:lnTo>
                  <a:lnTo>
                    <a:pt x="584099" y="14211"/>
                  </a:lnTo>
                  <a:lnTo>
                    <a:pt x="537060" y="24987"/>
                  </a:lnTo>
                  <a:lnTo>
                    <a:pt x="491253" y="38608"/>
                  </a:lnTo>
                  <a:lnTo>
                    <a:pt x="446787" y="54971"/>
                  </a:lnTo>
                  <a:lnTo>
                    <a:pt x="403772" y="73971"/>
                  </a:lnTo>
                  <a:lnTo>
                    <a:pt x="362316" y="95504"/>
                  </a:lnTo>
                  <a:lnTo>
                    <a:pt x="322529" y="119465"/>
                  </a:lnTo>
                  <a:lnTo>
                    <a:pt x="284518" y="145752"/>
                  </a:lnTo>
                  <a:lnTo>
                    <a:pt x="248394" y="174259"/>
                  </a:lnTo>
                  <a:lnTo>
                    <a:pt x="214264" y="204882"/>
                  </a:lnTo>
                  <a:lnTo>
                    <a:pt x="182239" y="237518"/>
                  </a:lnTo>
                  <a:lnTo>
                    <a:pt x="152427" y="272061"/>
                  </a:lnTo>
                  <a:lnTo>
                    <a:pt x="124937" y="308409"/>
                  </a:lnTo>
                  <a:lnTo>
                    <a:pt x="99878" y="346456"/>
                  </a:lnTo>
                  <a:lnTo>
                    <a:pt x="77359" y="386098"/>
                  </a:lnTo>
                  <a:lnTo>
                    <a:pt x="57489" y="427231"/>
                  </a:lnTo>
                  <a:lnTo>
                    <a:pt x="40377" y="469752"/>
                  </a:lnTo>
                  <a:lnTo>
                    <a:pt x="26132" y="513556"/>
                  </a:lnTo>
                  <a:lnTo>
                    <a:pt x="14862" y="558538"/>
                  </a:lnTo>
                  <a:lnTo>
                    <a:pt x="6678" y="604595"/>
                  </a:lnTo>
                  <a:lnTo>
                    <a:pt x="1687" y="651622"/>
                  </a:lnTo>
                  <a:lnTo>
                    <a:pt x="0" y="699515"/>
                  </a:lnTo>
                  <a:lnTo>
                    <a:pt x="1687" y="747409"/>
                  </a:lnTo>
                  <a:lnTo>
                    <a:pt x="6678" y="794436"/>
                  </a:lnTo>
                  <a:lnTo>
                    <a:pt x="14862" y="840493"/>
                  </a:lnTo>
                  <a:lnTo>
                    <a:pt x="26132" y="885475"/>
                  </a:lnTo>
                  <a:lnTo>
                    <a:pt x="40377" y="929279"/>
                  </a:lnTo>
                  <a:lnTo>
                    <a:pt x="57489" y="971800"/>
                  </a:lnTo>
                  <a:lnTo>
                    <a:pt x="77359" y="1012933"/>
                  </a:lnTo>
                  <a:lnTo>
                    <a:pt x="99878" y="1052576"/>
                  </a:lnTo>
                  <a:lnTo>
                    <a:pt x="124937" y="1090622"/>
                  </a:lnTo>
                  <a:lnTo>
                    <a:pt x="152427" y="1126970"/>
                  </a:lnTo>
                  <a:lnTo>
                    <a:pt x="182239" y="1161513"/>
                  </a:lnTo>
                  <a:lnTo>
                    <a:pt x="214264" y="1194149"/>
                  </a:lnTo>
                  <a:lnTo>
                    <a:pt x="248394" y="1224772"/>
                  </a:lnTo>
                  <a:lnTo>
                    <a:pt x="284518" y="1253279"/>
                  </a:lnTo>
                  <a:lnTo>
                    <a:pt x="322529" y="1279566"/>
                  </a:lnTo>
                  <a:lnTo>
                    <a:pt x="362316" y="1303527"/>
                  </a:lnTo>
                  <a:lnTo>
                    <a:pt x="403772" y="1325060"/>
                  </a:lnTo>
                  <a:lnTo>
                    <a:pt x="446787" y="1344060"/>
                  </a:lnTo>
                  <a:lnTo>
                    <a:pt x="491253" y="1360423"/>
                  </a:lnTo>
                  <a:lnTo>
                    <a:pt x="537060" y="1374044"/>
                  </a:lnTo>
                  <a:lnTo>
                    <a:pt x="584099" y="1384820"/>
                  </a:lnTo>
                  <a:lnTo>
                    <a:pt x="632261" y="1392646"/>
                  </a:lnTo>
                  <a:lnTo>
                    <a:pt x="681437" y="1397418"/>
                  </a:lnTo>
                  <a:lnTo>
                    <a:pt x="731520" y="1399032"/>
                  </a:lnTo>
                  <a:lnTo>
                    <a:pt x="781602" y="1397418"/>
                  </a:lnTo>
                  <a:lnTo>
                    <a:pt x="830778" y="1392646"/>
                  </a:lnTo>
                  <a:lnTo>
                    <a:pt x="878940" y="1384820"/>
                  </a:lnTo>
                  <a:lnTo>
                    <a:pt x="925979" y="1374044"/>
                  </a:lnTo>
                  <a:lnTo>
                    <a:pt x="971786" y="1360423"/>
                  </a:lnTo>
                  <a:lnTo>
                    <a:pt x="1016252" y="1344060"/>
                  </a:lnTo>
                  <a:lnTo>
                    <a:pt x="1059267" y="1325060"/>
                  </a:lnTo>
                  <a:lnTo>
                    <a:pt x="1100723" y="1303527"/>
                  </a:lnTo>
                  <a:lnTo>
                    <a:pt x="1140510" y="1279566"/>
                  </a:lnTo>
                  <a:lnTo>
                    <a:pt x="1178521" y="1253279"/>
                  </a:lnTo>
                  <a:lnTo>
                    <a:pt x="1214645" y="1224772"/>
                  </a:lnTo>
                  <a:lnTo>
                    <a:pt x="1248775" y="1194149"/>
                  </a:lnTo>
                  <a:lnTo>
                    <a:pt x="1280800" y="1161513"/>
                  </a:lnTo>
                  <a:lnTo>
                    <a:pt x="1310612" y="1126970"/>
                  </a:lnTo>
                  <a:lnTo>
                    <a:pt x="1338102" y="1090622"/>
                  </a:lnTo>
                  <a:lnTo>
                    <a:pt x="1363161" y="1052576"/>
                  </a:lnTo>
                  <a:lnTo>
                    <a:pt x="1385680" y="1012933"/>
                  </a:lnTo>
                  <a:lnTo>
                    <a:pt x="1405550" y="971800"/>
                  </a:lnTo>
                  <a:lnTo>
                    <a:pt x="1422662" y="929279"/>
                  </a:lnTo>
                  <a:lnTo>
                    <a:pt x="1436907" y="885475"/>
                  </a:lnTo>
                  <a:lnTo>
                    <a:pt x="1448177" y="840493"/>
                  </a:lnTo>
                  <a:lnTo>
                    <a:pt x="1456361" y="794436"/>
                  </a:lnTo>
                  <a:lnTo>
                    <a:pt x="1461352" y="747409"/>
                  </a:lnTo>
                  <a:lnTo>
                    <a:pt x="1463039" y="699515"/>
                  </a:lnTo>
                  <a:lnTo>
                    <a:pt x="1461352" y="651622"/>
                  </a:lnTo>
                  <a:lnTo>
                    <a:pt x="1456361" y="604595"/>
                  </a:lnTo>
                  <a:lnTo>
                    <a:pt x="1448177" y="558538"/>
                  </a:lnTo>
                  <a:lnTo>
                    <a:pt x="1436907" y="513556"/>
                  </a:lnTo>
                  <a:lnTo>
                    <a:pt x="1422662" y="469752"/>
                  </a:lnTo>
                  <a:lnTo>
                    <a:pt x="1405550" y="427231"/>
                  </a:lnTo>
                  <a:lnTo>
                    <a:pt x="1385680" y="386098"/>
                  </a:lnTo>
                  <a:lnTo>
                    <a:pt x="1363161" y="346455"/>
                  </a:lnTo>
                  <a:lnTo>
                    <a:pt x="1338102" y="308409"/>
                  </a:lnTo>
                  <a:lnTo>
                    <a:pt x="1310612" y="272061"/>
                  </a:lnTo>
                  <a:lnTo>
                    <a:pt x="1280800" y="237518"/>
                  </a:lnTo>
                  <a:lnTo>
                    <a:pt x="1248775" y="204882"/>
                  </a:lnTo>
                  <a:lnTo>
                    <a:pt x="1214645" y="174259"/>
                  </a:lnTo>
                  <a:lnTo>
                    <a:pt x="1178521" y="145752"/>
                  </a:lnTo>
                  <a:lnTo>
                    <a:pt x="1140510" y="119465"/>
                  </a:lnTo>
                  <a:lnTo>
                    <a:pt x="1100723" y="95504"/>
                  </a:lnTo>
                  <a:lnTo>
                    <a:pt x="1059267" y="73971"/>
                  </a:lnTo>
                  <a:lnTo>
                    <a:pt x="1016252" y="54971"/>
                  </a:lnTo>
                  <a:lnTo>
                    <a:pt x="971786" y="38608"/>
                  </a:lnTo>
                  <a:lnTo>
                    <a:pt x="925979" y="24987"/>
                  </a:lnTo>
                  <a:lnTo>
                    <a:pt x="878940" y="14211"/>
                  </a:lnTo>
                  <a:lnTo>
                    <a:pt x="830778" y="6385"/>
                  </a:lnTo>
                  <a:lnTo>
                    <a:pt x="781602" y="1613"/>
                  </a:lnTo>
                  <a:lnTo>
                    <a:pt x="731520" y="0"/>
                  </a:lnTo>
                  <a:close/>
                </a:path>
              </a:pathLst>
            </a:custGeom>
            <a:solidFill>
              <a:srgbClr val="C00000">
                <a:alpha val="7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279392" y="2996184"/>
              <a:ext cx="1463040" cy="1399540"/>
            </a:xfrm>
            <a:custGeom>
              <a:avLst/>
              <a:gdLst/>
              <a:ahLst/>
              <a:cxnLst/>
              <a:rect l="l" t="t" r="r" b="b"/>
              <a:pathLst>
                <a:path w="1463039" h="1399539">
                  <a:moveTo>
                    <a:pt x="731520" y="0"/>
                  </a:moveTo>
                  <a:lnTo>
                    <a:pt x="681437" y="1613"/>
                  </a:lnTo>
                  <a:lnTo>
                    <a:pt x="632261" y="6385"/>
                  </a:lnTo>
                  <a:lnTo>
                    <a:pt x="584099" y="14211"/>
                  </a:lnTo>
                  <a:lnTo>
                    <a:pt x="537060" y="24987"/>
                  </a:lnTo>
                  <a:lnTo>
                    <a:pt x="491253" y="38608"/>
                  </a:lnTo>
                  <a:lnTo>
                    <a:pt x="446787" y="54971"/>
                  </a:lnTo>
                  <a:lnTo>
                    <a:pt x="403772" y="73971"/>
                  </a:lnTo>
                  <a:lnTo>
                    <a:pt x="362316" y="95504"/>
                  </a:lnTo>
                  <a:lnTo>
                    <a:pt x="322529" y="119465"/>
                  </a:lnTo>
                  <a:lnTo>
                    <a:pt x="284518" y="145752"/>
                  </a:lnTo>
                  <a:lnTo>
                    <a:pt x="248394" y="174259"/>
                  </a:lnTo>
                  <a:lnTo>
                    <a:pt x="214264" y="204882"/>
                  </a:lnTo>
                  <a:lnTo>
                    <a:pt x="182239" y="237518"/>
                  </a:lnTo>
                  <a:lnTo>
                    <a:pt x="152427" y="272061"/>
                  </a:lnTo>
                  <a:lnTo>
                    <a:pt x="124937" y="308409"/>
                  </a:lnTo>
                  <a:lnTo>
                    <a:pt x="99878" y="346456"/>
                  </a:lnTo>
                  <a:lnTo>
                    <a:pt x="77359" y="386098"/>
                  </a:lnTo>
                  <a:lnTo>
                    <a:pt x="57489" y="427231"/>
                  </a:lnTo>
                  <a:lnTo>
                    <a:pt x="40377" y="469752"/>
                  </a:lnTo>
                  <a:lnTo>
                    <a:pt x="26132" y="513556"/>
                  </a:lnTo>
                  <a:lnTo>
                    <a:pt x="14862" y="558538"/>
                  </a:lnTo>
                  <a:lnTo>
                    <a:pt x="6678" y="604595"/>
                  </a:lnTo>
                  <a:lnTo>
                    <a:pt x="1687" y="651622"/>
                  </a:lnTo>
                  <a:lnTo>
                    <a:pt x="0" y="699515"/>
                  </a:lnTo>
                  <a:lnTo>
                    <a:pt x="1687" y="747409"/>
                  </a:lnTo>
                  <a:lnTo>
                    <a:pt x="6678" y="794436"/>
                  </a:lnTo>
                  <a:lnTo>
                    <a:pt x="14862" y="840493"/>
                  </a:lnTo>
                  <a:lnTo>
                    <a:pt x="26132" y="885475"/>
                  </a:lnTo>
                  <a:lnTo>
                    <a:pt x="40377" y="929279"/>
                  </a:lnTo>
                  <a:lnTo>
                    <a:pt x="57489" y="971800"/>
                  </a:lnTo>
                  <a:lnTo>
                    <a:pt x="77359" y="1012933"/>
                  </a:lnTo>
                  <a:lnTo>
                    <a:pt x="99878" y="1052576"/>
                  </a:lnTo>
                  <a:lnTo>
                    <a:pt x="124937" y="1090622"/>
                  </a:lnTo>
                  <a:lnTo>
                    <a:pt x="152427" y="1126970"/>
                  </a:lnTo>
                  <a:lnTo>
                    <a:pt x="182239" y="1161513"/>
                  </a:lnTo>
                  <a:lnTo>
                    <a:pt x="214264" y="1194149"/>
                  </a:lnTo>
                  <a:lnTo>
                    <a:pt x="248394" y="1224772"/>
                  </a:lnTo>
                  <a:lnTo>
                    <a:pt x="284518" y="1253279"/>
                  </a:lnTo>
                  <a:lnTo>
                    <a:pt x="322529" y="1279566"/>
                  </a:lnTo>
                  <a:lnTo>
                    <a:pt x="362316" y="1303527"/>
                  </a:lnTo>
                  <a:lnTo>
                    <a:pt x="403772" y="1325060"/>
                  </a:lnTo>
                  <a:lnTo>
                    <a:pt x="446787" y="1344060"/>
                  </a:lnTo>
                  <a:lnTo>
                    <a:pt x="491253" y="1360423"/>
                  </a:lnTo>
                  <a:lnTo>
                    <a:pt x="537060" y="1374044"/>
                  </a:lnTo>
                  <a:lnTo>
                    <a:pt x="584099" y="1384820"/>
                  </a:lnTo>
                  <a:lnTo>
                    <a:pt x="632261" y="1392646"/>
                  </a:lnTo>
                  <a:lnTo>
                    <a:pt x="681437" y="1397418"/>
                  </a:lnTo>
                  <a:lnTo>
                    <a:pt x="731520" y="1399032"/>
                  </a:lnTo>
                  <a:lnTo>
                    <a:pt x="781602" y="1397418"/>
                  </a:lnTo>
                  <a:lnTo>
                    <a:pt x="830778" y="1392646"/>
                  </a:lnTo>
                  <a:lnTo>
                    <a:pt x="878940" y="1384820"/>
                  </a:lnTo>
                  <a:lnTo>
                    <a:pt x="925979" y="1374044"/>
                  </a:lnTo>
                  <a:lnTo>
                    <a:pt x="971786" y="1360423"/>
                  </a:lnTo>
                  <a:lnTo>
                    <a:pt x="1016252" y="1344060"/>
                  </a:lnTo>
                  <a:lnTo>
                    <a:pt x="1059267" y="1325060"/>
                  </a:lnTo>
                  <a:lnTo>
                    <a:pt x="1100723" y="1303527"/>
                  </a:lnTo>
                  <a:lnTo>
                    <a:pt x="1140510" y="1279566"/>
                  </a:lnTo>
                  <a:lnTo>
                    <a:pt x="1178521" y="1253279"/>
                  </a:lnTo>
                  <a:lnTo>
                    <a:pt x="1214645" y="1224772"/>
                  </a:lnTo>
                  <a:lnTo>
                    <a:pt x="1248775" y="1194149"/>
                  </a:lnTo>
                  <a:lnTo>
                    <a:pt x="1280800" y="1161513"/>
                  </a:lnTo>
                  <a:lnTo>
                    <a:pt x="1310612" y="1126970"/>
                  </a:lnTo>
                  <a:lnTo>
                    <a:pt x="1338102" y="1090622"/>
                  </a:lnTo>
                  <a:lnTo>
                    <a:pt x="1363161" y="1052575"/>
                  </a:lnTo>
                  <a:lnTo>
                    <a:pt x="1385680" y="1012933"/>
                  </a:lnTo>
                  <a:lnTo>
                    <a:pt x="1405550" y="971800"/>
                  </a:lnTo>
                  <a:lnTo>
                    <a:pt x="1422662" y="929279"/>
                  </a:lnTo>
                  <a:lnTo>
                    <a:pt x="1436907" y="885475"/>
                  </a:lnTo>
                  <a:lnTo>
                    <a:pt x="1448177" y="840493"/>
                  </a:lnTo>
                  <a:lnTo>
                    <a:pt x="1456361" y="794436"/>
                  </a:lnTo>
                  <a:lnTo>
                    <a:pt x="1461352" y="747409"/>
                  </a:lnTo>
                  <a:lnTo>
                    <a:pt x="1463040" y="699515"/>
                  </a:lnTo>
                  <a:lnTo>
                    <a:pt x="1461352" y="651622"/>
                  </a:lnTo>
                  <a:lnTo>
                    <a:pt x="1456361" y="604595"/>
                  </a:lnTo>
                  <a:lnTo>
                    <a:pt x="1448177" y="558538"/>
                  </a:lnTo>
                  <a:lnTo>
                    <a:pt x="1436907" y="513556"/>
                  </a:lnTo>
                  <a:lnTo>
                    <a:pt x="1422662" y="469752"/>
                  </a:lnTo>
                  <a:lnTo>
                    <a:pt x="1405550" y="427231"/>
                  </a:lnTo>
                  <a:lnTo>
                    <a:pt x="1385680" y="386098"/>
                  </a:lnTo>
                  <a:lnTo>
                    <a:pt x="1363161" y="346455"/>
                  </a:lnTo>
                  <a:lnTo>
                    <a:pt x="1338102" y="308409"/>
                  </a:lnTo>
                  <a:lnTo>
                    <a:pt x="1310612" y="272061"/>
                  </a:lnTo>
                  <a:lnTo>
                    <a:pt x="1280800" y="237518"/>
                  </a:lnTo>
                  <a:lnTo>
                    <a:pt x="1248775" y="204882"/>
                  </a:lnTo>
                  <a:lnTo>
                    <a:pt x="1214645" y="174259"/>
                  </a:lnTo>
                  <a:lnTo>
                    <a:pt x="1178521" y="145752"/>
                  </a:lnTo>
                  <a:lnTo>
                    <a:pt x="1140510" y="119465"/>
                  </a:lnTo>
                  <a:lnTo>
                    <a:pt x="1100723" y="95504"/>
                  </a:lnTo>
                  <a:lnTo>
                    <a:pt x="1059267" y="73971"/>
                  </a:lnTo>
                  <a:lnTo>
                    <a:pt x="1016252" y="54971"/>
                  </a:lnTo>
                  <a:lnTo>
                    <a:pt x="971786" y="38608"/>
                  </a:lnTo>
                  <a:lnTo>
                    <a:pt x="925979" y="24987"/>
                  </a:lnTo>
                  <a:lnTo>
                    <a:pt x="878940" y="14211"/>
                  </a:lnTo>
                  <a:lnTo>
                    <a:pt x="830778" y="6385"/>
                  </a:lnTo>
                  <a:lnTo>
                    <a:pt x="781602" y="1613"/>
                  </a:lnTo>
                  <a:lnTo>
                    <a:pt x="731520" y="0"/>
                  </a:lnTo>
                  <a:close/>
                </a:path>
              </a:pathLst>
            </a:custGeom>
            <a:solidFill>
              <a:srgbClr val="FFC000">
                <a:alpha val="7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638300" y="1726692"/>
              <a:ext cx="2332990" cy="1305560"/>
            </a:xfrm>
            <a:custGeom>
              <a:avLst/>
              <a:gdLst/>
              <a:ahLst/>
              <a:cxnLst/>
              <a:rect l="l" t="t" r="r" b="b"/>
              <a:pathLst>
                <a:path w="2332990" h="1305560">
                  <a:moveTo>
                    <a:pt x="2288032" y="1230130"/>
                  </a:moveTo>
                  <a:lnTo>
                    <a:pt x="2279534" y="1231840"/>
                  </a:lnTo>
                  <a:lnTo>
                    <a:pt x="2267426" y="1239996"/>
                  </a:lnTo>
                  <a:lnTo>
                    <a:pt x="2259270" y="1252104"/>
                  </a:lnTo>
                  <a:lnTo>
                    <a:pt x="2256282" y="1266952"/>
                  </a:lnTo>
                  <a:lnTo>
                    <a:pt x="2259270" y="1281745"/>
                  </a:lnTo>
                  <a:lnTo>
                    <a:pt x="2267426" y="1293860"/>
                  </a:lnTo>
                  <a:lnTo>
                    <a:pt x="2279534" y="1302045"/>
                  </a:lnTo>
                  <a:lnTo>
                    <a:pt x="2294382" y="1305052"/>
                  </a:lnTo>
                  <a:lnTo>
                    <a:pt x="2309175" y="1302045"/>
                  </a:lnTo>
                  <a:lnTo>
                    <a:pt x="2321290" y="1293860"/>
                  </a:lnTo>
                  <a:lnTo>
                    <a:pt x="2329475" y="1281745"/>
                  </a:lnTo>
                  <a:lnTo>
                    <a:pt x="2332482" y="1266952"/>
                  </a:lnTo>
                  <a:lnTo>
                    <a:pt x="2288032" y="1266952"/>
                  </a:lnTo>
                  <a:lnTo>
                    <a:pt x="2288032" y="1230130"/>
                  </a:lnTo>
                  <a:close/>
                </a:path>
                <a:path w="2332990" h="1305560">
                  <a:moveTo>
                    <a:pt x="2294382" y="1228852"/>
                  </a:moveTo>
                  <a:lnTo>
                    <a:pt x="2288032" y="1230130"/>
                  </a:lnTo>
                  <a:lnTo>
                    <a:pt x="2288032" y="1266952"/>
                  </a:lnTo>
                  <a:lnTo>
                    <a:pt x="2300732" y="1266952"/>
                  </a:lnTo>
                  <a:lnTo>
                    <a:pt x="2300709" y="1230130"/>
                  </a:lnTo>
                  <a:lnTo>
                    <a:pt x="2294382" y="1228852"/>
                  </a:lnTo>
                  <a:close/>
                </a:path>
                <a:path w="2332990" h="1305560">
                  <a:moveTo>
                    <a:pt x="2300732" y="1230134"/>
                  </a:moveTo>
                  <a:lnTo>
                    <a:pt x="2300732" y="1266952"/>
                  </a:lnTo>
                  <a:lnTo>
                    <a:pt x="2332482" y="1266952"/>
                  </a:lnTo>
                  <a:lnTo>
                    <a:pt x="2329475" y="1252104"/>
                  </a:lnTo>
                  <a:lnTo>
                    <a:pt x="2321290" y="1239996"/>
                  </a:lnTo>
                  <a:lnTo>
                    <a:pt x="2309175" y="1231840"/>
                  </a:lnTo>
                  <a:lnTo>
                    <a:pt x="2300732" y="1230134"/>
                  </a:lnTo>
                  <a:close/>
                </a:path>
                <a:path w="2332990" h="1305560">
                  <a:moveTo>
                    <a:pt x="2300732" y="1228852"/>
                  </a:moveTo>
                  <a:lnTo>
                    <a:pt x="2294382" y="1228852"/>
                  </a:lnTo>
                  <a:lnTo>
                    <a:pt x="2300732" y="1230134"/>
                  </a:lnTo>
                  <a:lnTo>
                    <a:pt x="2300732" y="1228852"/>
                  </a:lnTo>
                  <a:close/>
                </a:path>
                <a:path w="2332990" h="1305560">
                  <a:moveTo>
                    <a:pt x="2288032" y="38100"/>
                  </a:moveTo>
                  <a:lnTo>
                    <a:pt x="2288032" y="1230130"/>
                  </a:lnTo>
                  <a:lnTo>
                    <a:pt x="2294382" y="1228852"/>
                  </a:lnTo>
                  <a:lnTo>
                    <a:pt x="2300732" y="1228852"/>
                  </a:lnTo>
                  <a:lnTo>
                    <a:pt x="2300732" y="44450"/>
                  </a:lnTo>
                  <a:lnTo>
                    <a:pt x="2294382" y="44450"/>
                  </a:lnTo>
                  <a:lnTo>
                    <a:pt x="2288032" y="38100"/>
                  </a:lnTo>
                  <a:close/>
                </a:path>
                <a:path w="2332990" h="1305560">
                  <a:moveTo>
                    <a:pt x="38100" y="0"/>
                  </a:moveTo>
                  <a:lnTo>
                    <a:pt x="23252" y="2988"/>
                  </a:lnTo>
                  <a:lnTo>
                    <a:pt x="11144" y="11144"/>
                  </a:lnTo>
                  <a:lnTo>
                    <a:pt x="2988" y="23252"/>
                  </a:lnTo>
                  <a:lnTo>
                    <a:pt x="0" y="38100"/>
                  </a:lnTo>
                  <a:lnTo>
                    <a:pt x="2988" y="52947"/>
                  </a:lnTo>
                  <a:lnTo>
                    <a:pt x="11144" y="65055"/>
                  </a:lnTo>
                  <a:lnTo>
                    <a:pt x="23252" y="73211"/>
                  </a:lnTo>
                  <a:lnTo>
                    <a:pt x="38100" y="76200"/>
                  </a:lnTo>
                  <a:lnTo>
                    <a:pt x="52947" y="73211"/>
                  </a:lnTo>
                  <a:lnTo>
                    <a:pt x="65055" y="65055"/>
                  </a:lnTo>
                  <a:lnTo>
                    <a:pt x="73211" y="52947"/>
                  </a:lnTo>
                  <a:lnTo>
                    <a:pt x="74921" y="44450"/>
                  </a:lnTo>
                  <a:lnTo>
                    <a:pt x="38100" y="44450"/>
                  </a:lnTo>
                  <a:lnTo>
                    <a:pt x="38100" y="31750"/>
                  </a:lnTo>
                  <a:lnTo>
                    <a:pt x="74921" y="31750"/>
                  </a:lnTo>
                  <a:lnTo>
                    <a:pt x="73211" y="23252"/>
                  </a:lnTo>
                  <a:lnTo>
                    <a:pt x="65055" y="11144"/>
                  </a:lnTo>
                  <a:lnTo>
                    <a:pt x="52947" y="2988"/>
                  </a:lnTo>
                  <a:lnTo>
                    <a:pt x="38100" y="0"/>
                  </a:lnTo>
                  <a:close/>
                </a:path>
                <a:path w="2332990" h="1305560">
                  <a:moveTo>
                    <a:pt x="74921" y="31750"/>
                  </a:moveTo>
                  <a:lnTo>
                    <a:pt x="38100" y="31750"/>
                  </a:lnTo>
                  <a:lnTo>
                    <a:pt x="38100" y="44450"/>
                  </a:lnTo>
                  <a:lnTo>
                    <a:pt x="74921" y="44450"/>
                  </a:lnTo>
                  <a:lnTo>
                    <a:pt x="76200" y="38100"/>
                  </a:lnTo>
                  <a:lnTo>
                    <a:pt x="74921" y="31750"/>
                  </a:lnTo>
                  <a:close/>
                </a:path>
                <a:path w="2332990" h="1305560">
                  <a:moveTo>
                    <a:pt x="2300732" y="31750"/>
                  </a:moveTo>
                  <a:lnTo>
                    <a:pt x="74921" y="31750"/>
                  </a:lnTo>
                  <a:lnTo>
                    <a:pt x="76200" y="38100"/>
                  </a:lnTo>
                  <a:lnTo>
                    <a:pt x="74921" y="44450"/>
                  </a:lnTo>
                  <a:lnTo>
                    <a:pt x="2288032" y="44450"/>
                  </a:lnTo>
                  <a:lnTo>
                    <a:pt x="2288032" y="38100"/>
                  </a:lnTo>
                  <a:lnTo>
                    <a:pt x="2300732" y="38100"/>
                  </a:lnTo>
                  <a:lnTo>
                    <a:pt x="2300732" y="31750"/>
                  </a:lnTo>
                  <a:close/>
                </a:path>
                <a:path w="2332990" h="1305560">
                  <a:moveTo>
                    <a:pt x="2300732" y="38100"/>
                  </a:moveTo>
                  <a:lnTo>
                    <a:pt x="2288032" y="38100"/>
                  </a:lnTo>
                  <a:lnTo>
                    <a:pt x="2294382" y="44450"/>
                  </a:lnTo>
                  <a:lnTo>
                    <a:pt x="2300732" y="44450"/>
                  </a:lnTo>
                  <a:lnTo>
                    <a:pt x="2300732" y="3810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972811" y="4357116"/>
              <a:ext cx="2533650" cy="2204720"/>
            </a:xfrm>
            <a:custGeom>
              <a:avLst/>
              <a:gdLst/>
              <a:ahLst/>
              <a:cxnLst/>
              <a:rect l="l" t="t" r="r" b="b"/>
              <a:pathLst>
                <a:path w="2533650" h="2204720">
                  <a:moveTo>
                    <a:pt x="2495041" y="2128443"/>
                  </a:moveTo>
                  <a:lnTo>
                    <a:pt x="2480194" y="2131437"/>
                  </a:lnTo>
                  <a:lnTo>
                    <a:pt x="2468086" y="2139602"/>
                  </a:lnTo>
                  <a:lnTo>
                    <a:pt x="2459930" y="2151712"/>
                  </a:lnTo>
                  <a:lnTo>
                    <a:pt x="2456941" y="2166543"/>
                  </a:lnTo>
                  <a:lnTo>
                    <a:pt x="2459930" y="2181374"/>
                  </a:lnTo>
                  <a:lnTo>
                    <a:pt x="2468086" y="2193485"/>
                  </a:lnTo>
                  <a:lnTo>
                    <a:pt x="2480194" y="2201649"/>
                  </a:lnTo>
                  <a:lnTo>
                    <a:pt x="2495041" y="2204643"/>
                  </a:lnTo>
                  <a:lnTo>
                    <a:pt x="2509835" y="2201649"/>
                  </a:lnTo>
                  <a:lnTo>
                    <a:pt x="2521950" y="2193485"/>
                  </a:lnTo>
                  <a:lnTo>
                    <a:pt x="2530135" y="2181374"/>
                  </a:lnTo>
                  <a:lnTo>
                    <a:pt x="2531854" y="2172893"/>
                  </a:lnTo>
                  <a:lnTo>
                    <a:pt x="2495041" y="2172893"/>
                  </a:lnTo>
                  <a:lnTo>
                    <a:pt x="2495041" y="2160193"/>
                  </a:lnTo>
                  <a:lnTo>
                    <a:pt x="2531854" y="2160193"/>
                  </a:lnTo>
                  <a:lnTo>
                    <a:pt x="2530135" y="2151712"/>
                  </a:lnTo>
                  <a:lnTo>
                    <a:pt x="2521950" y="2139602"/>
                  </a:lnTo>
                  <a:lnTo>
                    <a:pt x="2509835" y="2131437"/>
                  </a:lnTo>
                  <a:lnTo>
                    <a:pt x="2495041" y="2128443"/>
                  </a:lnTo>
                  <a:close/>
                </a:path>
                <a:path w="2533650" h="2204720">
                  <a:moveTo>
                    <a:pt x="31750" y="74921"/>
                  </a:moveTo>
                  <a:lnTo>
                    <a:pt x="31750" y="2172893"/>
                  </a:lnTo>
                  <a:lnTo>
                    <a:pt x="2458221" y="2172893"/>
                  </a:lnTo>
                  <a:lnTo>
                    <a:pt x="2456941" y="2166543"/>
                  </a:lnTo>
                  <a:lnTo>
                    <a:pt x="44450" y="2166543"/>
                  </a:lnTo>
                  <a:lnTo>
                    <a:pt x="38100" y="2160193"/>
                  </a:lnTo>
                  <a:lnTo>
                    <a:pt x="44450" y="2160193"/>
                  </a:lnTo>
                  <a:lnTo>
                    <a:pt x="44450" y="76199"/>
                  </a:lnTo>
                  <a:lnTo>
                    <a:pt x="38100" y="76199"/>
                  </a:lnTo>
                  <a:lnTo>
                    <a:pt x="31750" y="74921"/>
                  </a:lnTo>
                  <a:close/>
                </a:path>
                <a:path w="2533650" h="2204720">
                  <a:moveTo>
                    <a:pt x="2531854" y="2160193"/>
                  </a:moveTo>
                  <a:lnTo>
                    <a:pt x="2495041" y="2160193"/>
                  </a:lnTo>
                  <a:lnTo>
                    <a:pt x="2495041" y="2172893"/>
                  </a:lnTo>
                  <a:lnTo>
                    <a:pt x="2531854" y="2172893"/>
                  </a:lnTo>
                  <a:lnTo>
                    <a:pt x="2533141" y="2166543"/>
                  </a:lnTo>
                  <a:lnTo>
                    <a:pt x="2531854" y="2160193"/>
                  </a:lnTo>
                  <a:close/>
                </a:path>
                <a:path w="2533650" h="2204720">
                  <a:moveTo>
                    <a:pt x="44450" y="2160193"/>
                  </a:moveTo>
                  <a:lnTo>
                    <a:pt x="38100" y="2160193"/>
                  </a:lnTo>
                  <a:lnTo>
                    <a:pt x="44450" y="2166543"/>
                  </a:lnTo>
                  <a:lnTo>
                    <a:pt x="44450" y="2160193"/>
                  </a:lnTo>
                  <a:close/>
                </a:path>
                <a:path w="2533650" h="2204720">
                  <a:moveTo>
                    <a:pt x="2458221" y="2160193"/>
                  </a:moveTo>
                  <a:lnTo>
                    <a:pt x="44450" y="2160193"/>
                  </a:lnTo>
                  <a:lnTo>
                    <a:pt x="44450" y="2166543"/>
                  </a:lnTo>
                  <a:lnTo>
                    <a:pt x="2456941" y="2166543"/>
                  </a:lnTo>
                  <a:lnTo>
                    <a:pt x="2458221" y="2160193"/>
                  </a:lnTo>
                  <a:close/>
                </a:path>
                <a:path w="2533650" h="2204720">
                  <a:moveTo>
                    <a:pt x="44450" y="38099"/>
                  </a:moveTo>
                  <a:lnTo>
                    <a:pt x="31750" y="38099"/>
                  </a:lnTo>
                  <a:lnTo>
                    <a:pt x="31750" y="74921"/>
                  </a:lnTo>
                  <a:lnTo>
                    <a:pt x="38100" y="76199"/>
                  </a:lnTo>
                  <a:lnTo>
                    <a:pt x="44450" y="74921"/>
                  </a:lnTo>
                  <a:lnTo>
                    <a:pt x="44450" y="38099"/>
                  </a:lnTo>
                  <a:close/>
                </a:path>
                <a:path w="2533650" h="2204720">
                  <a:moveTo>
                    <a:pt x="44450" y="74921"/>
                  </a:moveTo>
                  <a:lnTo>
                    <a:pt x="38100" y="76199"/>
                  </a:lnTo>
                  <a:lnTo>
                    <a:pt x="44450" y="76199"/>
                  </a:lnTo>
                  <a:lnTo>
                    <a:pt x="44450" y="74921"/>
                  </a:lnTo>
                  <a:close/>
                </a:path>
                <a:path w="2533650" h="2204720">
                  <a:moveTo>
                    <a:pt x="38100" y="0"/>
                  </a:moveTo>
                  <a:lnTo>
                    <a:pt x="23252" y="2988"/>
                  </a:lnTo>
                  <a:lnTo>
                    <a:pt x="11144" y="11144"/>
                  </a:lnTo>
                  <a:lnTo>
                    <a:pt x="2988" y="23252"/>
                  </a:lnTo>
                  <a:lnTo>
                    <a:pt x="0" y="38099"/>
                  </a:lnTo>
                  <a:lnTo>
                    <a:pt x="2988" y="52947"/>
                  </a:lnTo>
                  <a:lnTo>
                    <a:pt x="11144" y="65055"/>
                  </a:lnTo>
                  <a:lnTo>
                    <a:pt x="23252" y="73211"/>
                  </a:lnTo>
                  <a:lnTo>
                    <a:pt x="31750" y="74921"/>
                  </a:lnTo>
                  <a:lnTo>
                    <a:pt x="31750" y="38099"/>
                  </a:lnTo>
                  <a:lnTo>
                    <a:pt x="76200" y="38099"/>
                  </a:lnTo>
                  <a:lnTo>
                    <a:pt x="73211" y="23252"/>
                  </a:lnTo>
                  <a:lnTo>
                    <a:pt x="65055" y="11144"/>
                  </a:lnTo>
                  <a:lnTo>
                    <a:pt x="52947" y="2988"/>
                  </a:lnTo>
                  <a:lnTo>
                    <a:pt x="38100" y="0"/>
                  </a:lnTo>
                  <a:close/>
                </a:path>
                <a:path w="2533650" h="2204720">
                  <a:moveTo>
                    <a:pt x="76200" y="38099"/>
                  </a:moveTo>
                  <a:lnTo>
                    <a:pt x="44450" y="38099"/>
                  </a:lnTo>
                  <a:lnTo>
                    <a:pt x="44450" y="74921"/>
                  </a:lnTo>
                  <a:lnTo>
                    <a:pt x="52947" y="73211"/>
                  </a:lnTo>
                  <a:lnTo>
                    <a:pt x="65055" y="65055"/>
                  </a:lnTo>
                  <a:lnTo>
                    <a:pt x="73211" y="52947"/>
                  </a:lnTo>
                  <a:lnTo>
                    <a:pt x="76200" y="38099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sz="half" idx="2"/>
          </p:nvPr>
        </p:nvSpPr>
        <p:spPr>
          <a:xfrm>
            <a:off x="533399" y="1971717"/>
            <a:ext cx="2624937" cy="413574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69863" marR="5080">
              <a:lnSpc>
                <a:spcPct val="125099"/>
              </a:lnSpc>
              <a:spcBef>
                <a:spcPts val="114"/>
              </a:spcBef>
            </a:pPr>
            <a:r>
              <a:rPr dirty="0"/>
              <a:t>KPU</a:t>
            </a:r>
            <a:r>
              <a:rPr spc="-5" dirty="0"/>
              <a:t> </a:t>
            </a:r>
            <a:r>
              <a:rPr dirty="0"/>
              <a:t>Provinsi</a:t>
            </a:r>
            <a:r>
              <a:rPr spc="-5" dirty="0"/>
              <a:t> </a:t>
            </a:r>
            <a:r>
              <a:rPr dirty="0"/>
              <a:t>atau</a:t>
            </a:r>
            <a:r>
              <a:rPr spc="-35" dirty="0"/>
              <a:t> </a:t>
            </a:r>
            <a:r>
              <a:rPr spc="-25" dirty="0"/>
              <a:t>KPU </a:t>
            </a:r>
            <a:r>
              <a:rPr dirty="0"/>
              <a:t>Kab/Kota,</a:t>
            </a:r>
            <a:r>
              <a:rPr spc="-35" dirty="0"/>
              <a:t>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dirty="0" err="1"/>
              <a:t>keputusan</a:t>
            </a:r>
            <a:r>
              <a:rPr spc="-40" dirty="0"/>
              <a:t> </a:t>
            </a:r>
            <a:r>
              <a:rPr spc="-10" dirty="0"/>
              <a:t>mengenai </a:t>
            </a:r>
            <a:r>
              <a:rPr dirty="0"/>
              <a:t>penetapan</a:t>
            </a:r>
            <a:r>
              <a:rPr spc="-25" dirty="0"/>
              <a:t> </a:t>
            </a:r>
            <a:r>
              <a:rPr dirty="0"/>
              <a:t>perolehan</a:t>
            </a:r>
            <a:r>
              <a:rPr spc="-20" dirty="0"/>
              <a:t> suara </a:t>
            </a:r>
            <a:r>
              <a:rPr dirty="0"/>
              <a:t>hasil</a:t>
            </a:r>
            <a:r>
              <a:rPr spc="-15" dirty="0"/>
              <a:t> </a:t>
            </a:r>
            <a:r>
              <a:rPr dirty="0"/>
              <a:t>Pemilihan</a:t>
            </a:r>
            <a:r>
              <a:rPr spc="-30" dirty="0"/>
              <a:t> </a:t>
            </a:r>
            <a:r>
              <a:rPr spc="-10" dirty="0"/>
              <a:t>Gubernur </a:t>
            </a:r>
            <a:r>
              <a:rPr dirty="0"/>
              <a:t>ditetapkan</a:t>
            </a:r>
            <a:r>
              <a:rPr spc="-35" dirty="0"/>
              <a:t> </a:t>
            </a:r>
            <a:r>
              <a:rPr dirty="0"/>
              <a:t>oleh</a:t>
            </a:r>
            <a:r>
              <a:rPr spc="-20" dirty="0"/>
              <a:t> </a:t>
            </a:r>
            <a:r>
              <a:rPr spc="-25" dirty="0"/>
              <a:t>KPU </a:t>
            </a:r>
            <a:r>
              <a:rPr dirty="0"/>
              <a:t>Provinsi,</a:t>
            </a:r>
            <a:r>
              <a:rPr spc="-40" dirty="0"/>
              <a:t> </a:t>
            </a:r>
            <a:r>
              <a:rPr spc="-10" dirty="0"/>
              <a:t>sedangkan </a:t>
            </a:r>
            <a:r>
              <a:rPr dirty="0"/>
              <a:t>penetapan</a:t>
            </a:r>
            <a:r>
              <a:rPr spc="-30" dirty="0"/>
              <a:t> </a:t>
            </a:r>
            <a:r>
              <a:rPr dirty="0"/>
              <a:t>hasil</a:t>
            </a:r>
            <a:r>
              <a:rPr spc="-5" dirty="0"/>
              <a:t> </a:t>
            </a:r>
            <a:r>
              <a:rPr spc="-10" dirty="0"/>
              <a:t>Pemilihan </a:t>
            </a:r>
            <a:r>
              <a:rPr dirty="0"/>
              <a:t>Bupati/Walikota</a:t>
            </a:r>
            <a:r>
              <a:rPr spc="-120" dirty="0"/>
              <a:t> </a:t>
            </a:r>
            <a:r>
              <a:rPr spc="-10" dirty="0"/>
              <a:t>ditetapkan </a:t>
            </a:r>
            <a:r>
              <a:rPr dirty="0"/>
              <a:t>oleh</a:t>
            </a:r>
            <a:r>
              <a:rPr spc="-10" dirty="0"/>
              <a:t> </a:t>
            </a:r>
            <a:r>
              <a:rPr dirty="0"/>
              <a:t>KPU</a:t>
            </a:r>
            <a:r>
              <a:rPr spc="10" dirty="0"/>
              <a:t> </a:t>
            </a:r>
            <a:r>
              <a:rPr spc="-10" dirty="0"/>
              <a:t>Kab/Kota.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5</a:t>
            </a:fld>
            <a:endParaRPr spc="-25" dirty="0"/>
          </a:p>
        </p:txBody>
      </p:sp>
      <p:sp>
        <p:nvSpPr>
          <p:cNvPr id="13" name="object 13"/>
          <p:cNvSpPr txBox="1"/>
          <p:nvPr/>
        </p:nvSpPr>
        <p:spPr>
          <a:xfrm>
            <a:off x="5784496" y="1400000"/>
            <a:ext cx="2759075" cy="653384"/>
          </a:xfrm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1600" dirty="0">
                <a:latin typeface="Arial MT"/>
                <a:cs typeface="Arial MT"/>
              </a:rPr>
              <a:t>Bawaslu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Provinsi</a:t>
            </a:r>
            <a:r>
              <a:rPr sz="1600" spc="-20" dirty="0">
                <a:latin typeface="Arial MT"/>
                <a:cs typeface="Arial MT"/>
              </a:rPr>
              <a:t> atau</a:t>
            </a:r>
            <a:endParaRPr sz="16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sz="1600" dirty="0">
                <a:latin typeface="Arial MT"/>
                <a:cs typeface="Arial MT"/>
              </a:rPr>
              <a:t>Bawaslu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Kab/Kota.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Namun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11928" y="2121887"/>
            <a:ext cx="2864964" cy="39855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>
              <a:lnSpc>
                <a:spcPct val="125099"/>
              </a:lnSpc>
              <a:spcBef>
                <a:spcPts val="114"/>
              </a:spcBef>
            </a:pPr>
            <a:r>
              <a:rPr sz="1600" dirty="0">
                <a:latin typeface="Arial MT"/>
                <a:cs typeface="Arial MT"/>
              </a:rPr>
              <a:t>demikian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dalam</a:t>
            </a:r>
            <a:r>
              <a:rPr sz="1600" spc="-10" dirty="0">
                <a:latin typeface="Arial MT"/>
                <a:cs typeface="Arial MT"/>
              </a:rPr>
              <a:t> beracara </a:t>
            </a:r>
            <a:r>
              <a:rPr sz="1600" dirty="0">
                <a:latin typeface="Arial MT"/>
                <a:cs typeface="Arial MT"/>
              </a:rPr>
              <a:t>maupun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penyampaian </a:t>
            </a:r>
            <a:r>
              <a:rPr sz="1600" dirty="0">
                <a:latin typeface="Arial MT"/>
                <a:cs typeface="Arial MT"/>
              </a:rPr>
              <a:t>Jawaban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KPU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Provinsi/KPU </a:t>
            </a:r>
            <a:r>
              <a:rPr sz="1600" dirty="0">
                <a:latin typeface="Arial MT"/>
                <a:cs typeface="Arial MT"/>
              </a:rPr>
              <a:t>Kab/Kota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atau</a:t>
            </a:r>
            <a:r>
              <a:rPr sz="1600" spc="-10" dirty="0">
                <a:latin typeface="Arial MT"/>
                <a:cs typeface="Arial MT"/>
              </a:rPr>
              <a:t> Keterangan </a:t>
            </a:r>
            <a:r>
              <a:rPr sz="1600" dirty="0">
                <a:latin typeface="Arial MT"/>
                <a:cs typeface="Arial MT"/>
              </a:rPr>
              <a:t>Bawaslu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Provinsi/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KPU </a:t>
            </a:r>
            <a:r>
              <a:rPr sz="1600" dirty="0">
                <a:latin typeface="Arial MT"/>
                <a:cs typeface="Arial MT"/>
              </a:rPr>
              <a:t>Kab/Kota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harus </a:t>
            </a:r>
            <a:r>
              <a:rPr sz="1600" spc="-10" dirty="0">
                <a:latin typeface="Arial MT"/>
                <a:cs typeface="Arial MT"/>
              </a:rPr>
              <a:t>dengan </a:t>
            </a:r>
            <a:r>
              <a:rPr sz="1600" dirty="0">
                <a:latin typeface="Arial MT"/>
                <a:cs typeface="Arial MT"/>
              </a:rPr>
              <a:t>supervisi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dan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koordinasi </a:t>
            </a:r>
            <a:r>
              <a:rPr sz="1600" dirty="0">
                <a:latin typeface="Arial MT"/>
                <a:cs typeface="Arial MT"/>
              </a:rPr>
              <a:t>KPU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dan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Bawaslu.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Untuk </a:t>
            </a:r>
            <a:r>
              <a:rPr sz="1600" dirty="0">
                <a:latin typeface="Arial MT"/>
                <a:cs typeface="Arial MT"/>
              </a:rPr>
              <a:t>itu,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penyampaian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salinan </a:t>
            </a:r>
            <a:r>
              <a:rPr sz="1600" dirty="0">
                <a:latin typeface="Arial MT"/>
                <a:cs typeface="Arial MT"/>
              </a:rPr>
              <a:t>permohonan</a:t>
            </a:r>
            <a:r>
              <a:rPr sz="1600" spc="-25" dirty="0">
                <a:latin typeface="Arial MT"/>
                <a:cs typeface="Arial MT"/>
              </a:rPr>
              <a:t> dan </a:t>
            </a:r>
            <a:r>
              <a:rPr sz="1600" dirty="0">
                <a:latin typeface="Arial MT"/>
                <a:cs typeface="Arial MT"/>
              </a:rPr>
              <a:t>pemberitahuan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hari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sidang </a:t>
            </a:r>
            <a:r>
              <a:rPr sz="1600" dirty="0">
                <a:latin typeface="Arial MT"/>
                <a:cs typeface="Arial MT"/>
              </a:rPr>
              <a:t>juga ditembuskan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kepada </a:t>
            </a:r>
            <a:r>
              <a:rPr sz="1600" dirty="0">
                <a:latin typeface="Arial MT"/>
                <a:cs typeface="Arial MT"/>
              </a:rPr>
              <a:t>KPU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dan</a:t>
            </a:r>
            <a:r>
              <a:rPr sz="1600" spc="-10" dirty="0">
                <a:latin typeface="Arial MT"/>
                <a:cs typeface="Arial MT"/>
              </a:rPr>
              <a:t> Bawaslu.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79394" y="3533902"/>
            <a:ext cx="11277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Termohon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678171" y="3533902"/>
            <a:ext cx="96011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Bawaslu</a:t>
            </a:r>
            <a:endParaRPr sz="1800">
              <a:latin typeface="Arial"/>
              <a:cs typeface="Arial"/>
            </a:endParaRP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xmlns="" id="{328387D2-5438-4E29-8E38-9B244647F3E1}"/>
              </a:ext>
            </a:extLst>
          </p:cNvPr>
          <p:cNvCxnSpPr>
            <a:stCxn id="12" idx="1"/>
          </p:cNvCxnSpPr>
          <p:nvPr/>
        </p:nvCxnSpPr>
        <p:spPr>
          <a:xfrm rot="10800000" flipH="1">
            <a:off x="533398" y="1600207"/>
            <a:ext cx="1142995" cy="2439385"/>
          </a:xfrm>
          <a:prstGeom prst="bentConnector4">
            <a:avLst>
              <a:gd name="adj1" fmla="val -20000"/>
              <a:gd name="adj2" fmla="val 9238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xmlns="" id="{C3EF7DC3-9EC8-4240-8E45-BFCAAA66B448}"/>
              </a:ext>
            </a:extLst>
          </p:cNvPr>
          <p:cNvCxnSpPr>
            <a:stCxn id="14" idx="3"/>
          </p:cNvCxnSpPr>
          <p:nvPr/>
        </p:nvCxnSpPr>
        <p:spPr>
          <a:xfrm flipH="1">
            <a:off x="7495031" y="4114676"/>
            <a:ext cx="1181861" cy="2817294"/>
          </a:xfrm>
          <a:prstGeom prst="bentConnector4">
            <a:avLst>
              <a:gd name="adj1" fmla="val -19342"/>
              <a:gd name="adj2" fmla="val 853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xmlns="" id="{9883B1AB-7073-4306-923F-78252AB52E7D}"/>
              </a:ext>
            </a:extLst>
          </p:cNvPr>
          <p:cNvCxnSpPr>
            <a:stCxn id="13" idx="0"/>
          </p:cNvCxnSpPr>
          <p:nvPr/>
        </p:nvCxnSpPr>
        <p:spPr>
          <a:xfrm rot="16200000" flipH="1">
            <a:off x="6543793" y="2020241"/>
            <a:ext cx="2933442" cy="1692960"/>
          </a:xfrm>
          <a:prstGeom prst="bentConnector3">
            <a:avLst>
              <a:gd name="adj1" fmla="val -77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C51F36C8-09E1-4F84-BCBC-7FA854203F59}"/>
              </a:ext>
            </a:extLst>
          </p:cNvPr>
          <p:cNvCxnSpPr/>
          <p:nvPr/>
        </p:nvCxnSpPr>
        <p:spPr>
          <a:xfrm flipV="1">
            <a:off x="609600" y="6400800"/>
            <a:ext cx="2971800" cy="52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00" y="390143"/>
            <a:ext cx="7595870" cy="628650"/>
            <a:chOff x="762000" y="390143"/>
            <a:chExt cx="7595870" cy="628650"/>
          </a:xfrm>
        </p:grpSpPr>
        <p:sp>
          <p:nvSpPr>
            <p:cNvPr id="3" name="object 3"/>
            <p:cNvSpPr/>
            <p:nvPr/>
          </p:nvSpPr>
          <p:spPr>
            <a:xfrm>
              <a:off x="762000" y="438911"/>
              <a:ext cx="7595870" cy="429895"/>
            </a:xfrm>
            <a:custGeom>
              <a:avLst/>
              <a:gdLst/>
              <a:ahLst/>
              <a:cxnLst/>
              <a:rect l="l" t="t" r="r" b="b"/>
              <a:pathLst>
                <a:path w="7595870" h="429894">
                  <a:moveTo>
                    <a:pt x="7595616" y="0"/>
                  </a:moveTo>
                  <a:lnTo>
                    <a:pt x="0" y="0"/>
                  </a:lnTo>
                  <a:lnTo>
                    <a:pt x="0" y="429768"/>
                  </a:lnTo>
                  <a:lnTo>
                    <a:pt x="7595616" y="429768"/>
                  </a:lnTo>
                  <a:lnTo>
                    <a:pt x="7595616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02407" y="390143"/>
              <a:ext cx="1628394" cy="62865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10000" y="390143"/>
              <a:ext cx="1381505" cy="62865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70703" y="390143"/>
              <a:ext cx="1024889" cy="6286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519928" y="390143"/>
              <a:ext cx="1116329" cy="628650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762000" y="438912"/>
            <a:ext cx="7595870" cy="42989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295"/>
              </a:spcBef>
            </a:pPr>
            <a:r>
              <a:rPr sz="2200" b="1" dirty="0">
                <a:solidFill>
                  <a:srgbClr val="FFFFFF"/>
                </a:solidFill>
                <a:latin typeface="Cambria"/>
                <a:cs typeface="Cambria"/>
              </a:rPr>
              <a:t>Dokumen</a:t>
            </a:r>
            <a:r>
              <a:rPr sz="2200" b="1" spc="-12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200" b="1" spc="-25" dirty="0">
                <a:solidFill>
                  <a:srgbClr val="FFFFFF"/>
                </a:solidFill>
                <a:latin typeface="Cambria"/>
                <a:cs typeface="Cambria"/>
              </a:rPr>
              <a:t>Tertulis</a:t>
            </a:r>
            <a:r>
              <a:rPr sz="2200" b="1" spc="-9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200" b="1" dirty="0">
                <a:solidFill>
                  <a:srgbClr val="FFFFFF"/>
                </a:solidFill>
                <a:latin typeface="Cambria"/>
                <a:cs typeface="Cambria"/>
              </a:rPr>
              <a:t>Para</a:t>
            </a:r>
            <a:r>
              <a:rPr sz="2200" b="1" spc="-5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Cambria"/>
                <a:cs typeface="Cambria"/>
              </a:rPr>
              <a:t>Pihak</a:t>
            </a:r>
            <a:endParaRPr sz="2200">
              <a:latin typeface="Cambria"/>
              <a:cs typeface="Cambri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04800" y="1371600"/>
            <a:ext cx="576580" cy="576580"/>
          </a:xfrm>
          <a:custGeom>
            <a:avLst/>
            <a:gdLst/>
            <a:ahLst/>
            <a:cxnLst/>
            <a:rect l="l" t="t" r="r" b="b"/>
            <a:pathLst>
              <a:path w="576580" h="576580">
                <a:moveTo>
                  <a:pt x="480059" y="0"/>
                </a:moveTo>
                <a:lnTo>
                  <a:pt x="96011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1" y="576072"/>
                </a:lnTo>
                <a:lnTo>
                  <a:pt x="480059" y="576072"/>
                </a:lnTo>
                <a:lnTo>
                  <a:pt x="517430" y="568535"/>
                </a:lnTo>
                <a:lnTo>
                  <a:pt x="547949" y="547973"/>
                </a:lnTo>
                <a:lnTo>
                  <a:pt x="568526" y="517457"/>
                </a:lnTo>
                <a:lnTo>
                  <a:pt x="576072" y="480060"/>
                </a:lnTo>
                <a:lnTo>
                  <a:pt x="576072" y="96012"/>
                </a:lnTo>
                <a:lnTo>
                  <a:pt x="568526" y="58614"/>
                </a:lnTo>
                <a:lnTo>
                  <a:pt x="547949" y="28098"/>
                </a:lnTo>
                <a:lnTo>
                  <a:pt x="517430" y="7536"/>
                </a:lnTo>
                <a:lnTo>
                  <a:pt x="48005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81990" y="1429892"/>
            <a:ext cx="217170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5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69644" y="1136396"/>
            <a:ext cx="7620634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  <a:hlinkClick r:id="rId6" action="ppaction://hlinkpres?slideindex=1&amp;slidetitle="/>
              </a:rPr>
              <a:t>Permohonan</a:t>
            </a:r>
            <a:r>
              <a:rPr sz="1800" spc="3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3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perbaikan</a:t>
            </a:r>
            <a:r>
              <a:rPr sz="1800" spc="3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3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hanya</a:t>
            </a:r>
            <a:r>
              <a:rPr sz="1800" spc="3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dapat</a:t>
            </a:r>
            <a:r>
              <a:rPr sz="1800" spc="3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diajukan</a:t>
            </a:r>
            <a:r>
              <a:rPr sz="1800" spc="3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</a:t>
            </a:r>
            <a:r>
              <a:rPr sz="1800" spc="3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(satu) </a:t>
            </a:r>
            <a:r>
              <a:rPr sz="1800" dirty="0">
                <a:latin typeface="Arial MT"/>
                <a:cs typeface="Arial MT"/>
              </a:rPr>
              <a:t>kali</a:t>
            </a:r>
            <a:r>
              <a:rPr sz="1800" spc="295" dirty="0">
                <a:latin typeface="Arial MT"/>
                <a:cs typeface="Arial MT"/>
              </a:rPr>
              <a:t>   </a:t>
            </a:r>
            <a:r>
              <a:rPr sz="1800" dirty="0">
                <a:latin typeface="Arial MT"/>
                <a:cs typeface="Arial MT"/>
              </a:rPr>
              <a:t>selama</a:t>
            </a:r>
            <a:r>
              <a:rPr sz="1800" spc="305" dirty="0">
                <a:latin typeface="Arial MT"/>
                <a:cs typeface="Arial MT"/>
              </a:rPr>
              <a:t>   </a:t>
            </a:r>
            <a:r>
              <a:rPr sz="1800" dirty="0">
                <a:latin typeface="Arial MT"/>
                <a:cs typeface="Arial MT"/>
              </a:rPr>
              <a:t>tenggang</a:t>
            </a:r>
            <a:r>
              <a:rPr sz="1800" spc="295" dirty="0">
                <a:latin typeface="Arial MT"/>
                <a:cs typeface="Arial MT"/>
              </a:rPr>
              <a:t>   </a:t>
            </a:r>
            <a:r>
              <a:rPr sz="1800" dirty="0">
                <a:latin typeface="Arial MT"/>
                <a:cs typeface="Arial MT"/>
              </a:rPr>
              <a:t>waktu</a:t>
            </a:r>
            <a:r>
              <a:rPr sz="1800" spc="305" dirty="0">
                <a:latin typeface="Arial MT"/>
                <a:cs typeface="Arial MT"/>
              </a:rPr>
              <a:t>   </a:t>
            </a:r>
            <a:r>
              <a:rPr sz="1800" dirty="0">
                <a:latin typeface="Arial MT"/>
                <a:cs typeface="Arial MT"/>
              </a:rPr>
              <a:t>pengajuan</a:t>
            </a:r>
            <a:r>
              <a:rPr sz="1800" spc="305" dirty="0">
                <a:latin typeface="Arial MT"/>
                <a:cs typeface="Arial MT"/>
              </a:rPr>
              <a:t>   </a:t>
            </a:r>
            <a:r>
              <a:rPr sz="1800" spc="-10" dirty="0">
                <a:latin typeface="Arial MT"/>
                <a:cs typeface="Arial MT"/>
              </a:rPr>
              <a:t>permohonan/perbaikan </a:t>
            </a:r>
            <a:r>
              <a:rPr sz="1800" dirty="0">
                <a:latin typeface="Arial MT"/>
                <a:cs typeface="Arial MT"/>
              </a:rPr>
              <a:t>permohonan.</a:t>
            </a:r>
            <a:r>
              <a:rPr sz="1800" spc="1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Dokumen</a:t>
            </a:r>
            <a:r>
              <a:rPr sz="1800" spc="1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perbaikan</a:t>
            </a:r>
            <a:r>
              <a:rPr sz="1800" spc="2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2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tidak</a:t>
            </a:r>
            <a:r>
              <a:rPr sz="1800" spc="1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dapat</a:t>
            </a:r>
            <a:r>
              <a:rPr sz="1800" spc="20" dirty="0">
                <a:latin typeface="Arial MT"/>
                <a:cs typeface="Arial MT"/>
              </a:rPr>
              <a:t>  </a:t>
            </a:r>
            <a:r>
              <a:rPr sz="1800" spc="-10" dirty="0">
                <a:latin typeface="Arial MT"/>
                <a:cs typeface="Arial MT"/>
              </a:rPr>
              <a:t>diserahkan </a:t>
            </a:r>
            <a:r>
              <a:rPr sz="1800" dirty="0">
                <a:latin typeface="Arial MT"/>
                <a:cs typeface="Arial MT"/>
              </a:rPr>
              <a:t>secara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parsial.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04800" y="2395727"/>
            <a:ext cx="576580" cy="576580"/>
          </a:xfrm>
          <a:custGeom>
            <a:avLst/>
            <a:gdLst/>
            <a:ahLst/>
            <a:cxnLst/>
            <a:rect l="l" t="t" r="r" b="b"/>
            <a:pathLst>
              <a:path w="576580" h="576580">
                <a:moveTo>
                  <a:pt x="480059" y="0"/>
                </a:moveTo>
                <a:lnTo>
                  <a:pt x="96011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1" y="576072"/>
                </a:lnTo>
                <a:lnTo>
                  <a:pt x="480059" y="576072"/>
                </a:lnTo>
                <a:lnTo>
                  <a:pt x="517430" y="568535"/>
                </a:lnTo>
                <a:lnTo>
                  <a:pt x="547949" y="547973"/>
                </a:lnTo>
                <a:lnTo>
                  <a:pt x="568526" y="517457"/>
                </a:lnTo>
                <a:lnTo>
                  <a:pt x="576072" y="480060"/>
                </a:lnTo>
                <a:lnTo>
                  <a:pt x="576072" y="96012"/>
                </a:lnTo>
                <a:lnTo>
                  <a:pt x="568526" y="58614"/>
                </a:lnTo>
                <a:lnTo>
                  <a:pt x="547949" y="28098"/>
                </a:lnTo>
                <a:lnTo>
                  <a:pt x="517430" y="7536"/>
                </a:lnTo>
                <a:lnTo>
                  <a:pt x="48005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81990" y="2454097"/>
            <a:ext cx="217170" cy="4394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700" spc="-5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69644" y="2511678"/>
            <a:ext cx="55651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  <a:hlinkClick r:id="rId7" action="ppaction://hlinkpres?slideindex=1&amp;slidetitle="/>
              </a:rPr>
              <a:t>Jawaban</a:t>
            </a:r>
            <a:r>
              <a:rPr sz="1800" spc="-60" dirty="0">
                <a:latin typeface="Arial MT"/>
                <a:cs typeface="Arial MT"/>
                <a:hlinkClick r:id="rId7" action="ppaction://hlinkpres?slideindex=1&amp;slidetitle="/>
              </a:rPr>
              <a:t> </a:t>
            </a:r>
            <a:r>
              <a:rPr sz="1800" spc="-20" dirty="0">
                <a:latin typeface="Arial MT"/>
                <a:cs typeface="Arial MT"/>
                <a:hlinkClick r:id="rId7" action="ppaction://hlinkpres?slideindex=1&amp;slidetitle="/>
              </a:rPr>
              <a:t>Termohon</a:t>
            </a:r>
            <a:r>
              <a:rPr sz="1800" spc="-5" dirty="0">
                <a:latin typeface="Arial MT"/>
                <a:cs typeface="Arial MT"/>
                <a:hlinkClick r:id="rId7" action="ppaction://hlinkpres?slideindex=1&amp;slidetitle="/>
              </a:rPr>
              <a:t> </a:t>
            </a:r>
            <a:r>
              <a:rPr sz="1800" dirty="0">
                <a:latin typeface="Arial MT"/>
                <a:cs typeface="Arial MT"/>
              </a:rPr>
              <a:t>hanya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dapat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diajukan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(satu)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kali.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04800" y="3505200"/>
            <a:ext cx="576580" cy="576580"/>
          </a:xfrm>
          <a:custGeom>
            <a:avLst/>
            <a:gdLst/>
            <a:ahLst/>
            <a:cxnLst/>
            <a:rect l="l" t="t" r="r" b="b"/>
            <a:pathLst>
              <a:path w="576580" h="576579">
                <a:moveTo>
                  <a:pt x="480059" y="0"/>
                </a:moveTo>
                <a:lnTo>
                  <a:pt x="96011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1" y="576072"/>
                </a:lnTo>
                <a:lnTo>
                  <a:pt x="480059" y="576072"/>
                </a:lnTo>
                <a:lnTo>
                  <a:pt x="517430" y="568535"/>
                </a:lnTo>
                <a:lnTo>
                  <a:pt x="547949" y="547973"/>
                </a:lnTo>
                <a:lnTo>
                  <a:pt x="568526" y="517457"/>
                </a:lnTo>
                <a:lnTo>
                  <a:pt x="576072" y="480060"/>
                </a:lnTo>
                <a:lnTo>
                  <a:pt x="576072" y="96012"/>
                </a:lnTo>
                <a:lnTo>
                  <a:pt x="568526" y="58614"/>
                </a:lnTo>
                <a:lnTo>
                  <a:pt x="547949" y="28098"/>
                </a:lnTo>
                <a:lnTo>
                  <a:pt x="517430" y="7536"/>
                </a:lnTo>
                <a:lnTo>
                  <a:pt x="48005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81990" y="3564382"/>
            <a:ext cx="217170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5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69644" y="3228543"/>
            <a:ext cx="761873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Surat</a:t>
            </a:r>
            <a:r>
              <a:rPr sz="1800" spc="3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3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menjadi</a:t>
            </a:r>
            <a:r>
              <a:rPr sz="1800" spc="3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Pihak</a:t>
            </a:r>
            <a:r>
              <a:rPr sz="1800" spc="3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Terkait</a:t>
            </a:r>
            <a:r>
              <a:rPr sz="1800" spc="30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3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  <a:hlinkClick r:id="rId8" action="ppaction://hlinkpres?slideindex=1&amp;slidetitle="/>
              </a:rPr>
              <a:t>Keterangan</a:t>
            </a:r>
            <a:r>
              <a:rPr sz="1800" spc="315" dirty="0">
                <a:latin typeface="Arial MT"/>
                <a:cs typeface="Arial MT"/>
                <a:hlinkClick r:id="rId8" action="ppaction://hlinkpres?slideindex=1&amp;slidetitle="/>
              </a:rPr>
              <a:t> </a:t>
            </a:r>
            <a:r>
              <a:rPr sz="1800" dirty="0">
                <a:latin typeface="Arial MT"/>
                <a:cs typeface="Arial MT"/>
                <a:hlinkClick r:id="rId8" action="ppaction://hlinkpres?slideindex=1&amp;slidetitle="/>
              </a:rPr>
              <a:t>Pihak</a:t>
            </a:r>
            <a:r>
              <a:rPr sz="1800" spc="330" dirty="0">
                <a:latin typeface="Arial MT"/>
                <a:cs typeface="Arial MT"/>
                <a:hlinkClick r:id="rId8" action="ppaction://hlinkpres?slideindex=1&amp;slidetitle="/>
              </a:rPr>
              <a:t> </a:t>
            </a:r>
            <a:r>
              <a:rPr sz="1800" spc="-10" dirty="0">
                <a:latin typeface="Arial MT"/>
                <a:cs typeface="Arial MT"/>
                <a:hlinkClick r:id="rId8" action="ppaction://hlinkpres?slideindex=1&amp;slidetitle="/>
              </a:rPr>
              <a:t>Terkait </a:t>
            </a:r>
            <a:r>
              <a:rPr sz="1800" spc="-10" dirty="0">
                <a:latin typeface="Arial MT"/>
                <a:cs typeface="Arial MT"/>
              </a:rPr>
              <a:t>masing-</a:t>
            </a:r>
            <a:r>
              <a:rPr sz="1800" dirty="0">
                <a:latin typeface="Arial MT"/>
                <a:cs typeface="Arial MT"/>
              </a:rPr>
              <a:t>masing</a:t>
            </a:r>
            <a:r>
              <a:rPr sz="1800" spc="10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juga</a:t>
            </a:r>
            <a:r>
              <a:rPr sz="1800" spc="9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hanya</a:t>
            </a:r>
            <a:r>
              <a:rPr sz="1800" spc="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dapat</a:t>
            </a:r>
            <a:r>
              <a:rPr sz="1800" spc="10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diajukan</a:t>
            </a:r>
            <a:r>
              <a:rPr sz="1800" spc="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</a:t>
            </a:r>
            <a:r>
              <a:rPr sz="1800" spc="9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(satu)</a:t>
            </a:r>
            <a:r>
              <a:rPr sz="1800" spc="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kali.</a:t>
            </a:r>
            <a:r>
              <a:rPr sz="1800" spc="90" dirty="0"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Keterangan</a:t>
            </a:r>
            <a:r>
              <a:rPr sz="1800" spc="1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Arial MT"/>
                <a:cs typeface="Arial MT"/>
              </a:rPr>
              <a:t>Pihak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Terkait</a:t>
            </a:r>
            <a:r>
              <a:rPr sz="1800" spc="229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yang</a:t>
            </a:r>
            <a:r>
              <a:rPr sz="1800" spc="23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diajukan</a:t>
            </a:r>
            <a:r>
              <a:rPr sz="1800" spc="254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Arial MT"/>
                <a:cs typeface="Arial MT"/>
              </a:rPr>
              <a:t>bersama-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sama</a:t>
            </a:r>
            <a:r>
              <a:rPr sz="1800" spc="229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dengan</a:t>
            </a:r>
            <a:r>
              <a:rPr sz="1800" spc="229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surat</a:t>
            </a:r>
            <a:r>
              <a:rPr sz="1800" spc="23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permohonan</a:t>
            </a:r>
            <a:r>
              <a:rPr sz="1800" spc="23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Arial MT"/>
                <a:cs typeface="Arial MT"/>
              </a:rPr>
              <a:t>menjadi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Pihak</a:t>
            </a:r>
            <a:r>
              <a:rPr sz="1800" spc="-7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spc="-20" dirty="0">
                <a:solidFill>
                  <a:srgbClr val="FF0000"/>
                </a:solidFill>
                <a:latin typeface="Arial MT"/>
                <a:cs typeface="Arial MT"/>
              </a:rPr>
              <a:t>Terkait</a:t>
            </a:r>
            <a:r>
              <a:rPr sz="1800" spc="-1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tidak</a:t>
            </a:r>
            <a:r>
              <a:rPr sz="1800" spc="-4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dianggap</a:t>
            </a:r>
            <a:r>
              <a:rPr sz="1800" spc="-5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sebagai</a:t>
            </a:r>
            <a:r>
              <a:rPr sz="1800" spc="-6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Keterangan</a:t>
            </a:r>
            <a:r>
              <a:rPr sz="1800" spc="-3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Pihak</a:t>
            </a:r>
            <a:r>
              <a:rPr sz="1800" spc="-6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Arial MT"/>
                <a:cs typeface="Arial MT"/>
              </a:rPr>
              <a:t>Terkait</a:t>
            </a:r>
            <a:r>
              <a:rPr sz="1800" spc="-10" dirty="0">
                <a:latin typeface="Arial MT"/>
                <a:cs typeface="Arial MT"/>
              </a:rPr>
              <a:t>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41375" y="4590288"/>
            <a:ext cx="576580" cy="573405"/>
          </a:xfrm>
          <a:custGeom>
            <a:avLst/>
            <a:gdLst/>
            <a:ahLst/>
            <a:cxnLst/>
            <a:rect l="l" t="t" r="r" b="b"/>
            <a:pathLst>
              <a:path w="576580" h="573404">
                <a:moveTo>
                  <a:pt x="480568" y="0"/>
                </a:moveTo>
                <a:lnTo>
                  <a:pt x="95504" y="0"/>
                </a:lnTo>
                <a:lnTo>
                  <a:pt x="58330" y="7510"/>
                </a:lnTo>
                <a:lnTo>
                  <a:pt x="27973" y="27987"/>
                </a:lnTo>
                <a:lnTo>
                  <a:pt x="7505" y="58346"/>
                </a:lnTo>
                <a:lnTo>
                  <a:pt x="0" y="95504"/>
                </a:lnTo>
                <a:lnTo>
                  <a:pt x="0" y="477519"/>
                </a:lnTo>
                <a:lnTo>
                  <a:pt x="7505" y="514677"/>
                </a:lnTo>
                <a:lnTo>
                  <a:pt x="27973" y="545036"/>
                </a:lnTo>
                <a:lnTo>
                  <a:pt x="58330" y="565513"/>
                </a:lnTo>
                <a:lnTo>
                  <a:pt x="95504" y="573024"/>
                </a:lnTo>
                <a:lnTo>
                  <a:pt x="480568" y="573024"/>
                </a:lnTo>
                <a:lnTo>
                  <a:pt x="517741" y="565513"/>
                </a:lnTo>
                <a:lnTo>
                  <a:pt x="548098" y="545036"/>
                </a:lnTo>
                <a:lnTo>
                  <a:pt x="568566" y="514677"/>
                </a:lnTo>
                <a:lnTo>
                  <a:pt x="576072" y="477519"/>
                </a:lnTo>
                <a:lnTo>
                  <a:pt x="576072" y="95504"/>
                </a:lnTo>
                <a:lnTo>
                  <a:pt x="568566" y="58346"/>
                </a:lnTo>
                <a:lnTo>
                  <a:pt x="548098" y="27987"/>
                </a:lnTo>
                <a:lnTo>
                  <a:pt x="517741" y="7510"/>
                </a:lnTo>
                <a:lnTo>
                  <a:pt x="480568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19480" y="4648580"/>
            <a:ext cx="217170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5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69644" y="4689805"/>
            <a:ext cx="617855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  <a:hlinkClick r:id="rId9" action="ppaction://hlinkpres?slideindex=1&amp;slidetitle="/>
              </a:rPr>
              <a:t>Keterangan</a:t>
            </a:r>
            <a:r>
              <a:rPr sz="1800" spc="-45" dirty="0">
                <a:latin typeface="Arial MT"/>
                <a:cs typeface="Arial MT"/>
                <a:hlinkClick r:id="rId9" action="ppaction://hlinkpres?slideindex=1&amp;slidetitle="/>
              </a:rPr>
              <a:t> </a:t>
            </a:r>
            <a:r>
              <a:rPr sz="1800" dirty="0">
                <a:latin typeface="Arial MT"/>
                <a:cs typeface="Arial MT"/>
                <a:hlinkClick r:id="rId9" action="ppaction://hlinkpres?slideindex=1&amp;slidetitle="/>
              </a:rPr>
              <a:t>Bawaslu</a:t>
            </a:r>
            <a:r>
              <a:rPr sz="1800" spc="5" dirty="0">
                <a:latin typeface="Arial MT"/>
                <a:cs typeface="Arial MT"/>
                <a:hlinkClick r:id="rId9" action="ppaction://hlinkpres?slideindex=1&amp;slidetitle="/>
              </a:rPr>
              <a:t> </a:t>
            </a:r>
            <a:r>
              <a:rPr sz="1800" dirty="0">
                <a:latin typeface="Arial MT"/>
                <a:cs typeface="Arial MT"/>
              </a:rPr>
              <a:t>juga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hanya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dapat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diajukan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(satu)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kali.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41375" y="5541264"/>
            <a:ext cx="576580" cy="576580"/>
          </a:xfrm>
          <a:custGeom>
            <a:avLst/>
            <a:gdLst/>
            <a:ahLst/>
            <a:cxnLst/>
            <a:rect l="l" t="t" r="r" b="b"/>
            <a:pathLst>
              <a:path w="576580" h="576579">
                <a:moveTo>
                  <a:pt x="480060" y="0"/>
                </a:moveTo>
                <a:lnTo>
                  <a:pt x="96011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30"/>
                </a:lnTo>
                <a:lnTo>
                  <a:pt x="28122" y="547949"/>
                </a:lnTo>
                <a:lnTo>
                  <a:pt x="58641" y="568526"/>
                </a:lnTo>
                <a:lnTo>
                  <a:pt x="96011" y="576072"/>
                </a:lnTo>
                <a:lnTo>
                  <a:pt x="480060" y="576072"/>
                </a:lnTo>
                <a:lnTo>
                  <a:pt x="517430" y="568526"/>
                </a:lnTo>
                <a:lnTo>
                  <a:pt x="547949" y="547949"/>
                </a:lnTo>
                <a:lnTo>
                  <a:pt x="568526" y="517430"/>
                </a:lnTo>
                <a:lnTo>
                  <a:pt x="576072" y="480060"/>
                </a:lnTo>
                <a:lnTo>
                  <a:pt x="576072" y="96012"/>
                </a:lnTo>
                <a:lnTo>
                  <a:pt x="568526" y="58614"/>
                </a:lnTo>
                <a:lnTo>
                  <a:pt x="547949" y="28098"/>
                </a:lnTo>
                <a:lnTo>
                  <a:pt x="517430" y="7536"/>
                </a:lnTo>
                <a:lnTo>
                  <a:pt x="48006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19480" y="5600801"/>
            <a:ext cx="217170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50" dirty="0">
                <a:solidFill>
                  <a:srgbClr val="FFFFFF"/>
                </a:solidFill>
                <a:latin typeface="Arial MT"/>
                <a:cs typeface="Arial MT"/>
              </a:rPr>
              <a:t>5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6</a:t>
            </a:fld>
            <a:endParaRPr spc="-25" dirty="0"/>
          </a:p>
        </p:txBody>
      </p:sp>
      <p:sp>
        <p:nvSpPr>
          <p:cNvPr id="23" name="object 23"/>
          <p:cNvSpPr txBox="1"/>
          <p:nvPr/>
        </p:nvSpPr>
        <p:spPr>
          <a:xfrm>
            <a:off x="1069644" y="5363057"/>
            <a:ext cx="76187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Jawaban</a:t>
            </a:r>
            <a:r>
              <a:rPr sz="1800" spc="1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Termohon,</a:t>
            </a:r>
            <a:r>
              <a:rPr sz="1800" spc="18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Keterangan</a:t>
            </a:r>
            <a:r>
              <a:rPr sz="1800" spc="1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Pihak</a:t>
            </a:r>
            <a:r>
              <a:rPr sz="1800" spc="1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Terkait,</a:t>
            </a:r>
            <a:r>
              <a:rPr sz="1800" spc="1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18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Keterangan</a:t>
            </a:r>
            <a:r>
              <a:rPr sz="1800" spc="18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Bawaslu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69644" y="5637987"/>
            <a:ext cx="761809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disampaikan</a:t>
            </a:r>
            <a:r>
              <a:rPr sz="1800" spc="13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paling</a:t>
            </a:r>
            <a:r>
              <a:rPr sz="1800" spc="13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lambat</a:t>
            </a:r>
            <a:r>
              <a:rPr sz="1800" spc="114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1</a:t>
            </a:r>
            <a:r>
              <a:rPr sz="1800" spc="14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(satu)</a:t>
            </a:r>
            <a:r>
              <a:rPr sz="1800" spc="12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hari</a:t>
            </a:r>
            <a:r>
              <a:rPr sz="1800" spc="13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kerja</a:t>
            </a:r>
            <a:r>
              <a:rPr sz="1800" spc="13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sebelum</a:t>
            </a:r>
            <a:r>
              <a:rPr sz="1800" spc="135" dirty="0">
                <a:latin typeface="Arial MT"/>
                <a:cs typeface="Arial MT"/>
              </a:rPr>
              <a:t>  </a:t>
            </a:r>
            <a:r>
              <a:rPr sz="1800" spc="-10" dirty="0">
                <a:latin typeface="Arial MT"/>
                <a:cs typeface="Arial MT"/>
              </a:rPr>
              <a:t>persidangan </a:t>
            </a:r>
            <a:r>
              <a:rPr sz="1800" dirty="0">
                <a:latin typeface="Arial MT"/>
                <a:cs typeface="Arial MT"/>
              </a:rPr>
              <a:t>pemeriksaan</a:t>
            </a:r>
            <a:r>
              <a:rPr sz="1800" spc="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diserahkan</a:t>
            </a:r>
            <a:r>
              <a:rPr sz="1800" spc="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pada</a:t>
            </a:r>
            <a:r>
              <a:rPr sz="1800" spc="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jam</a:t>
            </a:r>
            <a:r>
              <a:rPr sz="1800" spc="7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kerja</a:t>
            </a:r>
            <a:r>
              <a:rPr sz="1800" spc="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(08.00</a:t>
            </a:r>
            <a:r>
              <a:rPr sz="1800" spc="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16.00 WIB).</a:t>
            </a:r>
            <a:r>
              <a:rPr sz="1800" spc="6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Apabila </a:t>
            </a:r>
            <a:r>
              <a:rPr sz="1800" dirty="0">
                <a:latin typeface="Arial MT"/>
                <a:cs typeface="Arial MT"/>
              </a:rPr>
              <a:t>melewati batas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waktu</a:t>
            </a:r>
            <a:r>
              <a:rPr sz="1800" spc="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maka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penilaiannya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diserahkan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kepada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Mahkamah.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76655" y="390143"/>
            <a:ext cx="7680959" cy="628650"/>
            <a:chOff x="676655" y="390143"/>
            <a:chExt cx="7680959" cy="628650"/>
          </a:xfrm>
        </p:grpSpPr>
        <p:sp>
          <p:nvSpPr>
            <p:cNvPr id="3" name="object 3"/>
            <p:cNvSpPr/>
            <p:nvPr/>
          </p:nvSpPr>
          <p:spPr>
            <a:xfrm>
              <a:off x="761999" y="438911"/>
              <a:ext cx="7595870" cy="429895"/>
            </a:xfrm>
            <a:custGeom>
              <a:avLst/>
              <a:gdLst/>
              <a:ahLst/>
              <a:cxnLst/>
              <a:rect l="l" t="t" r="r" b="b"/>
              <a:pathLst>
                <a:path w="7595870" h="429894">
                  <a:moveTo>
                    <a:pt x="7595616" y="0"/>
                  </a:moveTo>
                  <a:lnTo>
                    <a:pt x="0" y="0"/>
                  </a:lnTo>
                  <a:lnTo>
                    <a:pt x="0" y="429768"/>
                  </a:lnTo>
                  <a:lnTo>
                    <a:pt x="7595616" y="429768"/>
                  </a:lnTo>
                  <a:lnTo>
                    <a:pt x="7595616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6655" y="390143"/>
              <a:ext cx="1524762" cy="628650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762000" y="438912"/>
            <a:ext cx="7595870" cy="42989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95"/>
              </a:spcBef>
            </a:pPr>
            <a:r>
              <a:rPr sz="2200" b="1" spc="-10" dirty="0">
                <a:solidFill>
                  <a:srgbClr val="FFFFFF"/>
                </a:solidFill>
                <a:latin typeface="Cambria"/>
                <a:cs typeface="Cambria"/>
              </a:rPr>
              <a:t>Lanjutan</a:t>
            </a:r>
            <a:endParaRPr sz="2200">
              <a:latin typeface="Cambria"/>
              <a:cs typeface="Cambri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04800" y="1371600"/>
            <a:ext cx="576580" cy="576580"/>
          </a:xfrm>
          <a:custGeom>
            <a:avLst/>
            <a:gdLst/>
            <a:ahLst/>
            <a:cxnLst/>
            <a:rect l="l" t="t" r="r" b="b"/>
            <a:pathLst>
              <a:path w="576580" h="576580">
                <a:moveTo>
                  <a:pt x="480059" y="0"/>
                </a:moveTo>
                <a:lnTo>
                  <a:pt x="96011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1" y="576072"/>
                </a:lnTo>
                <a:lnTo>
                  <a:pt x="480059" y="576072"/>
                </a:lnTo>
                <a:lnTo>
                  <a:pt x="517430" y="568535"/>
                </a:lnTo>
                <a:lnTo>
                  <a:pt x="547949" y="547973"/>
                </a:lnTo>
                <a:lnTo>
                  <a:pt x="568526" y="517457"/>
                </a:lnTo>
                <a:lnTo>
                  <a:pt x="576072" y="480060"/>
                </a:lnTo>
                <a:lnTo>
                  <a:pt x="576072" y="96012"/>
                </a:lnTo>
                <a:lnTo>
                  <a:pt x="568526" y="58614"/>
                </a:lnTo>
                <a:lnTo>
                  <a:pt x="547949" y="28098"/>
                </a:lnTo>
                <a:lnTo>
                  <a:pt x="517430" y="7536"/>
                </a:lnTo>
                <a:lnTo>
                  <a:pt x="48005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81990" y="1429892"/>
            <a:ext cx="217170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50" dirty="0">
                <a:solidFill>
                  <a:srgbClr val="FFFFFF"/>
                </a:solidFill>
                <a:latin typeface="Arial MT"/>
                <a:cs typeface="Arial MT"/>
              </a:rPr>
              <a:t>6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4800" y="2243327"/>
            <a:ext cx="576580" cy="576580"/>
          </a:xfrm>
          <a:custGeom>
            <a:avLst/>
            <a:gdLst/>
            <a:ahLst/>
            <a:cxnLst/>
            <a:rect l="l" t="t" r="r" b="b"/>
            <a:pathLst>
              <a:path w="576580" h="576580">
                <a:moveTo>
                  <a:pt x="480059" y="0"/>
                </a:moveTo>
                <a:lnTo>
                  <a:pt x="96011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1" y="576072"/>
                </a:lnTo>
                <a:lnTo>
                  <a:pt x="480059" y="576072"/>
                </a:lnTo>
                <a:lnTo>
                  <a:pt x="517430" y="568535"/>
                </a:lnTo>
                <a:lnTo>
                  <a:pt x="547949" y="547973"/>
                </a:lnTo>
                <a:lnTo>
                  <a:pt x="568526" y="517457"/>
                </a:lnTo>
                <a:lnTo>
                  <a:pt x="576072" y="480060"/>
                </a:lnTo>
                <a:lnTo>
                  <a:pt x="576072" y="96012"/>
                </a:lnTo>
                <a:lnTo>
                  <a:pt x="568526" y="58614"/>
                </a:lnTo>
                <a:lnTo>
                  <a:pt x="547949" y="28098"/>
                </a:lnTo>
                <a:lnTo>
                  <a:pt x="517430" y="7536"/>
                </a:lnTo>
                <a:lnTo>
                  <a:pt x="48005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81990" y="2301697"/>
            <a:ext cx="217170" cy="4394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700" spc="-50" dirty="0">
                <a:solidFill>
                  <a:srgbClr val="FFFFFF"/>
                </a:solidFill>
                <a:latin typeface="Arial MT"/>
                <a:cs typeface="Arial MT"/>
              </a:rPr>
              <a:t>7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4800" y="3386328"/>
            <a:ext cx="576580" cy="576580"/>
          </a:xfrm>
          <a:custGeom>
            <a:avLst/>
            <a:gdLst/>
            <a:ahLst/>
            <a:cxnLst/>
            <a:rect l="l" t="t" r="r" b="b"/>
            <a:pathLst>
              <a:path w="576580" h="576579">
                <a:moveTo>
                  <a:pt x="480059" y="0"/>
                </a:moveTo>
                <a:lnTo>
                  <a:pt x="96011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1" y="576072"/>
                </a:lnTo>
                <a:lnTo>
                  <a:pt x="480059" y="576072"/>
                </a:lnTo>
                <a:lnTo>
                  <a:pt x="517430" y="568535"/>
                </a:lnTo>
                <a:lnTo>
                  <a:pt x="547949" y="547973"/>
                </a:lnTo>
                <a:lnTo>
                  <a:pt x="568526" y="517457"/>
                </a:lnTo>
                <a:lnTo>
                  <a:pt x="576072" y="480060"/>
                </a:lnTo>
                <a:lnTo>
                  <a:pt x="576072" y="96012"/>
                </a:lnTo>
                <a:lnTo>
                  <a:pt x="568526" y="58614"/>
                </a:lnTo>
                <a:lnTo>
                  <a:pt x="547949" y="28098"/>
                </a:lnTo>
                <a:lnTo>
                  <a:pt x="517430" y="7536"/>
                </a:lnTo>
                <a:lnTo>
                  <a:pt x="48005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81990" y="3445509"/>
            <a:ext cx="217170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50" dirty="0">
                <a:solidFill>
                  <a:srgbClr val="FFFFFF"/>
                </a:solidFill>
                <a:latin typeface="Arial MT"/>
                <a:cs typeface="Arial MT"/>
              </a:rPr>
              <a:t>8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45844" y="1170559"/>
            <a:ext cx="769556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Nomor</a:t>
            </a:r>
            <a:r>
              <a:rPr sz="1800" spc="36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antrian</a:t>
            </a:r>
            <a:r>
              <a:rPr sz="1800" spc="37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pengajuan</a:t>
            </a:r>
            <a:r>
              <a:rPr sz="1800" spc="37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38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hanya</a:t>
            </a:r>
            <a:r>
              <a:rPr sz="1800" spc="37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berlaku</a:t>
            </a:r>
            <a:r>
              <a:rPr sz="1800" spc="36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untuk</a:t>
            </a:r>
            <a:r>
              <a:rPr sz="1800" spc="375" dirty="0">
                <a:latin typeface="Arial MT"/>
                <a:cs typeface="Arial MT"/>
              </a:rPr>
              <a:t>  </a:t>
            </a:r>
            <a:r>
              <a:rPr sz="1800" spc="-20" dirty="0">
                <a:latin typeface="Arial MT"/>
                <a:cs typeface="Arial MT"/>
              </a:rPr>
              <a:t>satu </a:t>
            </a:r>
            <a:r>
              <a:rPr sz="1800" dirty="0">
                <a:latin typeface="Arial MT"/>
                <a:cs typeface="Arial MT"/>
              </a:rPr>
              <a:t>permohonan.</a:t>
            </a:r>
            <a:r>
              <a:rPr sz="1800" spc="1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Dalam</a:t>
            </a:r>
            <a:r>
              <a:rPr sz="1800" spc="1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hal</a:t>
            </a:r>
            <a:r>
              <a:rPr sz="1800" spc="1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telah</a:t>
            </a:r>
            <a:r>
              <a:rPr sz="1800" spc="1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mendapatkan</a:t>
            </a:r>
            <a:r>
              <a:rPr sz="1800" spc="1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nomor</a:t>
            </a:r>
            <a:r>
              <a:rPr sz="1800" spc="1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antrian,</a:t>
            </a:r>
            <a:r>
              <a:rPr sz="1800" spc="1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akan</a:t>
            </a:r>
            <a:r>
              <a:rPr sz="1800" spc="17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diproses </a:t>
            </a:r>
            <a:r>
              <a:rPr sz="1800" dirty="0">
                <a:latin typeface="Arial MT"/>
                <a:cs typeface="Arial MT"/>
              </a:rPr>
              <a:t>sampai dengan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diterbitkannya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e-</a:t>
            </a:r>
            <a:r>
              <a:rPr sz="1800" spc="-20" dirty="0">
                <a:latin typeface="Arial MT"/>
                <a:cs typeface="Arial MT"/>
              </a:rPr>
              <a:t>AP3.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45844" y="3000247"/>
            <a:ext cx="769556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Hardcopy</a:t>
            </a:r>
            <a:r>
              <a:rPr sz="1800" spc="3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39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online</a:t>
            </a:r>
            <a:r>
              <a:rPr sz="1800" spc="3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tidak</a:t>
            </a:r>
            <a:r>
              <a:rPr sz="1800" spc="40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harus</a:t>
            </a:r>
            <a:r>
              <a:rPr sz="1800" spc="40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diserahkan,</a:t>
            </a:r>
            <a:r>
              <a:rPr sz="1800" spc="40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namun</a:t>
            </a:r>
            <a:r>
              <a:rPr sz="1800" spc="39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untuk</a:t>
            </a:r>
            <a:r>
              <a:rPr sz="1800" spc="40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alat </a:t>
            </a:r>
            <a:r>
              <a:rPr sz="1800" dirty="0">
                <a:latin typeface="Arial MT"/>
                <a:cs typeface="Arial MT"/>
              </a:rPr>
              <a:t>bukti</a:t>
            </a:r>
            <a:r>
              <a:rPr sz="1800" spc="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harus</a:t>
            </a:r>
            <a:r>
              <a:rPr sz="1800" spc="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diserahkan</a:t>
            </a:r>
            <a:r>
              <a:rPr sz="1800" spc="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secara</a:t>
            </a:r>
            <a:r>
              <a:rPr sz="1800" spc="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langsung,</a:t>
            </a:r>
            <a:r>
              <a:rPr sz="1800" spc="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dengan</a:t>
            </a:r>
            <a:r>
              <a:rPr sz="1800" spc="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ketentuan</a:t>
            </a:r>
            <a:r>
              <a:rPr sz="1800" spc="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untuk</a:t>
            </a:r>
            <a:r>
              <a:rPr sz="1800" spc="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alat</a:t>
            </a:r>
            <a:r>
              <a:rPr sz="1800" spc="4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bukti </a:t>
            </a:r>
            <a:r>
              <a:rPr sz="1800" dirty="0">
                <a:latin typeface="Arial MT"/>
                <a:cs typeface="Arial MT"/>
              </a:rPr>
              <a:t>berupa</a:t>
            </a:r>
            <a:r>
              <a:rPr sz="1800" spc="204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surat/tulisan</a:t>
            </a:r>
            <a:r>
              <a:rPr sz="1800" spc="20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yakni</a:t>
            </a:r>
            <a:r>
              <a:rPr sz="1800" spc="20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</a:t>
            </a:r>
            <a:r>
              <a:rPr sz="1800" spc="17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eksemplar</a:t>
            </a:r>
            <a:r>
              <a:rPr sz="1800" spc="1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dibubuhi</a:t>
            </a:r>
            <a:r>
              <a:rPr sz="1800" spc="204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meterai</a:t>
            </a:r>
            <a:r>
              <a:rPr sz="1800" spc="204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19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</a:t>
            </a:r>
            <a:r>
              <a:rPr sz="1800" spc="20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eksemplar </a:t>
            </a:r>
            <a:r>
              <a:rPr sz="1800" dirty="0">
                <a:latin typeface="Arial MT"/>
                <a:cs typeface="Arial MT"/>
              </a:rPr>
              <a:t>lainnya</a:t>
            </a:r>
            <a:r>
              <a:rPr sz="1800" spc="1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adalah</a:t>
            </a:r>
            <a:r>
              <a:rPr sz="1800" spc="1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penggandaannya.</a:t>
            </a:r>
            <a:r>
              <a:rPr sz="1800" spc="1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Sedangkan</a:t>
            </a:r>
            <a:r>
              <a:rPr sz="1800" spc="1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alat</a:t>
            </a:r>
            <a:r>
              <a:rPr sz="1800" spc="1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bukti</a:t>
            </a:r>
            <a:r>
              <a:rPr sz="1800" spc="1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selain</a:t>
            </a:r>
            <a:r>
              <a:rPr sz="1800" spc="15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surat/tulisan </a:t>
            </a:r>
            <a:r>
              <a:rPr sz="1800" dirty="0">
                <a:latin typeface="Arial MT"/>
                <a:cs typeface="Arial MT"/>
              </a:rPr>
              <a:t>disimpan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dalam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USB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 dibubuhi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meterei.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45844" y="2401061"/>
            <a:ext cx="70351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Bea </a:t>
            </a:r>
            <a:r>
              <a:rPr sz="1800" dirty="0" err="1">
                <a:latin typeface="Arial MT"/>
                <a:cs typeface="Arial MT"/>
              </a:rPr>
              <a:t>meter</a:t>
            </a:r>
            <a:r>
              <a:rPr lang="en-US" sz="1800" dirty="0" err="1">
                <a:latin typeface="Arial MT"/>
                <a:cs typeface="Arial MT"/>
              </a:rPr>
              <a:t>a</a:t>
            </a:r>
            <a:r>
              <a:rPr sz="1800" dirty="0" err="1">
                <a:latin typeface="Arial MT"/>
                <a:cs typeface="Arial MT"/>
              </a:rPr>
              <a:t>i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dibubuhkan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untuk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setiap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nomor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alat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bukti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 </a:t>
            </a:r>
            <a:r>
              <a:rPr sz="1800" spc="-10" dirty="0">
                <a:latin typeface="Arial MT"/>
                <a:cs typeface="Arial MT"/>
              </a:rPr>
              <a:t>diajukan.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45844" y="4652264"/>
            <a:ext cx="76917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Ketentuan</a:t>
            </a:r>
            <a:r>
              <a:rPr sz="1800" spc="1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</a:t>
            </a:r>
            <a:r>
              <a:rPr sz="1800" spc="1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atas</a:t>
            </a:r>
            <a:r>
              <a:rPr sz="1800" spc="1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juga</a:t>
            </a:r>
            <a:r>
              <a:rPr sz="1800" spc="1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berlaku</a:t>
            </a:r>
            <a:r>
              <a:rPr sz="1800" spc="1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untuk</a:t>
            </a:r>
            <a:r>
              <a:rPr sz="1800" spc="1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Jawaban</a:t>
            </a:r>
            <a:r>
              <a:rPr sz="1800" spc="1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Termohon</a:t>
            </a:r>
            <a:r>
              <a:rPr sz="1800" spc="1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15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Keterangan </a:t>
            </a:r>
            <a:r>
              <a:rPr sz="1800" dirty="0">
                <a:latin typeface="Arial MT"/>
                <a:cs typeface="Arial MT"/>
              </a:rPr>
              <a:t>Pihak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Terkait/Bawaslu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</a:t>
            </a:r>
            <a:r>
              <a:rPr sz="1800" spc="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diajukan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secara </a:t>
            </a:r>
            <a:r>
              <a:rPr sz="1800" spc="-10" dirty="0">
                <a:latin typeface="Arial MT"/>
                <a:cs typeface="Arial MT"/>
              </a:rPr>
              <a:t>online.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98704" y="4666488"/>
            <a:ext cx="576580" cy="573405"/>
          </a:xfrm>
          <a:custGeom>
            <a:avLst/>
            <a:gdLst/>
            <a:ahLst/>
            <a:cxnLst/>
            <a:rect l="l" t="t" r="r" b="b"/>
            <a:pathLst>
              <a:path w="576580" h="573404">
                <a:moveTo>
                  <a:pt x="480568" y="0"/>
                </a:moveTo>
                <a:lnTo>
                  <a:pt x="95504" y="0"/>
                </a:lnTo>
                <a:lnTo>
                  <a:pt x="58330" y="7510"/>
                </a:lnTo>
                <a:lnTo>
                  <a:pt x="27973" y="27987"/>
                </a:lnTo>
                <a:lnTo>
                  <a:pt x="7505" y="58346"/>
                </a:lnTo>
                <a:lnTo>
                  <a:pt x="0" y="95504"/>
                </a:lnTo>
                <a:lnTo>
                  <a:pt x="0" y="477519"/>
                </a:lnTo>
                <a:lnTo>
                  <a:pt x="7505" y="514677"/>
                </a:lnTo>
                <a:lnTo>
                  <a:pt x="27973" y="545036"/>
                </a:lnTo>
                <a:lnTo>
                  <a:pt x="58330" y="565513"/>
                </a:lnTo>
                <a:lnTo>
                  <a:pt x="95504" y="573024"/>
                </a:lnTo>
                <a:lnTo>
                  <a:pt x="480568" y="573024"/>
                </a:lnTo>
                <a:lnTo>
                  <a:pt x="517741" y="565513"/>
                </a:lnTo>
                <a:lnTo>
                  <a:pt x="548098" y="545036"/>
                </a:lnTo>
                <a:lnTo>
                  <a:pt x="568566" y="514677"/>
                </a:lnTo>
                <a:lnTo>
                  <a:pt x="576072" y="477519"/>
                </a:lnTo>
                <a:lnTo>
                  <a:pt x="576072" y="95504"/>
                </a:lnTo>
                <a:lnTo>
                  <a:pt x="568566" y="58346"/>
                </a:lnTo>
                <a:lnTo>
                  <a:pt x="548098" y="27987"/>
                </a:lnTo>
                <a:lnTo>
                  <a:pt x="517741" y="7510"/>
                </a:lnTo>
                <a:lnTo>
                  <a:pt x="480568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475284" y="4724780"/>
            <a:ext cx="217170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50" dirty="0">
                <a:solidFill>
                  <a:srgbClr val="FFFFFF"/>
                </a:solidFill>
                <a:latin typeface="Arial MT"/>
                <a:cs typeface="Arial MT"/>
              </a:rPr>
              <a:t>9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59079" y="5657088"/>
            <a:ext cx="668020" cy="573405"/>
          </a:xfrm>
          <a:custGeom>
            <a:avLst/>
            <a:gdLst/>
            <a:ahLst/>
            <a:cxnLst/>
            <a:rect l="l" t="t" r="r" b="b"/>
            <a:pathLst>
              <a:path w="668019" h="573404">
                <a:moveTo>
                  <a:pt x="572008" y="0"/>
                </a:moveTo>
                <a:lnTo>
                  <a:pt x="95504" y="0"/>
                </a:lnTo>
                <a:lnTo>
                  <a:pt x="58330" y="7505"/>
                </a:lnTo>
                <a:lnTo>
                  <a:pt x="27973" y="27973"/>
                </a:lnTo>
                <a:lnTo>
                  <a:pt x="7505" y="58330"/>
                </a:lnTo>
                <a:lnTo>
                  <a:pt x="0" y="95503"/>
                </a:lnTo>
                <a:lnTo>
                  <a:pt x="0" y="477520"/>
                </a:lnTo>
                <a:lnTo>
                  <a:pt x="7505" y="514693"/>
                </a:lnTo>
                <a:lnTo>
                  <a:pt x="27973" y="545050"/>
                </a:lnTo>
                <a:lnTo>
                  <a:pt x="58330" y="565518"/>
                </a:lnTo>
                <a:lnTo>
                  <a:pt x="95504" y="573024"/>
                </a:lnTo>
                <a:lnTo>
                  <a:pt x="572008" y="573024"/>
                </a:lnTo>
                <a:lnTo>
                  <a:pt x="609181" y="565518"/>
                </a:lnTo>
                <a:lnTo>
                  <a:pt x="639538" y="545050"/>
                </a:lnTo>
                <a:lnTo>
                  <a:pt x="660006" y="514693"/>
                </a:lnTo>
                <a:lnTo>
                  <a:pt x="667511" y="477520"/>
                </a:lnTo>
                <a:lnTo>
                  <a:pt x="667511" y="95503"/>
                </a:lnTo>
                <a:lnTo>
                  <a:pt x="660006" y="58330"/>
                </a:lnTo>
                <a:lnTo>
                  <a:pt x="639538" y="27973"/>
                </a:lnTo>
                <a:lnTo>
                  <a:pt x="609181" y="7505"/>
                </a:lnTo>
                <a:lnTo>
                  <a:pt x="572008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87197" y="5715406"/>
            <a:ext cx="410209" cy="4394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700" spc="-25" dirty="0">
                <a:solidFill>
                  <a:srgbClr val="FFFFFF"/>
                </a:solidFill>
                <a:latin typeface="Arial MT"/>
                <a:cs typeface="Arial MT"/>
              </a:rPr>
              <a:t>10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  <p:sp>
        <p:nvSpPr>
          <p:cNvPr id="20" name="object 20"/>
          <p:cNvSpPr txBox="1"/>
          <p:nvPr/>
        </p:nvSpPr>
        <p:spPr>
          <a:xfrm>
            <a:off x="1145844" y="5626709"/>
            <a:ext cx="769175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Jika</a:t>
            </a:r>
            <a:r>
              <a:rPr sz="1800" spc="4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terdapat</a:t>
            </a:r>
            <a:r>
              <a:rPr sz="1800" spc="4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perbedaan</a:t>
            </a:r>
            <a:r>
              <a:rPr sz="1800" spc="4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permohonan/jawaban/keterangan</a:t>
            </a:r>
            <a:r>
              <a:rPr sz="1800" spc="4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dalam</a:t>
            </a:r>
            <a:r>
              <a:rPr sz="1800" spc="434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bentuk </a:t>
            </a:r>
            <a:r>
              <a:rPr sz="1800" dirty="0">
                <a:latin typeface="Arial MT"/>
                <a:cs typeface="Arial MT"/>
              </a:rPr>
              <a:t>cetak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 digital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maka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digunakan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dokumen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cetak.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76655" y="390143"/>
            <a:ext cx="7680959" cy="628650"/>
            <a:chOff x="676655" y="390143"/>
            <a:chExt cx="7680959" cy="628650"/>
          </a:xfrm>
        </p:grpSpPr>
        <p:sp>
          <p:nvSpPr>
            <p:cNvPr id="3" name="object 3"/>
            <p:cNvSpPr/>
            <p:nvPr/>
          </p:nvSpPr>
          <p:spPr>
            <a:xfrm>
              <a:off x="761999" y="438911"/>
              <a:ext cx="7595870" cy="429895"/>
            </a:xfrm>
            <a:custGeom>
              <a:avLst/>
              <a:gdLst/>
              <a:ahLst/>
              <a:cxnLst/>
              <a:rect l="l" t="t" r="r" b="b"/>
              <a:pathLst>
                <a:path w="7595870" h="429894">
                  <a:moveTo>
                    <a:pt x="7595616" y="0"/>
                  </a:moveTo>
                  <a:lnTo>
                    <a:pt x="0" y="0"/>
                  </a:lnTo>
                  <a:lnTo>
                    <a:pt x="0" y="429768"/>
                  </a:lnTo>
                  <a:lnTo>
                    <a:pt x="7595616" y="429768"/>
                  </a:lnTo>
                  <a:lnTo>
                    <a:pt x="7595616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6655" y="390143"/>
              <a:ext cx="1524762" cy="628650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762000" y="438912"/>
            <a:ext cx="7595870" cy="42989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95"/>
              </a:spcBef>
            </a:pPr>
            <a:r>
              <a:rPr sz="2200" b="1" spc="-10" dirty="0">
                <a:solidFill>
                  <a:srgbClr val="FFFFFF"/>
                </a:solidFill>
                <a:latin typeface="Cambria"/>
                <a:cs typeface="Cambria"/>
              </a:rPr>
              <a:t>Lanjutan</a:t>
            </a:r>
            <a:endParaRPr sz="2200">
              <a:latin typeface="Cambria"/>
              <a:cs typeface="Cambr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5844" y="1170559"/>
            <a:ext cx="76949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07770" algn="l"/>
                <a:tab pos="1993900" algn="l"/>
                <a:tab pos="3186430" algn="l"/>
                <a:tab pos="4662170" algn="l"/>
                <a:tab pos="4979035" algn="l"/>
                <a:tab pos="5549265" algn="l"/>
                <a:tab pos="6232525" algn="l"/>
                <a:tab pos="7146925" algn="l"/>
              </a:tabLst>
            </a:pPr>
            <a:r>
              <a:rPr sz="1800" spc="-10" dirty="0">
                <a:latin typeface="Arial MT"/>
                <a:cs typeface="Arial MT"/>
              </a:rPr>
              <a:t>Tenggang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20" dirty="0">
                <a:latin typeface="Arial MT"/>
                <a:cs typeface="Arial MT"/>
              </a:rPr>
              <a:t>waktu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perbaikan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permohonan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50" dirty="0">
                <a:latin typeface="Arial MT"/>
                <a:cs typeface="Arial MT"/>
              </a:rPr>
              <a:t>3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20" dirty="0">
                <a:latin typeface="Arial MT"/>
                <a:cs typeface="Arial MT"/>
              </a:rPr>
              <a:t>hari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kerja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dimulai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sejak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5844" y="3542792"/>
            <a:ext cx="76955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18870" algn="l"/>
                <a:tab pos="1704339" algn="l"/>
                <a:tab pos="2595245" algn="l"/>
                <a:tab pos="3589020" algn="l"/>
                <a:tab pos="4835525" algn="l"/>
                <a:tab pos="5637530" algn="l"/>
                <a:tab pos="7073900" algn="l"/>
              </a:tabLst>
            </a:pPr>
            <a:r>
              <a:rPr sz="1800" spc="-10" dirty="0">
                <a:latin typeface="Arial MT"/>
                <a:cs typeface="Arial MT"/>
              </a:rPr>
              <a:t>Demikian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20" dirty="0">
                <a:latin typeface="Arial MT"/>
                <a:cs typeface="Arial MT"/>
              </a:rPr>
              <a:t>juga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apabila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terdapat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perbedaan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antara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permohonan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online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45844" y="3817111"/>
            <a:ext cx="76917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35990" algn="l"/>
                <a:tab pos="2378710" algn="l"/>
                <a:tab pos="3472815" algn="l"/>
                <a:tab pos="4128770" algn="l"/>
                <a:tab pos="5406390" algn="l"/>
                <a:tab pos="6134735" algn="l"/>
                <a:tab pos="6677659" algn="l"/>
              </a:tabLst>
            </a:pPr>
            <a:r>
              <a:rPr sz="1800" spc="-10" dirty="0">
                <a:latin typeface="Arial MT"/>
                <a:cs typeface="Arial MT"/>
              </a:rPr>
              <a:t>dengan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permohonan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hardcopy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20" dirty="0">
                <a:latin typeface="Arial MT"/>
                <a:cs typeface="Arial MT"/>
              </a:rPr>
              <a:t>yang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diserahkan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tanpa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25" dirty="0">
                <a:latin typeface="Arial MT"/>
                <a:cs typeface="Arial MT"/>
              </a:rPr>
              <a:t>ada</a:t>
            </a:r>
            <a:r>
              <a:rPr sz="1800" dirty="0">
                <a:latin typeface="Arial MT"/>
                <a:cs typeface="Arial MT"/>
              </a:rPr>
              <a:t>	</a:t>
            </a:r>
            <a:r>
              <a:rPr sz="1800" spc="-10" dirty="0">
                <a:latin typeface="Arial MT"/>
                <a:cs typeface="Arial MT"/>
              </a:rPr>
              <a:t>perbaikan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45844" y="4091127"/>
            <a:ext cx="743775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maka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dicatat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dalam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BRPK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adalah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online.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45844" y="1445133"/>
            <a:ext cx="7695565" cy="184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C00000"/>
                </a:solidFill>
                <a:latin typeface="Arial"/>
                <a:cs typeface="Arial"/>
              </a:rPr>
              <a:t>diterimanya</a:t>
            </a:r>
            <a:r>
              <a:rPr sz="1800" b="1" spc="30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800" spc="-10" dirty="0">
                <a:latin typeface="Arial MT"/>
                <a:cs typeface="Arial MT"/>
              </a:rPr>
              <a:t>e-</a:t>
            </a:r>
            <a:r>
              <a:rPr sz="1800" dirty="0">
                <a:latin typeface="Arial MT"/>
                <a:cs typeface="Arial MT"/>
              </a:rPr>
              <a:t>AP3</a:t>
            </a:r>
            <a:r>
              <a:rPr sz="1800" spc="29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untuk</a:t>
            </a:r>
            <a:r>
              <a:rPr sz="1800" spc="2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28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</a:t>
            </a:r>
            <a:r>
              <a:rPr sz="1800" spc="2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diajukan</a:t>
            </a:r>
            <a:r>
              <a:rPr sz="1800" spc="28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secara</a:t>
            </a:r>
            <a:r>
              <a:rPr sz="1800" spc="30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offline</a:t>
            </a:r>
            <a:r>
              <a:rPr sz="1800" spc="300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atau </a:t>
            </a:r>
            <a:r>
              <a:rPr sz="1800" dirty="0">
                <a:latin typeface="Arial MT"/>
                <a:cs typeface="Arial MT"/>
              </a:rPr>
              <a:t>sejak</a:t>
            </a:r>
            <a:r>
              <a:rPr sz="1800" spc="100" dirty="0">
                <a:latin typeface="Arial MT"/>
                <a:cs typeface="Arial MT"/>
              </a:rPr>
              <a:t>  </a:t>
            </a:r>
            <a:r>
              <a:rPr sz="1800" b="1" dirty="0">
                <a:solidFill>
                  <a:srgbClr val="0D3E95"/>
                </a:solidFill>
                <a:latin typeface="Arial"/>
                <a:cs typeface="Arial"/>
              </a:rPr>
              <a:t>dikirimkannya</a:t>
            </a:r>
            <a:r>
              <a:rPr sz="1800" b="1" spc="105" dirty="0">
                <a:solidFill>
                  <a:srgbClr val="0D3E95"/>
                </a:solidFill>
                <a:latin typeface="Arial"/>
                <a:cs typeface="Arial"/>
              </a:rPr>
              <a:t>  </a:t>
            </a:r>
            <a:r>
              <a:rPr sz="1800" spc="-10" dirty="0">
                <a:latin typeface="Arial MT"/>
                <a:cs typeface="Arial MT"/>
              </a:rPr>
              <a:t>e-</a:t>
            </a:r>
            <a:r>
              <a:rPr sz="1800" dirty="0">
                <a:latin typeface="Arial MT"/>
                <a:cs typeface="Arial MT"/>
              </a:rPr>
              <a:t>AP3</a:t>
            </a:r>
            <a:r>
              <a:rPr sz="1800" spc="9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untuk</a:t>
            </a:r>
            <a:r>
              <a:rPr sz="1800" spc="10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10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yang</a:t>
            </a:r>
            <a:r>
              <a:rPr sz="1800" spc="9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diajukan</a:t>
            </a:r>
            <a:r>
              <a:rPr sz="1800" spc="90" dirty="0">
                <a:latin typeface="Arial MT"/>
                <a:cs typeface="Arial MT"/>
              </a:rPr>
              <a:t>  </a:t>
            </a:r>
            <a:r>
              <a:rPr sz="1800" spc="-10" dirty="0">
                <a:latin typeface="Arial MT"/>
                <a:cs typeface="Arial MT"/>
              </a:rPr>
              <a:t>secara online.</a:t>
            </a:r>
            <a:endParaRPr sz="1800">
              <a:latin typeface="Arial MT"/>
              <a:cs typeface="Arial MT"/>
            </a:endParaRPr>
          </a:p>
          <a:p>
            <a:pPr marL="12700" marR="5715" algn="just">
              <a:lnSpc>
                <a:spcPct val="100000"/>
              </a:lnSpc>
              <a:spcBef>
                <a:spcPts val="1365"/>
              </a:spcBef>
            </a:pPr>
            <a:r>
              <a:rPr sz="1800" dirty="0">
                <a:latin typeface="Arial MT"/>
                <a:cs typeface="Arial MT"/>
              </a:rPr>
              <a:t>Jika</a:t>
            </a:r>
            <a:r>
              <a:rPr sz="1800" spc="24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hardcopy</a:t>
            </a:r>
            <a:r>
              <a:rPr sz="1800" spc="24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24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online</a:t>
            </a:r>
            <a:r>
              <a:rPr sz="1800" spc="24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tidak</a:t>
            </a:r>
            <a:r>
              <a:rPr sz="1800" spc="240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diserahkan,</a:t>
            </a:r>
            <a:r>
              <a:rPr sz="1800" spc="245" dirty="0">
                <a:latin typeface="Arial MT"/>
                <a:cs typeface="Arial MT"/>
              </a:rPr>
              <a:t>  </a:t>
            </a:r>
            <a:r>
              <a:rPr sz="1800" dirty="0">
                <a:latin typeface="Arial MT"/>
                <a:cs typeface="Arial MT"/>
              </a:rPr>
              <a:t>termasuk</a:t>
            </a:r>
            <a:r>
              <a:rPr sz="1800" spc="245" dirty="0">
                <a:latin typeface="Arial MT"/>
                <a:cs typeface="Arial MT"/>
              </a:rPr>
              <a:t>  </a:t>
            </a:r>
            <a:r>
              <a:rPr sz="1800" spc="-10" dirty="0">
                <a:latin typeface="Arial MT"/>
                <a:cs typeface="Arial MT"/>
              </a:rPr>
              <a:t>tidak </a:t>
            </a:r>
            <a:r>
              <a:rPr sz="1800" dirty="0">
                <a:latin typeface="Arial MT"/>
                <a:cs typeface="Arial MT"/>
              </a:rPr>
              <a:t>mengajukan</a:t>
            </a:r>
            <a:r>
              <a:rPr sz="1800" spc="4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perbaikannya,</a:t>
            </a:r>
            <a:r>
              <a:rPr sz="1800" spc="4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maka</a:t>
            </a:r>
            <a:r>
              <a:rPr sz="1800" spc="4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4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</a:t>
            </a:r>
            <a:r>
              <a:rPr sz="1800" spc="4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akan</a:t>
            </a:r>
            <a:r>
              <a:rPr sz="1800" spc="4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dicatat</a:t>
            </a:r>
            <a:r>
              <a:rPr sz="1800" spc="45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dalam </a:t>
            </a:r>
            <a:r>
              <a:rPr sz="1800" dirty="0">
                <a:latin typeface="Arial MT"/>
                <a:cs typeface="Arial MT"/>
              </a:rPr>
              <a:t>BRPK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adalah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awal</a:t>
            </a:r>
            <a:r>
              <a:rPr sz="1800" spc="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yang diajukan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secara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online.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45844" y="4676978"/>
            <a:ext cx="745807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Jika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perbaikan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melewati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tenggang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waktu,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yang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Arial MT"/>
                <a:cs typeface="Arial MT"/>
              </a:rPr>
              <a:t>digunakan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adalah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awal.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59079" y="5580888"/>
            <a:ext cx="668020" cy="573405"/>
          </a:xfrm>
          <a:custGeom>
            <a:avLst/>
            <a:gdLst/>
            <a:ahLst/>
            <a:cxnLst/>
            <a:rect l="l" t="t" r="r" b="b"/>
            <a:pathLst>
              <a:path w="668019" h="573404">
                <a:moveTo>
                  <a:pt x="572008" y="0"/>
                </a:moveTo>
                <a:lnTo>
                  <a:pt x="95504" y="0"/>
                </a:lnTo>
                <a:lnTo>
                  <a:pt x="58330" y="7505"/>
                </a:lnTo>
                <a:lnTo>
                  <a:pt x="27973" y="27973"/>
                </a:lnTo>
                <a:lnTo>
                  <a:pt x="7505" y="58330"/>
                </a:lnTo>
                <a:lnTo>
                  <a:pt x="0" y="95503"/>
                </a:lnTo>
                <a:lnTo>
                  <a:pt x="0" y="477520"/>
                </a:lnTo>
                <a:lnTo>
                  <a:pt x="7505" y="514693"/>
                </a:lnTo>
                <a:lnTo>
                  <a:pt x="27973" y="545050"/>
                </a:lnTo>
                <a:lnTo>
                  <a:pt x="58330" y="565518"/>
                </a:lnTo>
                <a:lnTo>
                  <a:pt x="95504" y="573024"/>
                </a:lnTo>
                <a:lnTo>
                  <a:pt x="572008" y="573024"/>
                </a:lnTo>
                <a:lnTo>
                  <a:pt x="609181" y="565518"/>
                </a:lnTo>
                <a:lnTo>
                  <a:pt x="639538" y="545050"/>
                </a:lnTo>
                <a:lnTo>
                  <a:pt x="660006" y="514693"/>
                </a:lnTo>
                <a:lnTo>
                  <a:pt x="667511" y="477520"/>
                </a:lnTo>
                <a:lnTo>
                  <a:pt x="667511" y="95503"/>
                </a:lnTo>
                <a:lnTo>
                  <a:pt x="660006" y="58330"/>
                </a:lnTo>
                <a:lnTo>
                  <a:pt x="639538" y="27973"/>
                </a:lnTo>
                <a:lnTo>
                  <a:pt x="609181" y="7505"/>
                </a:lnTo>
                <a:lnTo>
                  <a:pt x="572008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87197" y="5639511"/>
            <a:ext cx="410209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25" dirty="0">
                <a:solidFill>
                  <a:srgbClr val="FFFFFF"/>
                </a:solidFill>
                <a:latin typeface="Arial MT"/>
                <a:cs typeface="Arial MT"/>
              </a:rPr>
              <a:t>15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45844" y="5550509"/>
            <a:ext cx="769493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Salinan</a:t>
            </a:r>
            <a:r>
              <a:rPr sz="1800" spc="3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3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disampaikan</a:t>
            </a:r>
            <a:r>
              <a:rPr sz="1800" spc="3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kepada</a:t>
            </a:r>
            <a:r>
              <a:rPr sz="1800" spc="3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Termohon</a:t>
            </a:r>
            <a:r>
              <a:rPr sz="1800" spc="3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3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Bawaslu</a:t>
            </a:r>
            <a:r>
              <a:rPr sz="1800" spc="36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Prov. </a:t>
            </a:r>
            <a:r>
              <a:rPr sz="1800" dirty="0">
                <a:latin typeface="Arial MT"/>
                <a:cs typeface="Arial MT"/>
              </a:rPr>
              <a:t>atau</a:t>
            </a:r>
            <a:r>
              <a:rPr sz="1800" spc="1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Bawaslu</a:t>
            </a:r>
            <a:r>
              <a:rPr sz="1800" spc="1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Kab/Kota</a:t>
            </a:r>
            <a:r>
              <a:rPr sz="1800" spc="1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1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kepada</a:t>
            </a:r>
            <a:r>
              <a:rPr sz="1800" spc="1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KPU</a:t>
            </a:r>
            <a:r>
              <a:rPr sz="1800" spc="1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dan</a:t>
            </a:r>
            <a:r>
              <a:rPr sz="1800" spc="1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Bawaslu</a:t>
            </a:r>
            <a:r>
              <a:rPr sz="1800" spc="1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sebagai</a:t>
            </a:r>
            <a:r>
              <a:rPr sz="1800" spc="17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tembusan </a:t>
            </a:r>
            <a:r>
              <a:rPr sz="1800" dirty="0">
                <a:latin typeface="Arial MT"/>
                <a:cs typeface="Arial MT"/>
              </a:rPr>
              <a:t>paling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lama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2</a:t>
            </a:r>
            <a:r>
              <a:rPr sz="1800" spc="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hari kerja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sejak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e-BRPK.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59079" y="1295400"/>
            <a:ext cx="668020" cy="576580"/>
          </a:xfrm>
          <a:custGeom>
            <a:avLst/>
            <a:gdLst/>
            <a:ahLst/>
            <a:cxnLst/>
            <a:rect l="l" t="t" r="r" b="b"/>
            <a:pathLst>
              <a:path w="668019" h="576580">
                <a:moveTo>
                  <a:pt x="571500" y="0"/>
                </a:moveTo>
                <a:lnTo>
                  <a:pt x="96012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2" y="576072"/>
                </a:lnTo>
                <a:lnTo>
                  <a:pt x="571500" y="576072"/>
                </a:lnTo>
                <a:lnTo>
                  <a:pt x="608870" y="568535"/>
                </a:lnTo>
                <a:lnTo>
                  <a:pt x="639389" y="547973"/>
                </a:lnTo>
                <a:lnTo>
                  <a:pt x="659966" y="517457"/>
                </a:lnTo>
                <a:lnTo>
                  <a:pt x="667511" y="480060"/>
                </a:lnTo>
                <a:lnTo>
                  <a:pt x="667511" y="96012"/>
                </a:lnTo>
                <a:lnTo>
                  <a:pt x="659966" y="58614"/>
                </a:lnTo>
                <a:lnTo>
                  <a:pt x="639389" y="28098"/>
                </a:lnTo>
                <a:lnTo>
                  <a:pt x="608870" y="7536"/>
                </a:lnTo>
                <a:lnTo>
                  <a:pt x="5715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99389" y="1353692"/>
            <a:ext cx="372745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114" dirty="0">
                <a:solidFill>
                  <a:srgbClr val="FFFFFF"/>
                </a:solidFill>
                <a:latin typeface="Arial MT"/>
                <a:cs typeface="Arial MT"/>
              </a:rPr>
              <a:t>11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59079" y="2590800"/>
            <a:ext cx="668020" cy="576580"/>
          </a:xfrm>
          <a:custGeom>
            <a:avLst/>
            <a:gdLst/>
            <a:ahLst/>
            <a:cxnLst/>
            <a:rect l="l" t="t" r="r" b="b"/>
            <a:pathLst>
              <a:path w="668019" h="576580">
                <a:moveTo>
                  <a:pt x="571500" y="0"/>
                </a:moveTo>
                <a:lnTo>
                  <a:pt x="96012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2" y="576072"/>
                </a:lnTo>
                <a:lnTo>
                  <a:pt x="571500" y="576072"/>
                </a:lnTo>
                <a:lnTo>
                  <a:pt x="608870" y="568535"/>
                </a:lnTo>
                <a:lnTo>
                  <a:pt x="639389" y="547973"/>
                </a:lnTo>
                <a:lnTo>
                  <a:pt x="659966" y="517457"/>
                </a:lnTo>
                <a:lnTo>
                  <a:pt x="667511" y="480060"/>
                </a:lnTo>
                <a:lnTo>
                  <a:pt x="667511" y="96012"/>
                </a:lnTo>
                <a:lnTo>
                  <a:pt x="659966" y="58614"/>
                </a:lnTo>
                <a:lnTo>
                  <a:pt x="639389" y="28098"/>
                </a:lnTo>
                <a:lnTo>
                  <a:pt x="608870" y="7536"/>
                </a:lnTo>
                <a:lnTo>
                  <a:pt x="5715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87197" y="2649728"/>
            <a:ext cx="410209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25" dirty="0">
                <a:solidFill>
                  <a:srgbClr val="FFFFFF"/>
                </a:solidFill>
                <a:latin typeface="Arial MT"/>
                <a:cs typeface="Arial MT"/>
              </a:rPr>
              <a:t>12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59079" y="3614928"/>
            <a:ext cx="668020" cy="576580"/>
          </a:xfrm>
          <a:custGeom>
            <a:avLst/>
            <a:gdLst/>
            <a:ahLst/>
            <a:cxnLst/>
            <a:rect l="l" t="t" r="r" b="b"/>
            <a:pathLst>
              <a:path w="668019" h="576579">
                <a:moveTo>
                  <a:pt x="571500" y="0"/>
                </a:moveTo>
                <a:lnTo>
                  <a:pt x="96012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2" y="576072"/>
                </a:lnTo>
                <a:lnTo>
                  <a:pt x="571500" y="576072"/>
                </a:lnTo>
                <a:lnTo>
                  <a:pt x="608870" y="568535"/>
                </a:lnTo>
                <a:lnTo>
                  <a:pt x="639389" y="547973"/>
                </a:lnTo>
                <a:lnTo>
                  <a:pt x="659966" y="517457"/>
                </a:lnTo>
                <a:lnTo>
                  <a:pt x="667511" y="480060"/>
                </a:lnTo>
                <a:lnTo>
                  <a:pt x="667511" y="96012"/>
                </a:lnTo>
                <a:lnTo>
                  <a:pt x="659966" y="58614"/>
                </a:lnTo>
                <a:lnTo>
                  <a:pt x="639389" y="28098"/>
                </a:lnTo>
                <a:lnTo>
                  <a:pt x="608870" y="7536"/>
                </a:lnTo>
                <a:lnTo>
                  <a:pt x="5715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387197" y="3673805"/>
            <a:ext cx="410209" cy="4394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700" spc="-25" dirty="0">
                <a:solidFill>
                  <a:srgbClr val="FFFFFF"/>
                </a:solidFill>
                <a:latin typeface="Arial MT"/>
                <a:cs typeface="Arial MT"/>
              </a:rPr>
              <a:t>13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52984" y="4651247"/>
            <a:ext cx="670560" cy="576580"/>
          </a:xfrm>
          <a:custGeom>
            <a:avLst/>
            <a:gdLst/>
            <a:ahLst/>
            <a:cxnLst/>
            <a:rect l="l" t="t" r="r" b="b"/>
            <a:pathLst>
              <a:path w="670560" h="576579">
                <a:moveTo>
                  <a:pt x="574547" y="0"/>
                </a:moveTo>
                <a:lnTo>
                  <a:pt x="96011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59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1" y="576071"/>
                </a:lnTo>
                <a:lnTo>
                  <a:pt x="574547" y="576071"/>
                </a:lnTo>
                <a:lnTo>
                  <a:pt x="611918" y="568535"/>
                </a:lnTo>
                <a:lnTo>
                  <a:pt x="642437" y="547973"/>
                </a:lnTo>
                <a:lnTo>
                  <a:pt x="663014" y="517457"/>
                </a:lnTo>
                <a:lnTo>
                  <a:pt x="670560" y="480059"/>
                </a:lnTo>
                <a:lnTo>
                  <a:pt x="670560" y="96012"/>
                </a:lnTo>
                <a:lnTo>
                  <a:pt x="663014" y="58614"/>
                </a:lnTo>
                <a:lnTo>
                  <a:pt x="642437" y="28098"/>
                </a:lnTo>
                <a:lnTo>
                  <a:pt x="611918" y="7536"/>
                </a:lnTo>
                <a:lnTo>
                  <a:pt x="574547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82015" y="4709921"/>
            <a:ext cx="410209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25" dirty="0">
                <a:solidFill>
                  <a:srgbClr val="FFFFFF"/>
                </a:solidFill>
                <a:latin typeface="Arial MT"/>
                <a:cs typeface="Arial MT"/>
              </a:rPr>
              <a:t>14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76655" y="390143"/>
            <a:ext cx="7680959" cy="628650"/>
            <a:chOff x="676655" y="390143"/>
            <a:chExt cx="7680959" cy="628650"/>
          </a:xfrm>
        </p:grpSpPr>
        <p:sp>
          <p:nvSpPr>
            <p:cNvPr id="3" name="object 3"/>
            <p:cNvSpPr/>
            <p:nvPr/>
          </p:nvSpPr>
          <p:spPr>
            <a:xfrm>
              <a:off x="761999" y="438911"/>
              <a:ext cx="7595870" cy="429895"/>
            </a:xfrm>
            <a:custGeom>
              <a:avLst/>
              <a:gdLst/>
              <a:ahLst/>
              <a:cxnLst/>
              <a:rect l="l" t="t" r="r" b="b"/>
              <a:pathLst>
                <a:path w="7595870" h="429894">
                  <a:moveTo>
                    <a:pt x="7595616" y="0"/>
                  </a:moveTo>
                  <a:lnTo>
                    <a:pt x="0" y="0"/>
                  </a:lnTo>
                  <a:lnTo>
                    <a:pt x="0" y="429768"/>
                  </a:lnTo>
                  <a:lnTo>
                    <a:pt x="7595616" y="429768"/>
                  </a:lnTo>
                  <a:lnTo>
                    <a:pt x="7595616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6655" y="390143"/>
              <a:ext cx="1524762" cy="628650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762000" y="438912"/>
            <a:ext cx="7595870" cy="42989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95"/>
              </a:spcBef>
            </a:pPr>
            <a:r>
              <a:rPr sz="2200" b="1" spc="-10" dirty="0">
                <a:solidFill>
                  <a:srgbClr val="FFFFFF"/>
                </a:solidFill>
                <a:latin typeface="Cambria"/>
                <a:cs typeface="Cambria"/>
              </a:rPr>
              <a:t>Lanjutan</a:t>
            </a:r>
            <a:endParaRPr sz="2200">
              <a:latin typeface="Cambria"/>
              <a:cs typeface="Cambr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5844" y="1551813"/>
            <a:ext cx="769365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  <a:hlinkClick r:id="rId3" action="ppaction://hlinkpres?slideindex=1&amp;slidetitle="/>
              </a:rPr>
              <a:t>Penarikan</a:t>
            </a:r>
            <a:r>
              <a:rPr sz="1800" spc="430" dirty="0">
                <a:latin typeface="Arial MT"/>
                <a:cs typeface="Arial MT"/>
                <a:hlinkClick r:id="rId3" action="ppaction://hlinkpres?slideindex=1&amp;slidetitle="/>
              </a:rPr>
              <a:t> </a:t>
            </a:r>
            <a:r>
              <a:rPr sz="1800" dirty="0">
                <a:latin typeface="Arial MT"/>
                <a:cs typeface="Arial MT"/>
                <a:hlinkClick r:id="rId3" action="ppaction://hlinkpres?slideindex=1&amp;slidetitle="/>
              </a:rPr>
              <a:t>permohonan</a:t>
            </a:r>
            <a:r>
              <a:rPr sz="1800" spc="440" dirty="0">
                <a:latin typeface="Arial MT"/>
                <a:cs typeface="Arial MT"/>
                <a:hlinkClick r:id="rId3" action="ppaction://hlinkpres?slideindex=1&amp;slidetitle="/>
              </a:rPr>
              <a:t> </a:t>
            </a:r>
            <a:r>
              <a:rPr sz="1800" dirty="0">
                <a:latin typeface="Arial MT"/>
                <a:cs typeface="Arial MT"/>
              </a:rPr>
              <a:t>yang</a:t>
            </a:r>
            <a:r>
              <a:rPr sz="1800" spc="4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dilakukan,</a:t>
            </a:r>
            <a:r>
              <a:rPr sz="1800" spc="4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baik</a:t>
            </a:r>
            <a:r>
              <a:rPr sz="1800" spc="4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sebelum</a:t>
            </a:r>
            <a:r>
              <a:rPr sz="1800" spc="4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maupun</a:t>
            </a:r>
            <a:r>
              <a:rPr sz="1800" spc="4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sesudah </a:t>
            </a:r>
            <a:r>
              <a:rPr sz="1800" dirty="0">
                <a:latin typeface="Arial MT"/>
                <a:cs typeface="Arial MT"/>
              </a:rPr>
              <a:t>registrasi,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akan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dikonfirmasi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dalam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persidangan.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5844" y="4228845"/>
            <a:ext cx="76955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Permohonan</a:t>
            </a:r>
            <a:r>
              <a:rPr sz="1800" spc="3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persidangan</a:t>
            </a:r>
            <a:r>
              <a:rPr sz="1800" spc="3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jarak</a:t>
            </a:r>
            <a:r>
              <a:rPr sz="1800" spc="3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jauh</a:t>
            </a:r>
            <a:r>
              <a:rPr sz="1800" spc="38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diajukan</a:t>
            </a:r>
            <a:r>
              <a:rPr sz="1800" spc="3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paling</a:t>
            </a:r>
            <a:r>
              <a:rPr sz="1800" spc="37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lambat</a:t>
            </a:r>
            <a:r>
              <a:rPr sz="1800" spc="38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2</a:t>
            </a:r>
            <a:r>
              <a:rPr sz="1800" spc="37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hari</a:t>
            </a:r>
            <a:r>
              <a:rPr sz="1800" spc="36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kerja </a:t>
            </a:r>
            <a:r>
              <a:rPr sz="1800" dirty="0">
                <a:latin typeface="Arial MT"/>
                <a:cs typeface="Arial MT"/>
              </a:rPr>
              <a:t>sebelum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pelaksanaan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sidang.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45844" y="2888360"/>
            <a:ext cx="769365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Karena</a:t>
            </a:r>
            <a:r>
              <a:rPr sz="1800" spc="229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sebagai</a:t>
            </a:r>
            <a:r>
              <a:rPr sz="1800" spc="2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pedoman,</a:t>
            </a:r>
            <a:r>
              <a:rPr sz="1800" spc="2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penyusunan</a:t>
            </a:r>
            <a:r>
              <a:rPr sz="1800" spc="2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permohonan,</a:t>
            </a:r>
            <a:r>
              <a:rPr sz="1800" spc="2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jawaban</a:t>
            </a:r>
            <a:r>
              <a:rPr sz="1800" spc="254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Termohon, </a:t>
            </a:r>
            <a:r>
              <a:rPr sz="1800" dirty="0">
                <a:latin typeface="Arial MT"/>
                <a:cs typeface="Arial MT"/>
              </a:rPr>
              <a:t>keterangan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Pihak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Terkait</a:t>
            </a:r>
            <a:r>
              <a:rPr sz="1800" dirty="0">
                <a:latin typeface="Arial MT"/>
                <a:cs typeface="Arial MT"/>
              </a:rPr>
              <a:t> dan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Bawaslu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dapat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mengacu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  <a:hlinkClick r:id="rId4" action="ppaction://hlinkfile"/>
              </a:rPr>
              <a:t>pada</a:t>
            </a:r>
            <a:r>
              <a:rPr sz="1800" spc="-10" dirty="0">
                <a:latin typeface="Arial MT"/>
                <a:cs typeface="Arial MT"/>
                <a:hlinkClick r:id="rId4" action="ppaction://hlinkfile"/>
              </a:rPr>
              <a:t> </a:t>
            </a:r>
            <a:r>
              <a:rPr sz="1800" dirty="0">
                <a:latin typeface="Arial MT"/>
                <a:cs typeface="Arial MT"/>
                <a:hlinkClick r:id="rId4" action="ppaction://hlinkfile"/>
              </a:rPr>
              <a:t>lampiran</a:t>
            </a:r>
            <a:r>
              <a:rPr sz="1800" spc="-45" dirty="0">
                <a:latin typeface="Arial MT"/>
                <a:cs typeface="Arial MT"/>
                <a:hlinkClick r:id="rId4" action="ppaction://hlinkfile"/>
              </a:rPr>
              <a:t> </a:t>
            </a:r>
            <a:r>
              <a:rPr sz="1800" spc="-20" dirty="0">
                <a:latin typeface="Arial MT"/>
                <a:cs typeface="Arial MT"/>
                <a:hlinkClick r:id="rId4" action="ppaction://hlinkfile"/>
              </a:rPr>
              <a:t>PMK</a:t>
            </a:r>
            <a:r>
              <a:rPr sz="1800" spc="-20" dirty="0">
                <a:latin typeface="Arial MT"/>
                <a:cs typeface="Arial MT"/>
              </a:rPr>
              <a:t>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59079" y="1557527"/>
            <a:ext cx="668020" cy="576580"/>
          </a:xfrm>
          <a:custGeom>
            <a:avLst/>
            <a:gdLst/>
            <a:ahLst/>
            <a:cxnLst/>
            <a:rect l="l" t="t" r="r" b="b"/>
            <a:pathLst>
              <a:path w="668019" h="576580">
                <a:moveTo>
                  <a:pt x="571500" y="0"/>
                </a:moveTo>
                <a:lnTo>
                  <a:pt x="96012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2" y="576072"/>
                </a:lnTo>
                <a:lnTo>
                  <a:pt x="571500" y="576072"/>
                </a:lnTo>
                <a:lnTo>
                  <a:pt x="608870" y="568535"/>
                </a:lnTo>
                <a:lnTo>
                  <a:pt x="639389" y="547973"/>
                </a:lnTo>
                <a:lnTo>
                  <a:pt x="659966" y="517457"/>
                </a:lnTo>
                <a:lnTo>
                  <a:pt x="667511" y="480060"/>
                </a:lnTo>
                <a:lnTo>
                  <a:pt x="667511" y="96012"/>
                </a:lnTo>
                <a:lnTo>
                  <a:pt x="659966" y="58614"/>
                </a:lnTo>
                <a:lnTo>
                  <a:pt x="639389" y="28098"/>
                </a:lnTo>
                <a:lnTo>
                  <a:pt x="608870" y="7536"/>
                </a:lnTo>
                <a:lnTo>
                  <a:pt x="5715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87197" y="1615821"/>
            <a:ext cx="410209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25" dirty="0">
                <a:solidFill>
                  <a:srgbClr val="FFFFFF"/>
                </a:solidFill>
                <a:latin typeface="Arial MT"/>
                <a:cs typeface="Arial MT"/>
              </a:rPr>
              <a:t>16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59079" y="2895600"/>
            <a:ext cx="668020" cy="576580"/>
          </a:xfrm>
          <a:custGeom>
            <a:avLst/>
            <a:gdLst/>
            <a:ahLst/>
            <a:cxnLst/>
            <a:rect l="l" t="t" r="r" b="b"/>
            <a:pathLst>
              <a:path w="668019" h="576579">
                <a:moveTo>
                  <a:pt x="571500" y="0"/>
                </a:moveTo>
                <a:lnTo>
                  <a:pt x="96012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2" y="576072"/>
                </a:lnTo>
                <a:lnTo>
                  <a:pt x="571500" y="576072"/>
                </a:lnTo>
                <a:lnTo>
                  <a:pt x="608870" y="568535"/>
                </a:lnTo>
                <a:lnTo>
                  <a:pt x="639389" y="547973"/>
                </a:lnTo>
                <a:lnTo>
                  <a:pt x="659966" y="517457"/>
                </a:lnTo>
                <a:lnTo>
                  <a:pt x="667511" y="480060"/>
                </a:lnTo>
                <a:lnTo>
                  <a:pt x="667511" y="96012"/>
                </a:lnTo>
                <a:lnTo>
                  <a:pt x="659966" y="58614"/>
                </a:lnTo>
                <a:lnTo>
                  <a:pt x="639389" y="28098"/>
                </a:lnTo>
                <a:lnTo>
                  <a:pt x="608870" y="7536"/>
                </a:lnTo>
                <a:lnTo>
                  <a:pt x="5715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87197" y="2954528"/>
            <a:ext cx="410209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25" dirty="0">
                <a:solidFill>
                  <a:srgbClr val="FFFFFF"/>
                </a:solidFill>
                <a:latin typeface="Arial MT"/>
                <a:cs typeface="Arial MT"/>
              </a:rPr>
              <a:t>17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59079" y="4300728"/>
            <a:ext cx="668020" cy="576580"/>
          </a:xfrm>
          <a:custGeom>
            <a:avLst/>
            <a:gdLst/>
            <a:ahLst/>
            <a:cxnLst/>
            <a:rect l="l" t="t" r="r" b="b"/>
            <a:pathLst>
              <a:path w="668019" h="576579">
                <a:moveTo>
                  <a:pt x="571500" y="0"/>
                </a:moveTo>
                <a:lnTo>
                  <a:pt x="96012" y="0"/>
                </a:lnTo>
                <a:lnTo>
                  <a:pt x="58641" y="7536"/>
                </a:lnTo>
                <a:lnTo>
                  <a:pt x="28122" y="28098"/>
                </a:lnTo>
                <a:lnTo>
                  <a:pt x="7545" y="58614"/>
                </a:lnTo>
                <a:lnTo>
                  <a:pt x="0" y="96012"/>
                </a:lnTo>
                <a:lnTo>
                  <a:pt x="0" y="480060"/>
                </a:lnTo>
                <a:lnTo>
                  <a:pt x="7545" y="517457"/>
                </a:lnTo>
                <a:lnTo>
                  <a:pt x="28122" y="547973"/>
                </a:lnTo>
                <a:lnTo>
                  <a:pt x="58641" y="568535"/>
                </a:lnTo>
                <a:lnTo>
                  <a:pt x="96012" y="576072"/>
                </a:lnTo>
                <a:lnTo>
                  <a:pt x="571500" y="576072"/>
                </a:lnTo>
                <a:lnTo>
                  <a:pt x="608870" y="568535"/>
                </a:lnTo>
                <a:lnTo>
                  <a:pt x="639389" y="547973"/>
                </a:lnTo>
                <a:lnTo>
                  <a:pt x="659966" y="517457"/>
                </a:lnTo>
                <a:lnTo>
                  <a:pt x="667511" y="480060"/>
                </a:lnTo>
                <a:lnTo>
                  <a:pt x="667511" y="96012"/>
                </a:lnTo>
                <a:lnTo>
                  <a:pt x="659966" y="58614"/>
                </a:lnTo>
                <a:lnTo>
                  <a:pt x="639389" y="28098"/>
                </a:lnTo>
                <a:lnTo>
                  <a:pt x="608870" y="7536"/>
                </a:lnTo>
                <a:lnTo>
                  <a:pt x="5715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87197" y="4359986"/>
            <a:ext cx="410209" cy="4394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700" spc="-25" dirty="0">
                <a:solidFill>
                  <a:srgbClr val="FFFFFF"/>
                </a:solidFill>
                <a:latin typeface="Arial MT"/>
                <a:cs typeface="Arial MT"/>
              </a:rPr>
              <a:t>18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39"/>
              </a:lnSpc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1046</Words>
  <Application>Microsoft Office PowerPoint</Application>
  <PresentationFormat>On-screen Show (4:3)</PresentationFormat>
  <Paragraphs>135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MT</vt:lpstr>
      <vt:lpstr>Calibri</vt:lpstr>
      <vt:lpstr>Cambria</vt:lpstr>
      <vt:lpstr>Times New Roman</vt:lpstr>
      <vt:lpstr>Wingdings</vt:lpstr>
      <vt:lpstr>Office Theme</vt:lpstr>
      <vt:lpstr>PowerPoint Presentation</vt:lpstr>
      <vt:lpstr>PERSYARATAN FORMIL “AMBANG BATAS” PENGAJUAN PERMOHONAN (PASAL 158)</vt:lpstr>
      <vt:lpstr>BATAS WAKTU PENGAJUAN PERMOHONAN</vt:lpstr>
      <vt:lpstr>Objek Permohonan dan Para Pihak</vt:lpstr>
      <vt:lpstr>Penegasan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Alat Bukti &amp; Jam Layanan</vt:lpstr>
      <vt:lpstr>SEKIAN TERIMA KASIH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Ruang RPH Lt.3</dc:creator>
  <cp:lastModifiedBy>Dr. Wiryanto</cp:lastModifiedBy>
  <cp:revision>14</cp:revision>
  <dcterms:created xsi:type="dcterms:W3CDTF">2024-10-14T00:12:54Z</dcterms:created>
  <dcterms:modified xsi:type="dcterms:W3CDTF">2024-10-20T03:17:34Z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2024-08-21T00:00:00Z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2024-10-14T00:00:00Z</vt:filetime>
  </property>
  <property fmtid="{D5CDD505-2E9C-101B-9397-08002B2CF9AE}" pid="5" name="Producer">
    <vt:lpwstr>Microsoft® PowerPoint® 2016</vt:lpwstr>
  </property>
</Properties>
</file>