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9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1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60369584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90970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3369F-42BA-64D3-E0CC-EF1938BECF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90886" y="309019"/>
            <a:ext cx="10006579" cy="751387"/>
          </a:xfrm>
          <a:solidFill>
            <a:srgbClr val="00B0F0"/>
          </a:solidFill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sz="2400" dirty="0">
                <a:latin typeface="+mn-lt"/>
                <a:ea typeface="+mn-ea"/>
                <a:cs typeface="+mn-cs"/>
              </a:rPr>
              <a:t>PENGAJUAN JAWABAN TERMOHON</a:t>
            </a:r>
            <a:br>
              <a:rPr lang="en-US" sz="2400" dirty="0">
                <a:latin typeface="+mn-lt"/>
                <a:ea typeface="+mn-ea"/>
                <a:cs typeface="+mn-cs"/>
              </a:rPr>
            </a:br>
            <a:r>
              <a:rPr lang="en-US" sz="2000" i="1" dirty="0">
                <a:solidFill>
                  <a:srgbClr val="FF0000"/>
                </a:solidFill>
                <a:latin typeface="+mn-lt"/>
                <a:ea typeface="+mn-ea"/>
                <a:cs typeface="+mn-cs"/>
              </a:rPr>
              <a:t>(TENGGANG WAKTU 1 (SATU) HARI KERJA SEBELUM SIDANG PEMERIKSAAN PERSIDANGAN)</a:t>
            </a:r>
            <a:endParaRPr lang="en-US" sz="2400" i="1" dirty="0">
              <a:solidFill>
                <a:srgbClr val="FF0000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5" name="Oval 4">
            <a:extLst>
              <a:ext uri="{FF2B5EF4-FFF2-40B4-BE49-F238E27FC236}">
                <a16:creationId xmlns:a16="http://schemas.microsoft.com/office/drawing/2014/main" id="{8A4D9A4F-6AAA-AB62-C7BE-7ED9053CB9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00601" y="2811266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3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3</a:t>
            </a:r>
            <a:endParaRPr lang="en-US" sz="2800" dirty="0"/>
          </a:p>
        </p:txBody>
      </p:sp>
      <p:sp>
        <p:nvSpPr>
          <p:cNvPr id="6" name="Oval 5">
            <a:extLst>
              <a:ext uri="{FF2B5EF4-FFF2-40B4-BE49-F238E27FC236}">
                <a16:creationId xmlns:a16="http://schemas.microsoft.com/office/drawing/2014/main" id="{36F117B4-68A2-7E38-E2A2-C95938506E7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48651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2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2</a:t>
            </a:r>
            <a:endParaRPr lang="en-US" sz="2800" dirty="0"/>
          </a:p>
        </p:txBody>
      </p:sp>
      <p:sp>
        <p:nvSpPr>
          <p:cNvPr id="7" name="Oval 6">
            <a:extLst>
              <a:ext uri="{FF2B5EF4-FFF2-40B4-BE49-F238E27FC236}">
                <a16:creationId xmlns:a16="http://schemas.microsoft.com/office/drawing/2014/main" id="{D634C9BE-9A7C-E368-8B5A-28B04352BB4F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30631" y="279742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4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4</a:t>
            </a:r>
            <a:endParaRPr lang="en-US" sz="2800" dirty="0"/>
          </a:p>
        </p:txBody>
      </p:sp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2901" y="2812667"/>
            <a:ext cx="1069848" cy="1069848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/>
              <a:t>1</a:t>
            </a:r>
            <a:endParaRPr lang="en-US" sz="2800" dirty="0"/>
          </a:p>
        </p:txBody>
      </p:sp>
      <p:sp>
        <p:nvSpPr>
          <p:cNvPr id="9" name="Oval 8">
            <a:extLst>
              <a:ext uri="{FF2B5EF4-FFF2-40B4-BE49-F238E27FC236}">
                <a16:creationId xmlns:a16="http://schemas.microsoft.com/office/drawing/2014/main" id="{BDCBF0C6-C3D3-8782-BFB0-1DFE51E55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436860" y="2796026"/>
            <a:ext cx="1069848" cy="1069848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000" dirty="0">
                <a:solidFill>
                  <a:srgbClr val="FFFFFF"/>
                </a:solidFill>
              </a:rPr>
              <a:t>5</a:t>
            </a:r>
            <a:endParaRPr lang="en-US" sz="2800" dirty="0">
              <a:solidFill>
                <a:srgbClr val="FFFFFF"/>
              </a:solidFill>
            </a:endParaRPr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3592FA08-B288-1CA1-A108-95867848F650}"/>
              </a:ext>
            </a:extLst>
          </p:cNvPr>
          <p:cNvCxnSpPr>
            <a:cxnSpLocks/>
            <a:stCxn id="8" idx="6"/>
            <a:endCxn id="6" idx="2"/>
          </p:cNvCxnSpPr>
          <p:nvPr/>
        </p:nvCxnSpPr>
        <p:spPr>
          <a:xfrm>
            <a:off x="2142749" y="3347591"/>
            <a:ext cx="1005902" cy="0"/>
          </a:xfrm>
          <a:prstGeom prst="line">
            <a:avLst/>
          </a:prstGeom>
          <a:ln w="571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68C6BF50-3C27-2BC2-9B52-560ECCFC2435}"/>
              </a:ext>
            </a:extLst>
          </p:cNvPr>
          <p:cNvCxnSpPr>
            <a:cxnSpLocks/>
            <a:stCxn id="6" idx="6"/>
            <a:endCxn id="5" idx="2"/>
          </p:cNvCxnSpPr>
          <p:nvPr/>
        </p:nvCxnSpPr>
        <p:spPr>
          <a:xfrm flipV="1">
            <a:off x="4218499" y="3346190"/>
            <a:ext cx="1082102" cy="1401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ED23C85-F84B-C24F-AC7B-5640E7AF2395}"/>
              </a:ext>
            </a:extLst>
          </p:cNvPr>
          <p:cNvCxnSpPr>
            <a:stCxn id="5" idx="6"/>
            <a:endCxn id="7" idx="2"/>
          </p:cNvCxnSpPr>
          <p:nvPr/>
        </p:nvCxnSpPr>
        <p:spPr>
          <a:xfrm flipV="1">
            <a:off x="6370449" y="3332351"/>
            <a:ext cx="960182" cy="13839"/>
          </a:xfrm>
          <a:prstGeom prst="line">
            <a:avLst/>
          </a:prstGeom>
          <a:ln w="57150"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C1158190-9CC1-8016-1D17-19FD916E3CF0}"/>
              </a:ext>
            </a:extLst>
          </p:cNvPr>
          <p:cNvCxnSpPr>
            <a:stCxn id="7" idx="6"/>
            <a:endCxn id="9" idx="2"/>
          </p:cNvCxnSpPr>
          <p:nvPr/>
        </p:nvCxnSpPr>
        <p:spPr>
          <a:xfrm flipV="1">
            <a:off x="8400479" y="3330950"/>
            <a:ext cx="1036381" cy="1401"/>
          </a:xfrm>
          <a:prstGeom prst="line">
            <a:avLst/>
          </a:prstGeom>
          <a:ln w="57150"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reeform 96">
            <a:extLst>
              <a:ext uri="{FF2B5EF4-FFF2-40B4-BE49-F238E27FC236}">
                <a16:creationId xmlns:a16="http://schemas.microsoft.com/office/drawing/2014/main" id="{8D01275D-E2B4-FBB9-BB5E-50E4EC6D77E1}"/>
              </a:ext>
            </a:extLst>
          </p:cNvPr>
          <p:cNvSpPr/>
          <p:nvPr/>
        </p:nvSpPr>
        <p:spPr>
          <a:xfrm>
            <a:off x="693281" y="1254840"/>
            <a:ext cx="1829088" cy="1556426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TERMOHON </a:t>
            </a:r>
          </a:p>
          <a:p>
            <a:pPr algn="ctr">
              <a:lnSpc>
                <a:spcPct val="95000"/>
              </a:lnSpc>
            </a:pPr>
            <a:endParaRPr lang="en-US" dirty="0"/>
          </a:p>
        </p:txBody>
      </p:sp>
      <p:sp>
        <p:nvSpPr>
          <p:cNvPr id="21" name="Freeform 97">
            <a:extLst>
              <a:ext uri="{FF2B5EF4-FFF2-40B4-BE49-F238E27FC236}">
                <a16:creationId xmlns:a16="http://schemas.microsoft.com/office/drawing/2014/main" id="{D4006EE7-C1EB-B77E-5110-9EE584DA8644}"/>
              </a:ext>
            </a:extLst>
          </p:cNvPr>
          <p:cNvSpPr/>
          <p:nvPr/>
        </p:nvSpPr>
        <p:spPr>
          <a:xfrm>
            <a:off x="2769031" y="125483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PETUGAS PENERIMA</a:t>
            </a:r>
          </a:p>
        </p:txBody>
      </p:sp>
      <p:sp>
        <p:nvSpPr>
          <p:cNvPr id="22" name="Freeform 99">
            <a:extLst>
              <a:ext uri="{FF2B5EF4-FFF2-40B4-BE49-F238E27FC236}">
                <a16:creationId xmlns:a16="http://schemas.microsoft.com/office/drawing/2014/main" id="{6ED5C18D-3C1F-2C9B-04CF-C2FAA01F90CB}"/>
              </a:ext>
            </a:extLst>
          </p:cNvPr>
          <p:cNvSpPr/>
          <p:nvPr/>
        </p:nvSpPr>
        <p:spPr>
          <a:xfrm>
            <a:off x="4920980" y="1254838"/>
            <a:ext cx="1829088" cy="1556425"/>
          </a:xfrm>
          <a:custGeom>
            <a:avLst/>
            <a:gdLst>
              <a:gd name="connsiteX0" fmla="*/ 0 w 1523552"/>
              <a:gd name="connsiteY0" fmla="*/ 0 h 1373864"/>
              <a:gd name="connsiteX1" fmla="*/ 1523552 w 1523552"/>
              <a:gd name="connsiteY1" fmla="*/ 0 h 1373864"/>
              <a:gd name="connsiteX2" fmla="*/ 1523552 w 1523552"/>
              <a:gd name="connsiteY2" fmla="*/ 750975 h 1373864"/>
              <a:gd name="connsiteX3" fmla="*/ 885310 w 1523552"/>
              <a:gd name="connsiteY3" fmla="*/ 750975 h 1373864"/>
              <a:gd name="connsiteX4" fmla="*/ 761777 w 1523552"/>
              <a:gd name="connsiteY4" fmla="*/ 1373864 h 1373864"/>
              <a:gd name="connsiteX5" fmla="*/ 638245 w 1523552"/>
              <a:gd name="connsiteY5" fmla="*/ 750975 h 1373864"/>
              <a:gd name="connsiteX6" fmla="*/ 0 w 1523552"/>
              <a:gd name="connsiteY6" fmla="*/ 750975 h 13738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4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4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2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dirty="0"/>
              <a:t>ADMIN REGIS </a:t>
            </a:r>
          </a:p>
        </p:txBody>
      </p:sp>
      <p:sp>
        <p:nvSpPr>
          <p:cNvPr id="23" name="Freeform 100">
            <a:extLst>
              <a:ext uri="{FF2B5EF4-FFF2-40B4-BE49-F238E27FC236}">
                <a16:creationId xmlns:a16="http://schemas.microsoft.com/office/drawing/2014/main" id="{692147F0-183E-F6AF-03B7-7AE9A88E546E}"/>
              </a:ext>
            </a:extLst>
          </p:cNvPr>
          <p:cNvSpPr/>
          <p:nvPr/>
        </p:nvSpPr>
        <p:spPr>
          <a:xfrm>
            <a:off x="6951010" y="125343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5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5" y="750975"/>
                </a:lnTo>
                <a:lnTo>
                  <a:pt x="0" y="750975"/>
                </a:lnTo>
                <a:close/>
              </a:path>
            </a:pathLst>
          </a:custGeom>
          <a:ln w="28575">
            <a:solidFill>
              <a:schemeClr val="accent4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KAS &amp; PP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ADMIN PAN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4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JURU PANGGIL</a:t>
            </a:r>
            <a:endParaRPr lang="en-US" sz="1100" dirty="0"/>
          </a:p>
        </p:txBody>
      </p:sp>
      <p:sp>
        <p:nvSpPr>
          <p:cNvPr id="24" name="Freeform 102">
            <a:extLst>
              <a:ext uri="{FF2B5EF4-FFF2-40B4-BE49-F238E27FC236}">
                <a16:creationId xmlns:a16="http://schemas.microsoft.com/office/drawing/2014/main" id="{17994284-FB61-BA2E-B91A-21E18428AA99}"/>
              </a:ext>
            </a:extLst>
          </p:cNvPr>
          <p:cNvSpPr/>
          <p:nvPr/>
        </p:nvSpPr>
        <p:spPr>
          <a:xfrm>
            <a:off x="9057240" y="1253438"/>
            <a:ext cx="1888190" cy="1542587"/>
          </a:xfrm>
          <a:custGeom>
            <a:avLst/>
            <a:gdLst>
              <a:gd name="connsiteX0" fmla="*/ 0 w 1523552"/>
              <a:gd name="connsiteY0" fmla="*/ 0 h 1373865"/>
              <a:gd name="connsiteX1" fmla="*/ 1523552 w 1523552"/>
              <a:gd name="connsiteY1" fmla="*/ 0 h 1373865"/>
              <a:gd name="connsiteX2" fmla="*/ 1523552 w 1523552"/>
              <a:gd name="connsiteY2" fmla="*/ 750975 h 1373865"/>
              <a:gd name="connsiteX3" fmla="*/ 885310 w 1523552"/>
              <a:gd name="connsiteY3" fmla="*/ 750975 h 1373865"/>
              <a:gd name="connsiteX4" fmla="*/ 761777 w 1523552"/>
              <a:gd name="connsiteY4" fmla="*/ 1373865 h 1373865"/>
              <a:gd name="connsiteX5" fmla="*/ 638244 w 1523552"/>
              <a:gd name="connsiteY5" fmla="*/ 750975 h 1373865"/>
              <a:gd name="connsiteX6" fmla="*/ 0 w 1523552"/>
              <a:gd name="connsiteY6" fmla="*/ 750975 h 13738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523552" h="1373865">
                <a:moveTo>
                  <a:pt x="0" y="0"/>
                </a:moveTo>
                <a:lnTo>
                  <a:pt x="1523552" y="0"/>
                </a:lnTo>
                <a:lnTo>
                  <a:pt x="1523552" y="750975"/>
                </a:lnTo>
                <a:lnTo>
                  <a:pt x="885310" y="750975"/>
                </a:lnTo>
                <a:lnTo>
                  <a:pt x="761777" y="1373865"/>
                </a:lnTo>
                <a:lnTo>
                  <a:pt x="638244" y="750975"/>
                </a:lnTo>
                <a:lnTo>
                  <a:pt x="0" y="750975"/>
                </a:lnTo>
                <a:close/>
              </a:path>
            </a:pathLst>
          </a:cu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  <a:ln w="6350">
            <a:solidFill>
              <a:schemeClr val="accent5"/>
            </a:solidFill>
          </a:ln>
        </p:spPr>
        <p:txBody>
          <a:bodyPr wrap="square" tIns="91440" bIns="73152">
            <a:noAutofit/>
          </a:bodyPr>
          <a:lstStyle/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MAJELIS HAKIM </a:t>
            </a:r>
          </a:p>
          <a:p>
            <a:pPr marL="182563" indent="-182563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solidFill>
                  <a:schemeClr val="bg1"/>
                </a:solidFill>
              </a:rPr>
              <a:t>PANITERA PENGGANTI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9CAA21E5-7030-F458-7EC4-127C3A3524A6}"/>
              </a:ext>
            </a:extLst>
          </p:cNvPr>
          <p:cNvSpPr txBox="1"/>
          <p:nvPr/>
        </p:nvSpPr>
        <p:spPr>
          <a:xfrm>
            <a:off x="1700487" y="2315197"/>
            <a:ext cx="153679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err="1"/>
              <a:t>Menunjukkan</a:t>
            </a:r>
            <a:r>
              <a:rPr lang="en-US" sz="1200" b="1" dirty="0"/>
              <a:t> </a:t>
            </a:r>
            <a:r>
              <a:rPr lang="en-US" sz="1200" b="1" dirty="0" err="1"/>
              <a:t>Identitas</a:t>
            </a:r>
            <a:r>
              <a:rPr lang="en-US" sz="1200" b="1" dirty="0"/>
              <a:t> dan </a:t>
            </a:r>
            <a:r>
              <a:rPr lang="en-US" sz="1200" b="1" dirty="0" err="1"/>
              <a:t>Jawaban</a:t>
            </a:r>
            <a:r>
              <a:rPr lang="en-US" sz="1200" b="1" dirty="0"/>
              <a:t> </a:t>
            </a:r>
            <a:r>
              <a:rPr lang="en-US" sz="1200" b="1" dirty="0" err="1"/>
              <a:t>Termohon</a:t>
            </a:r>
            <a:endParaRPr lang="en-US" sz="1200" b="1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4A8F6C68-BEDE-3412-2DF7-3A4192EAACB2}"/>
              </a:ext>
            </a:extLst>
          </p:cNvPr>
          <p:cNvSpPr txBox="1"/>
          <p:nvPr/>
        </p:nvSpPr>
        <p:spPr>
          <a:xfrm>
            <a:off x="3816343" y="2236256"/>
            <a:ext cx="1819537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Menyerahkan</a:t>
            </a:r>
            <a:r>
              <a:rPr lang="en-US" sz="1400" dirty="0"/>
              <a:t> NUP </a:t>
            </a:r>
            <a:r>
              <a:rPr lang="en-US" sz="1400" dirty="0" err="1"/>
              <a:t>Jawaban</a:t>
            </a:r>
            <a:r>
              <a:rPr lang="en-US" sz="1400" dirty="0"/>
              <a:t> </a:t>
            </a:r>
            <a:r>
              <a:rPr lang="en-US" sz="1400" dirty="0" err="1"/>
              <a:t>Termohon</a:t>
            </a:r>
            <a:r>
              <a:rPr lang="en-US" sz="1400" dirty="0"/>
              <a:t> dan </a:t>
            </a:r>
            <a:r>
              <a:rPr lang="en-US" sz="1400" dirty="0" err="1"/>
              <a:t>Dokumen</a:t>
            </a:r>
            <a:r>
              <a:rPr lang="en-US" sz="1400" dirty="0"/>
              <a:t> </a:t>
            </a:r>
            <a:r>
              <a:rPr lang="en-US" sz="1400" dirty="0" err="1"/>
              <a:t>lainnya</a:t>
            </a:r>
            <a:endParaRPr lang="en-US" sz="1400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F1971BFC-5FB5-0522-581F-D7030BB128B0}"/>
              </a:ext>
            </a:extLst>
          </p:cNvPr>
          <p:cNvSpPr txBox="1"/>
          <p:nvPr/>
        </p:nvSpPr>
        <p:spPr>
          <a:xfrm>
            <a:off x="6056089" y="2290963"/>
            <a:ext cx="149225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Penyerahan</a:t>
            </a:r>
            <a:r>
              <a:rPr lang="en-US" sz="1400" dirty="0"/>
              <a:t> </a:t>
            </a:r>
            <a:r>
              <a:rPr lang="en-US" sz="1400" dirty="0" err="1"/>
              <a:t>berkas</a:t>
            </a:r>
            <a:r>
              <a:rPr lang="en-US" sz="1400" dirty="0"/>
              <a:t> </a:t>
            </a:r>
            <a:r>
              <a:rPr lang="en-US" sz="1400" dirty="0" err="1"/>
              <a:t>Jawaban</a:t>
            </a:r>
            <a:r>
              <a:rPr lang="en-US" sz="1400" dirty="0"/>
              <a:t> </a:t>
            </a:r>
            <a:r>
              <a:rPr lang="en-US" sz="1400" dirty="0" err="1"/>
              <a:t>Termohon</a:t>
            </a:r>
            <a:endParaRPr lang="en-US" sz="1400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53857CC3-2A34-C35F-C2C3-F0357C42DB20}"/>
              </a:ext>
            </a:extLst>
          </p:cNvPr>
          <p:cNvSpPr txBox="1"/>
          <p:nvPr/>
        </p:nvSpPr>
        <p:spPr>
          <a:xfrm>
            <a:off x="8086528" y="2222253"/>
            <a:ext cx="171285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err="1"/>
              <a:t>Distribusi</a:t>
            </a:r>
            <a:r>
              <a:rPr lang="en-US" sz="1400" dirty="0"/>
              <a:t> </a:t>
            </a:r>
            <a:r>
              <a:rPr lang="en-US" sz="1400" dirty="0" err="1"/>
              <a:t>jawaban</a:t>
            </a:r>
            <a:r>
              <a:rPr lang="en-US" sz="1400" dirty="0"/>
              <a:t> </a:t>
            </a:r>
            <a:r>
              <a:rPr lang="en-US" sz="1400" dirty="0" err="1"/>
              <a:t>termohon</a:t>
            </a:r>
            <a:endParaRPr lang="en-US" sz="1400" dirty="0"/>
          </a:p>
        </p:txBody>
      </p:sp>
      <p:cxnSp>
        <p:nvCxnSpPr>
          <p:cNvPr id="36" name="Straight Arrow Connector 35">
            <a:extLst>
              <a:ext uri="{FF2B5EF4-FFF2-40B4-BE49-F238E27FC236}">
                <a16:creationId xmlns:a16="http://schemas.microsoft.com/office/drawing/2014/main" id="{BB75C909-71D9-71C1-F002-3D976D514AD7}"/>
              </a:ext>
            </a:extLst>
          </p:cNvPr>
          <p:cNvCxnSpPr>
            <a:cxnSpLocks/>
          </p:cNvCxnSpPr>
          <p:nvPr/>
        </p:nvCxnSpPr>
        <p:spPr>
          <a:xfrm flipV="1">
            <a:off x="2312619" y="310697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>
            <a:extLst>
              <a:ext uri="{FF2B5EF4-FFF2-40B4-BE49-F238E27FC236}">
                <a16:creationId xmlns:a16="http://schemas.microsoft.com/office/drawing/2014/main" id="{BE7B3F3B-6C60-5FF6-0663-A89B938B216B}"/>
              </a:ext>
            </a:extLst>
          </p:cNvPr>
          <p:cNvCxnSpPr>
            <a:cxnSpLocks/>
          </p:cNvCxnSpPr>
          <p:nvPr/>
        </p:nvCxnSpPr>
        <p:spPr>
          <a:xfrm flipV="1">
            <a:off x="4381792" y="311946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AF118E90-AC87-A9D2-2BFF-75F5062412B7}"/>
              </a:ext>
            </a:extLst>
          </p:cNvPr>
          <p:cNvCxnSpPr>
            <a:cxnSpLocks/>
          </p:cNvCxnSpPr>
          <p:nvPr/>
        </p:nvCxnSpPr>
        <p:spPr>
          <a:xfrm flipV="1">
            <a:off x="6513314" y="3119464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6E414A68-0061-B359-B025-5DA92ECFE1D2}"/>
              </a:ext>
            </a:extLst>
          </p:cNvPr>
          <p:cNvCxnSpPr>
            <a:cxnSpLocks/>
          </p:cNvCxnSpPr>
          <p:nvPr/>
        </p:nvCxnSpPr>
        <p:spPr>
          <a:xfrm flipV="1">
            <a:off x="8542858" y="3091738"/>
            <a:ext cx="279135" cy="56509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>
            <a:extLst>
              <a:ext uri="{FF2B5EF4-FFF2-40B4-BE49-F238E27FC236}">
                <a16:creationId xmlns:a16="http://schemas.microsoft.com/office/drawing/2014/main" id="{D99A35C7-7264-F781-2D6B-CC5581C061D5}"/>
              </a:ext>
            </a:extLst>
          </p:cNvPr>
          <p:cNvCxnSpPr>
            <a:cxnSpLocks/>
          </p:cNvCxnSpPr>
          <p:nvPr/>
        </p:nvCxnSpPr>
        <p:spPr>
          <a:xfrm>
            <a:off x="1694113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>
            <a:extLst>
              <a:ext uri="{FF2B5EF4-FFF2-40B4-BE49-F238E27FC236}">
                <a16:creationId xmlns:a16="http://schemas.microsoft.com/office/drawing/2014/main" id="{909E4AC7-9E42-08E8-75CD-F2DA0E40156D}"/>
              </a:ext>
            </a:extLst>
          </p:cNvPr>
          <p:cNvCxnSpPr>
            <a:cxnSpLocks/>
          </p:cNvCxnSpPr>
          <p:nvPr/>
        </p:nvCxnSpPr>
        <p:spPr>
          <a:xfrm>
            <a:off x="10089448" y="3752533"/>
            <a:ext cx="0" cy="260405"/>
          </a:xfrm>
          <a:prstGeom prst="straightConnector1">
            <a:avLst/>
          </a:prstGeom>
          <a:ln w="1905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Flowchart: Document 46">
            <a:extLst>
              <a:ext uri="{FF2B5EF4-FFF2-40B4-BE49-F238E27FC236}">
                <a16:creationId xmlns:a16="http://schemas.microsoft.com/office/drawing/2014/main" id="{8BC90896-D46A-A413-CC8A-08EA7312A7D4}"/>
              </a:ext>
            </a:extLst>
          </p:cNvPr>
          <p:cNvSpPr/>
          <p:nvPr/>
        </p:nvSpPr>
        <p:spPr>
          <a:xfrm>
            <a:off x="693281" y="4030128"/>
            <a:ext cx="1829085" cy="2088091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7A34C89E-DA67-3A90-0C8F-46CDC15D1CEC}"/>
              </a:ext>
            </a:extLst>
          </p:cNvPr>
          <p:cNvSpPr/>
          <p:nvPr/>
        </p:nvSpPr>
        <p:spPr>
          <a:xfrm>
            <a:off x="693281" y="4054415"/>
            <a:ext cx="1829088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Identisa</a:t>
            </a:r>
            <a:r>
              <a:rPr lang="en-US" sz="1600" dirty="0"/>
              <a:t> </a:t>
            </a:r>
            <a:r>
              <a:rPr lang="en-US" sz="1600" dirty="0" err="1"/>
              <a:t>diri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Jawaban</a:t>
            </a:r>
            <a:r>
              <a:rPr lang="en-US" sz="1600" dirty="0"/>
              <a:t> </a:t>
            </a:r>
            <a:r>
              <a:rPr lang="en-US" sz="1600" dirty="0" err="1"/>
              <a:t>Termohon</a:t>
            </a:r>
            <a:endParaRPr lang="en-US" sz="1600" dirty="0"/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Dokumen</a:t>
            </a:r>
            <a:r>
              <a:rPr lang="en-US" sz="1600" dirty="0"/>
              <a:t> </a:t>
            </a:r>
            <a:r>
              <a:rPr lang="en-US" sz="1600" dirty="0" err="1"/>
              <a:t>lainnya</a:t>
            </a:r>
            <a:endParaRPr lang="en-US" sz="1600" dirty="0"/>
          </a:p>
        </p:txBody>
      </p:sp>
      <p:sp>
        <p:nvSpPr>
          <p:cNvPr id="16" name="Flowchart: Document 15">
            <a:extLst>
              <a:ext uri="{FF2B5EF4-FFF2-40B4-BE49-F238E27FC236}">
                <a16:creationId xmlns:a16="http://schemas.microsoft.com/office/drawing/2014/main" id="{94D36C67-AE8A-EB50-5577-B671BC9C1594}"/>
              </a:ext>
            </a:extLst>
          </p:cNvPr>
          <p:cNvSpPr/>
          <p:nvPr/>
        </p:nvSpPr>
        <p:spPr>
          <a:xfrm>
            <a:off x="2768984" y="4039872"/>
            <a:ext cx="1829084" cy="2075548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EE8C7A51-74D3-8E31-3432-8865A45EE0A9}"/>
              </a:ext>
            </a:extLst>
          </p:cNvPr>
          <p:cNvSpPr/>
          <p:nvPr/>
        </p:nvSpPr>
        <p:spPr>
          <a:xfrm>
            <a:off x="2768980" y="4058794"/>
            <a:ext cx="1829088" cy="10279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Pengambilan</a:t>
            </a:r>
            <a:r>
              <a:rPr lang="en-US" sz="1600" dirty="0"/>
              <a:t> NUP </a:t>
            </a:r>
            <a:r>
              <a:rPr lang="en-US" sz="1600" dirty="0" err="1"/>
              <a:t>Jawaban</a:t>
            </a:r>
            <a:r>
              <a:rPr lang="en-US" sz="1600" dirty="0"/>
              <a:t> </a:t>
            </a:r>
            <a:r>
              <a:rPr lang="en-US" sz="1600" dirty="0" err="1"/>
              <a:t>Termohon</a:t>
            </a:r>
            <a:endParaRPr lang="en-US" sz="1600" dirty="0"/>
          </a:p>
          <a:p>
            <a:pPr marL="185738" indent="-185738" defTabSz="107950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Penerimaan</a:t>
            </a:r>
            <a:r>
              <a:rPr lang="en-US" sz="1600" dirty="0"/>
              <a:t> ID</a:t>
            </a:r>
          </a:p>
        </p:txBody>
      </p:sp>
      <p:sp>
        <p:nvSpPr>
          <p:cNvPr id="18" name="Flowchart: Document 17">
            <a:extLst>
              <a:ext uri="{FF2B5EF4-FFF2-40B4-BE49-F238E27FC236}">
                <a16:creationId xmlns:a16="http://schemas.microsoft.com/office/drawing/2014/main" id="{AFDB5CB8-9C79-2688-9C26-3D145A7F9999}"/>
              </a:ext>
            </a:extLst>
          </p:cNvPr>
          <p:cNvSpPr/>
          <p:nvPr/>
        </p:nvSpPr>
        <p:spPr>
          <a:xfrm>
            <a:off x="4872705" y="4054415"/>
            <a:ext cx="1829188" cy="2497192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AFB15EDA-E574-7B74-1490-5DBE0C37205B}"/>
              </a:ext>
            </a:extLst>
          </p:cNvPr>
          <p:cNvSpPr/>
          <p:nvPr/>
        </p:nvSpPr>
        <p:spPr>
          <a:xfrm>
            <a:off x="4872705" y="4069501"/>
            <a:ext cx="1829189" cy="17297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Cek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fisik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Jawaban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Termohon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Input data;</a:t>
            </a:r>
          </a:p>
          <a:p>
            <a:pPr marL="185738" indent="-185738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Mencatat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dalam</a:t>
            </a:r>
            <a:r>
              <a:rPr lang="en-US" sz="1600" dirty="0">
                <a:effectLst/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e-BRPK</a:t>
            </a:r>
            <a:endParaRPr lang="en-US" sz="1200" dirty="0"/>
          </a:p>
        </p:txBody>
      </p:sp>
      <p:sp>
        <p:nvSpPr>
          <p:cNvPr id="25" name="Flowchart: Document 24">
            <a:extLst>
              <a:ext uri="{FF2B5EF4-FFF2-40B4-BE49-F238E27FC236}">
                <a16:creationId xmlns:a16="http://schemas.microsoft.com/office/drawing/2014/main" id="{D8862A18-563C-BBEF-E4FD-0399020AACBA}"/>
              </a:ext>
            </a:extLst>
          </p:cNvPr>
          <p:cNvSpPr/>
          <p:nvPr/>
        </p:nvSpPr>
        <p:spPr>
          <a:xfrm>
            <a:off x="7014814" y="4008617"/>
            <a:ext cx="1765281" cy="2542990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B5CE2105-1344-F2BB-7920-02CFC26C1441}"/>
              </a:ext>
            </a:extLst>
          </p:cNvPr>
          <p:cNvSpPr/>
          <p:nvPr/>
        </p:nvSpPr>
        <p:spPr>
          <a:xfrm>
            <a:off x="7014814" y="4093732"/>
            <a:ext cx="1765281" cy="246067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Pemeriksaan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berkas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Jawaban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Termohon</a:t>
            </a:r>
            <a:endParaRPr lang="en-US" sz="1600" dirty="0">
              <a:latin typeface="Bookman Old Style" panose="02050604050505020204" pitchFamily="18" charset="0"/>
              <a:ea typeface="Batang" panose="02030600000101010101" pitchFamily="18" charset="-127"/>
              <a:cs typeface="Arial" panose="020B0604020202020204" pitchFamily="34" charset="0"/>
            </a:endParaRP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Digandakan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;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Distribusi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kepada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Majelis</a:t>
            </a:r>
            <a:r>
              <a:rPr lang="en-US" sz="1600" dirty="0">
                <a:latin typeface="Bookman Old Style" panose="02050604050505020204" pitchFamily="18" charset="0"/>
                <a:ea typeface="Batang" panose="02030600000101010101" pitchFamily="18" charset="-127"/>
                <a:cs typeface="Arial" panose="020B0604020202020204" pitchFamily="34" charset="0"/>
              </a:rPr>
              <a:t> Hakim</a:t>
            </a:r>
          </a:p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endParaRPr lang="en-US" sz="1800" dirty="0">
              <a:effectLst/>
              <a:latin typeface="Bookman Old Style" panose="02050604050505020204" pitchFamily="18" charset="0"/>
              <a:ea typeface="Batang" panose="02030600000101010101" pitchFamily="18" charset="-127"/>
              <a:cs typeface="Times New Roman" panose="02020603050405020304" pitchFamily="18" charset="0"/>
            </a:endParaRPr>
          </a:p>
        </p:txBody>
      </p:sp>
      <p:sp>
        <p:nvSpPr>
          <p:cNvPr id="31" name="Flowchart: Document 30">
            <a:extLst>
              <a:ext uri="{FF2B5EF4-FFF2-40B4-BE49-F238E27FC236}">
                <a16:creationId xmlns:a16="http://schemas.microsoft.com/office/drawing/2014/main" id="{4049ED2D-3082-61B7-4102-3CF75A191DE8}"/>
              </a:ext>
            </a:extLst>
          </p:cNvPr>
          <p:cNvSpPr/>
          <p:nvPr/>
        </p:nvSpPr>
        <p:spPr>
          <a:xfrm>
            <a:off x="9057240" y="3968501"/>
            <a:ext cx="1829081" cy="2128205"/>
          </a:xfrm>
          <a:prstGeom prst="flowChartDocumen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A436E86B-48E5-2AD1-892B-072BC25E051A}"/>
              </a:ext>
            </a:extLst>
          </p:cNvPr>
          <p:cNvSpPr/>
          <p:nvPr/>
        </p:nvSpPr>
        <p:spPr>
          <a:xfrm>
            <a:off x="9057240" y="4033531"/>
            <a:ext cx="1829080" cy="12618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lnSpc>
                <a:spcPct val="95000"/>
              </a:lnSpc>
              <a:buFont typeface="Arial" panose="020B0604020202020204" pitchFamily="34" charset="0"/>
              <a:buChar char="•"/>
            </a:pPr>
            <a:r>
              <a:rPr lang="en-US" sz="1600" dirty="0" err="1"/>
              <a:t>Digabungkan</a:t>
            </a:r>
            <a:r>
              <a:rPr lang="en-US" sz="1600" dirty="0"/>
              <a:t> </a:t>
            </a:r>
            <a:r>
              <a:rPr lang="en-US" sz="1600" dirty="0" err="1"/>
              <a:t>dalam</a:t>
            </a:r>
            <a:r>
              <a:rPr lang="en-US" sz="1600" dirty="0"/>
              <a:t> </a:t>
            </a:r>
            <a:r>
              <a:rPr lang="en-US" sz="1600" dirty="0" err="1"/>
              <a:t>Berkas</a:t>
            </a:r>
            <a:r>
              <a:rPr lang="en-US" sz="1600" dirty="0"/>
              <a:t> </a:t>
            </a:r>
            <a:r>
              <a:rPr lang="en-US" sz="1600" dirty="0" err="1"/>
              <a:t>Permohonan</a:t>
            </a:r>
            <a:r>
              <a:rPr lang="en-US" sz="1600" dirty="0"/>
              <a:t> yang </a:t>
            </a:r>
            <a:r>
              <a:rPr lang="en-US" sz="1600" dirty="0" err="1"/>
              <a:t>terkait</a:t>
            </a:r>
            <a:endParaRPr lang="en-US" sz="1600" dirty="0"/>
          </a:p>
          <a:p>
            <a:pPr>
              <a:lnSpc>
                <a:spcPct val="95000"/>
              </a:lnSpc>
            </a:pPr>
            <a:endParaRPr lang="en-US" sz="1600" dirty="0"/>
          </a:p>
        </p:txBody>
      </p: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F2C5EC89-95F8-DE33-77C2-BFC02B5DB7C5}"/>
              </a:ext>
            </a:extLst>
          </p:cNvPr>
          <p:cNvCxnSpPr>
            <a:stCxn id="9" idx="6"/>
          </p:cNvCxnSpPr>
          <p:nvPr/>
        </p:nvCxnSpPr>
        <p:spPr>
          <a:xfrm>
            <a:off x="10506708" y="3330950"/>
            <a:ext cx="1106172" cy="0"/>
          </a:xfrm>
          <a:prstGeom prst="straightConnector1">
            <a:avLst/>
          </a:prstGeom>
          <a:ln w="57150">
            <a:solidFill>
              <a:srgbClr val="00B0F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30" name="TextBox 29">
            <a:extLst>
              <a:ext uri="{FF2B5EF4-FFF2-40B4-BE49-F238E27FC236}">
                <a16:creationId xmlns:a16="http://schemas.microsoft.com/office/drawing/2014/main" id="{4D5D72F2-CF18-D66E-A86C-20AF5103B2B0}"/>
              </a:ext>
            </a:extLst>
          </p:cNvPr>
          <p:cNvSpPr txBox="1"/>
          <p:nvPr/>
        </p:nvSpPr>
        <p:spPr>
          <a:xfrm>
            <a:off x="10398185" y="2607526"/>
            <a:ext cx="1512872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1" dirty="0">
                <a:solidFill>
                  <a:srgbClr val="FF0000"/>
                </a:solidFill>
              </a:rPr>
              <a:t>PROSES SELANJUTNYA</a:t>
            </a: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B09819B0-42A3-3EAD-4EE7-67E1E3680F41}"/>
              </a:ext>
            </a:extLst>
          </p:cNvPr>
          <p:cNvSpPr/>
          <p:nvPr/>
        </p:nvSpPr>
        <p:spPr>
          <a:xfrm>
            <a:off x="152400" y="76200"/>
            <a:ext cx="11932920" cy="653796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1507929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1940</TotalTime>
  <Words>102</Words>
  <Application>Microsoft Office PowerPoint</Application>
  <PresentationFormat>Widescreen</PresentationFormat>
  <Paragraphs>32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Bookman Old Style</vt:lpstr>
      <vt:lpstr>Calibri</vt:lpstr>
      <vt:lpstr>Calibri Light</vt:lpstr>
      <vt:lpstr>Office Theme</vt:lpstr>
      <vt:lpstr>PENGAJUAN JAWABAN TERMOHON (TENGGANG WAKTU 1 (SATU) HARI KERJA SEBELUM SIDANG PEMERIKSAAN PERSIDANGAN)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55</cp:revision>
  <dcterms:created xsi:type="dcterms:W3CDTF">2023-01-10T09:53:07Z</dcterms:created>
  <dcterms:modified xsi:type="dcterms:W3CDTF">2023-03-13T14:53:15Z</dcterms:modified>
</cp:coreProperties>
</file>

<file path=docProps/thumbnail.jpeg>
</file>