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oppins"/>
      <p:regular r:id="rId29"/>
      <p:bold r:id="rId30"/>
      <p:italic r:id="rId31"/>
      <p:boldItalic r:id="rId32"/>
    </p:embeddedFont>
    <p:embeddedFont>
      <p:font typeface="Cabin"/>
      <p:regular r:id="rId33"/>
      <p:bold r:id="rId34"/>
      <p:italic r:id="rId35"/>
      <p:boldItalic r:id="rId36"/>
    </p:embeddedFont>
    <p:embeddedFont>
      <p:font typeface="Abril Fatfac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Cabin-regular.fntdata"/><Relationship Id="rId10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35" Type="http://schemas.openxmlformats.org/officeDocument/2006/relationships/font" Target="fonts/Cabin-italic.fntdata"/><Relationship Id="rId12" Type="http://schemas.openxmlformats.org/officeDocument/2006/relationships/slide" Target="slides/slide7.xml"/><Relationship Id="rId34" Type="http://schemas.openxmlformats.org/officeDocument/2006/relationships/font" Target="fonts/Cabin-bold.fntdata"/><Relationship Id="rId15" Type="http://schemas.openxmlformats.org/officeDocument/2006/relationships/slide" Target="slides/slide10.xml"/><Relationship Id="rId37" Type="http://schemas.openxmlformats.org/officeDocument/2006/relationships/font" Target="fonts/AbrilFatface-regular.fntdata"/><Relationship Id="rId14" Type="http://schemas.openxmlformats.org/officeDocument/2006/relationships/slide" Target="slides/slide9.xml"/><Relationship Id="rId36" Type="http://schemas.openxmlformats.org/officeDocument/2006/relationships/font" Target="fonts/Cabin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3031514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3031514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2fe17882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2fe17882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2fe17882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2fe17882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2fe17882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2fe17882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fe178824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2fe178824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2fe178824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2fe178824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2fe178824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2fe178824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2fe178824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2fe178824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2fe17882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2fe17882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2fe178824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2fe178824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fe17882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2fe17882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2fe178824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2fe178824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2fe178824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2fe178824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2fe178824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2fe178824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2fe178824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42fe178824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fe17882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fe17882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fe17882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fe17882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2fe17882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2fe17882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2fe17882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2fe17882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fe17882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2fe17882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fe17882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fe17882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3045cb5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3045cb5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12600" y="236850"/>
            <a:ext cx="8518800" cy="46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328225" y="426901"/>
            <a:ext cx="4488000" cy="42228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 amt="89000"/>
          </a:blip>
          <a:srcRect b="0" l="0" r="42012" t="0"/>
          <a:stretch/>
        </p:blipFill>
        <p:spPr>
          <a:xfrm>
            <a:off x="2514750" y="588300"/>
            <a:ext cx="4114500" cy="3914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flipH="1" rot="10800000">
            <a:off x="292250" y="356527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 flipH="1" rot="10800000">
            <a:off x="194925" y="371767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 flipH="1" rot="10800000">
            <a:off x="42525" y="394627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3"/>
          <p:cNvCxnSpPr/>
          <p:nvPr/>
        </p:nvCxnSpPr>
        <p:spPr>
          <a:xfrm flipH="1" rot="10800000">
            <a:off x="-186075" y="425107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 flipH="1" rot="10800000">
            <a:off x="7385225" y="-37372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3"/>
          <p:cNvCxnSpPr/>
          <p:nvPr/>
        </p:nvCxnSpPr>
        <p:spPr>
          <a:xfrm flipH="1" rot="10800000">
            <a:off x="7287900" y="-22132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 flipH="1" rot="10800000">
            <a:off x="7135500" y="727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3"/>
          <p:cNvCxnSpPr/>
          <p:nvPr/>
        </p:nvCxnSpPr>
        <p:spPr>
          <a:xfrm flipH="1" rot="10800000">
            <a:off x="6906900" y="312075"/>
            <a:ext cx="2133300" cy="1315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3040950" y="1922975"/>
            <a:ext cx="3253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PROBLEMATIKA</a:t>
            </a:r>
            <a:endParaRPr b="1" i="1" sz="30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099400" y="2674175"/>
            <a:ext cx="3253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PENYELESAIAN</a:t>
            </a:r>
            <a:endParaRPr b="1" i="1" sz="30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51650" y="3050775"/>
            <a:ext cx="3253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SENGKETA</a:t>
            </a:r>
            <a:endParaRPr b="1" i="1" sz="30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644800" y="2221050"/>
            <a:ext cx="454500" cy="43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6023350" y="2221050"/>
            <a:ext cx="454500" cy="43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3711550" y="3489075"/>
            <a:ext cx="3253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pemilu</a:t>
            </a:r>
            <a:endParaRPr b="1" i="1" sz="30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227199" y="3870075"/>
            <a:ext cx="3253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2019</a:t>
            </a:r>
            <a:endParaRPr b="1" i="1" sz="30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235549" y="2262825"/>
            <a:ext cx="550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&amp;</a:t>
            </a:r>
            <a:endParaRPr b="1" i="1" sz="3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490100" y="4099425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Fritz Edward Siregar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Koordinator Divisi Hukum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Bawaslu RI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/>
          <p:nvPr/>
        </p:nvSpPr>
        <p:spPr>
          <a:xfrm>
            <a:off x="4715317" y="974505"/>
            <a:ext cx="1436700" cy="1449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"/>
          <p:cNvSpPr/>
          <p:nvPr/>
        </p:nvSpPr>
        <p:spPr>
          <a:xfrm>
            <a:off x="2802607" y="2656190"/>
            <a:ext cx="1436700" cy="1449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>
            <a:off x="2802613" y="974505"/>
            <a:ext cx="1436700" cy="144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"/>
          <p:cNvSpPr/>
          <p:nvPr/>
        </p:nvSpPr>
        <p:spPr>
          <a:xfrm>
            <a:off x="4753813" y="2656180"/>
            <a:ext cx="1436700" cy="144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2194885" y="1216990"/>
            <a:ext cx="2044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18,1%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2040961" y="2893390"/>
            <a:ext cx="2224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18,3%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808483" y="1178520"/>
            <a:ext cx="2170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17,5%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4795659" y="2854160"/>
            <a:ext cx="2402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34</a:t>
            </a: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,2%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5441685" y="2794715"/>
            <a:ext cx="417000" cy="2679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5364710" y="1127772"/>
            <a:ext cx="417000" cy="2679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3155485" y="2820368"/>
            <a:ext cx="417000" cy="2679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3155485" y="1165693"/>
            <a:ext cx="417000" cy="2679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26787" y="382831"/>
            <a:ext cx="24024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otoritas Penyelenggara Pemilu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Penyelenggara Negara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relasi kuasa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pelibatan dalam kampanye 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2034338" y="741197"/>
            <a:ext cx="2402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NETRALITAS ASN</a:t>
            </a:r>
            <a:endParaRPr b="1" i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2758605" y="3835278"/>
            <a:ext cx="2402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KEAMANAN</a:t>
            </a:r>
            <a:endParaRPr b="1" i="1" sz="1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4547112" y="538227"/>
            <a:ext cx="2402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UJARAN KEBENCIAN DAN POLITISASI SARA</a:t>
            </a:r>
            <a:endParaRPr b="1" i="1"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4626274" y="3822925"/>
            <a:ext cx="2402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POLITIK UANG</a:t>
            </a:r>
            <a:endParaRPr b="1" i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4454535" y="985715"/>
            <a:ext cx="72000" cy="3052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 rot="5400000">
            <a:off x="4426735" y="857940"/>
            <a:ext cx="64200" cy="3347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26787" y="2820381"/>
            <a:ext cx="20445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kondisi sosial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relasi kuasa lokal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praktik kampanye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6971169" y="934845"/>
            <a:ext cx="20445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keterlibatan pemilih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relasi kuasa lokal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praktik kampanye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6958400" y="2526140"/>
            <a:ext cx="21708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Kampanye dan partisipasi pemilih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Relasi kuasa lokal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Pelaksanaan penghitungan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bin"/>
              <a:buChar char="●"/>
            </a:pPr>
            <a:r>
              <a:rPr i="1" lang="en" sz="1600">
                <a:latin typeface="Cabin"/>
                <a:ea typeface="Cabin"/>
                <a:cs typeface="Cabin"/>
                <a:sym typeface="Cabin"/>
              </a:rPr>
              <a:t>Pengawasan dan partisipasi</a:t>
            </a:r>
            <a:endParaRPr i="1" sz="16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/>
          <p:nvPr/>
        </p:nvSpPr>
        <p:spPr>
          <a:xfrm>
            <a:off x="157600" y="175350"/>
            <a:ext cx="8796600" cy="4763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16" y="1208524"/>
            <a:ext cx="3809084" cy="26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/>
          <p:nvPr/>
        </p:nvSpPr>
        <p:spPr>
          <a:xfrm>
            <a:off x="4346500" y="1218600"/>
            <a:ext cx="131400" cy="2632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4606401" y="1424600"/>
            <a:ext cx="131400" cy="2323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4866300" y="1656435"/>
            <a:ext cx="131400" cy="177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3"/>
          <p:cNvSpPr txBox="1"/>
          <p:nvPr/>
        </p:nvSpPr>
        <p:spPr>
          <a:xfrm>
            <a:off x="5257275" y="815151"/>
            <a:ext cx="28494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hak pilih.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5257275" y="1661671"/>
            <a:ext cx="36822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Kabupaten Karo, Kabupaten Nduga, Kabupaten Sarolangun memiliki tingkat kerawanan tertinggi.</a:t>
            </a:r>
            <a:endParaRPr b="1" i="1"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5126200" y="1630491"/>
            <a:ext cx="36822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"/>
              <a:buAutoNum type="arabicPeriod"/>
            </a:pPr>
            <a:r>
              <a:rPr b="1" i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Pemilih memenuhi syarat namun tidak terdaftar dalam DPT</a:t>
            </a:r>
            <a:endParaRPr b="1" i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"/>
              <a:buAutoNum type="arabicPeriod"/>
            </a:pPr>
            <a:r>
              <a:rPr b="1" i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Pemilih tanpa KTP-el</a:t>
            </a:r>
            <a:endParaRPr b="1" i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"/>
              <a:buAutoNum type="arabicPeriod"/>
            </a:pPr>
            <a:r>
              <a:rPr b="1" i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Tidak memenuhi syarat namun terdaftar dalam DPT</a:t>
            </a:r>
            <a:endParaRPr b="1" i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"/>
              <a:buAutoNum type="arabicPeriod"/>
            </a:pPr>
            <a:r>
              <a:rPr b="1" i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Tidak ada koordinasi antara KPU dan Disdukcapil</a:t>
            </a:r>
            <a:endParaRPr b="1" i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6" name="Google Shape;276;p23"/>
          <p:cNvSpPr/>
          <p:nvPr/>
        </p:nvSpPr>
        <p:spPr>
          <a:xfrm rot="5399084">
            <a:off x="233727" y="1169100"/>
            <a:ext cx="1125300" cy="891300"/>
          </a:xfrm>
          <a:prstGeom prst="rtTriangl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7849851" y="46072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3"/>
          <p:cNvSpPr txBox="1"/>
          <p:nvPr/>
        </p:nvSpPr>
        <p:spPr>
          <a:xfrm>
            <a:off x="5286499" y="815151"/>
            <a:ext cx="28494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hak pilih.</a:t>
            </a:r>
            <a:endParaRPr b="1" i="1" sz="3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5310673" y="647823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subdimensi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/>
        </p:nvSpPr>
        <p:spPr>
          <a:xfrm>
            <a:off x="6060925" y="828775"/>
            <a:ext cx="30069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kampanye.</a:t>
            </a:r>
            <a:endParaRPr b="1" i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-14600" y="0"/>
            <a:ext cx="4749000" cy="52752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3">
            <a:alphaModFix/>
          </a:blip>
          <a:srcRect b="0" l="-15816" r="35976" t="0"/>
          <a:stretch/>
        </p:blipFill>
        <p:spPr>
          <a:xfrm>
            <a:off x="-537601" y="401825"/>
            <a:ext cx="4744276" cy="43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/>
          <p:nvPr/>
        </p:nvSpPr>
        <p:spPr>
          <a:xfrm rot="5399084">
            <a:off x="248327" y="438475"/>
            <a:ext cx="1125300" cy="891300"/>
          </a:xfrm>
          <a:prstGeom prst="rtTriangl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3454725" y="76410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Google Shape;289;p24"/>
          <p:cNvSpPr/>
          <p:nvPr/>
        </p:nvSpPr>
        <p:spPr>
          <a:xfrm>
            <a:off x="3683325" y="91650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Google Shape;290;p24"/>
          <p:cNvSpPr/>
          <p:nvPr/>
        </p:nvSpPr>
        <p:spPr>
          <a:xfrm>
            <a:off x="3530925" y="106890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Google Shape;291;p24"/>
          <p:cNvSpPr txBox="1"/>
          <p:nvPr/>
        </p:nvSpPr>
        <p:spPr>
          <a:xfrm>
            <a:off x="6137125" y="828775"/>
            <a:ext cx="30069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kampanye.</a:t>
            </a:r>
            <a:endParaRPr b="1" i="1" sz="3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5196725" y="1667000"/>
            <a:ext cx="34977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Poppins"/>
              <a:buAutoNum type="arabicPeriod"/>
            </a:pPr>
            <a:r>
              <a:rPr b="1" i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kampanye di luar jadwal</a:t>
            </a:r>
            <a:endParaRPr b="1" i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Poppins"/>
              <a:buAutoNum type="arabicPeriod"/>
            </a:pPr>
            <a:r>
              <a:rPr b="1" i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konflik antarpeserta atau masyarakat</a:t>
            </a:r>
            <a:endParaRPr b="1" i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Poppins"/>
              <a:buAutoNum type="arabicPeriod"/>
            </a:pPr>
            <a:r>
              <a:rPr b="1" i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penggunaan fasilitas negara</a:t>
            </a:r>
            <a:endParaRPr b="1" i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Poppins"/>
              <a:buAutoNum type="arabicPeriod"/>
            </a:pPr>
            <a:r>
              <a:rPr b="1" i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politik uang</a:t>
            </a:r>
            <a:endParaRPr b="1" i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5368325" y="1896095"/>
            <a:ext cx="34977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Kabupaten Lombok Timur dan Kabupaten Teluk Bintuni memiliki tingkat kerawanan tertinggi</a:t>
            </a:r>
            <a:endParaRPr b="1" i="1" sz="20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4" name="Google Shape;294;p24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/>
        </p:nvSpPr>
        <p:spPr>
          <a:xfrm>
            <a:off x="6148873" y="724023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subdimensi</a:t>
            </a:r>
            <a:endParaRPr b="1" i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1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5"/>
          <p:cNvPicPr preferRelativeResize="0"/>
          <p:nvPr/>
        </p:nvPicPr>
        <p:blipFill rotWithShape="1">
          <a:blip r:embed="rId3">
            <a:alphaModFix amt="93000"/>
          </a:blip>
          <a:srcRect b="29830" l="986" r="1309" t="7101"/>
          <a:stretch/>
        </p:blipFill>
        <p:spPr>
          <a:xfrm>
            <a:off x="248400" y="157600"/>
            <a:ext cx="8694275" cy="32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/>
          <p:nvPr/>
        </p:nvSpPr>
        <p:spPr>
          <a:xfrm rot="5400000">
            <a:off x="73125" y="204500"/>
            <a:ext cx="1168800" cy="993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1832825" y="3383158"/>
            <a:ext cx="5523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pelaksanaan pemungutan suara</a:t>
            </a:r>
            <a:endParaRPr b="1" i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423750" y="336075"/>
            <a:ext cx="8314200" cy="28347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230650" y="3776225"/>
            <a:ext cx="8635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pemilih disabilitas  |  pemilih napi  |  rumah sakit </a:t>
            </a:r>
            <a:br>
              <a:rPr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penggelembungan dan pengurangan</a:t>
            </a:r>
            <a:endParaRPr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5" name="Google Shape;305;p25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0" y="4890150"/>
            <a:ext cx="845925" cy="2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5"/>
          <p:cNvSpPr txBox="1"/>
          <p:nvPr/>
        </p:nvSpPr>
        <p:spPr>
          <a:xfrm>
            <a:off x="160713" y="4383530"/>
            <a:ext cx="8635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Kota Pasuruan, Kota Sorong, dan Kabupaten Sorong Selatan memiliki tingkat kerawanan tertinggi.</a:t>
            </a:r>
            <a:endParaRPr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1786905" y="3386165"/>
            <a:ext cx="5523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pelaksanaan pemungutan suara</a:t>
            </a:r>
            <a:endParaRPr b="1" i="1" sz="24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5"/>
          <p:cNvSpPr txBox="1"/>
          <p:nvPr/>
        </p:nvSpPr>
        <p:spPr>
          <a:xfrm>
            <a:off x="3837007" y="3196428"/>
            <a:ext cx="1332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subdimensi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/>
          <p:cNvPicPr preferRelativeResize="0"/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6"/>
          <p:cNvSpPr/>
          <p:nvPr/>
        </p:nvSpPr>
        <p:spPr>
          <a:xfrm>
            <a:off x="0" y="423775"/>
            <a:ext cx="5479500" cy="4076700"/>
          </a:xfrm>
          <a:prstGeom prst="rect">
            <a:avLst/>
          </a:prstGeom>
          <a:solidFill>
            <a:srgbClr val="3C78D8">
              <a:alpha val="3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"/>
          <p:cNvSpPr txBox="1"/>
          <p:nvPr/>
        </p:nvSpPr>
        <p:spPr>
          <a:xfrm>
            <a:off x="104950" y="1217975"/>
            <a:ext cx="5117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adjudikasi keberatan Pemilu.</a:t>
            </a:r>
            <a:endParaRPr b="1" i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303700" y="1819585"/>
            <a:ext cx="4719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AutoNum type="arabicPeriod"/>
            </a:pPr>
            <a:r>
              <a:rPr i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permohonan sengketa hasil Pemilu di MK</a:t>
            </a:r>
            <a:endParaRPr i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AutoNum type="arabicPeriod"/>
            </a:pPr>
            <a:r>
              <a:rPr i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keberatan penetapan perolehan suara caleg di internal partai</a:t>
            </a:r>
            <a:endParaRPr i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362117" y="3405475"/>
            <a:ext cx="4719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Gorontalo dan Maluku memiliki tingkat kerawanan tertinggi. </a:t>
            </a:r>
            <a:endParaRPr i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143431" y="1217975"/>
            <a:ext cx="5117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adjudikasi keberatan Pemilu.</a:t>
            </a:r>
            <a:endParaRPr b="1" i="1" sz="24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9" name="Google Shape;319;p26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6"/>
          <p:cNvSpPr txBox="1"/>
          <p:nvPr/>
        </p:nvSpPr>
        <p:spPr>
          <a:xfrm>
            <a:off x="104948" y="1019798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subdimensi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/>
        </p:nvSpPr>
        <p:spPr>
          <a:xfrm>
            <a:off x="3313825" y="1534275"/>
            <a:ext cx="3448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6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0 2</a:t>
            </a:r>
            <a:endParaRPr b="1" i="1" sz="96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4335000" y="3039300"/>
            <a:ext cx="160800" cy="210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7"/>
          <p:cNvSpPr txBox="1"/>
          <p:nvPr/>
        </p:nvSpPr>
        <p:spPr>
          <a:xfrm>
            <a:off x="3390025" y="1534275"/>
            <a:ext cx="3448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6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0 2</a:t>
            </a:r>
            <a:endParaRPr b="1" i="1" sz="9600">
              <a:solidFill>
                <a:schemeClr val="accen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825150" y="1131425"/>
            <a:ext cx="73413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penyelesaian sengketa </a:t>
            </a:r>
            <a:endParaRPr i="1" sz="18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proses pemilu</a:t>
            </a:r>
            <a:endParaRPr i="1" sz="18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/>
          <p:nvPr/>
        </p:nvSpPr>
        <p:spPr>
          <a:xfrm>
            <a:off x="2268025" y="1475825"/>
            <a:ext cx="4427400" cy="117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8"/>
          <p:cNvSpPr txBox="1"/>
          <p:nvPr/>
        </p:nvSpPr>
        <p:spPr>
          <a:xfrm>
            <a:off x="1388150" y="1651176"/>
            <a:ext cx="65172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</a:rPr>
              <a:t>Ruang Lingkup Sengketa Proses Pemilu </a:t>
            </a: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meliputi sengketa antarpeserta Pemilu dan sengketa antara peserta Pemilu dengan Penyelenggara Pemilu.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4140050" y="3322375"/>
            <a:ext cx="1013400" cy="117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28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8"/>
          <p:cNvSpPr txBox="1"/>
          <p:nvPr/>
        </p:nvSpPr>
        <p:spPr>
          <a:xfrm>
            <a:off x="1376677" y="3436139"/>
            <a:ext cx="65172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(Pasal 466 UU 7/2017)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/>
          <p:nvPr/>
        </p:nvSpPr>
        <p:spPr>
          <a:xfrm rot="-2700000">
            <a:off x="2943438" y="-3124186"/>
            <a:ext cx="4641025" cy="10247674"/>
          </a:xfrm>
          <a:prstGeom prst="triangle">
            <a:avLst>
              <a:gd fmla="val 0" name="adj"/>
            </a:avLst>
          </a:prstGeom>
          <a:solidFill>
            <a:srgbClr val="6D9EEB">
              <a:alpha val="5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0" y="58500"/>
            <a:ext cx="3916200" cy="5085000"/>
          </a:xfrm>
          <a:prstGeom prst="triangle">
            <a:avLst>
              <a:gd fmla="val 0" name="adj"/>
            </a:avLst>
          </a:prstGeom>
          <a:solidFill>
            <a:srgbClr val="6D9EEB">
              <a:alpha val="5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1256150" y="1686750"/>
            <a:ext cx="102300" cy="160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9"/>
          <p:cNvSpPr txBox="1"/>
          <p:nvPr/>
        </p:nvSpPr>
        <p:spPr>
          <a:xfrm>
            <a:off x="1358450" y="1686750"/>
            <a:ext cx="60939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Objek Sengketa</a:t>
            </a:r>
            <a:r>
              <a:rPr b="1" i="1" lang="en" sz="2200">
                <a:latin typeface="Poppins"/>
                <a:ea typeface="Poppins"/>
                <a:cs typeface="Poppins"/>
                <a:sym typeface="Poppins"/>
              </a:rPr>
              <a:t> meliputi Keputusan KPU, KPU Provinsi, atau KPU Kabupaten Kota.</a:t>
            </a:r>
            <a:endParaRPr b="1" i="1"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1379600" y="2474902"/>
            <a:ext cx="50121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Poppins"/>
                <a:ea typeface="Poppins"/>
                <a:cs typeface="Poppins"/>
                <a:sym typeface="Poppins"/>
              </a:rPr>
              <a:t>Keputusan tersebut dalam bentuk Surat Keputusan (SK) atau Berita Acara</a:t>
            </a:r>
            <a:endParaRPr b="1" i="1"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7596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 txBox="1"/>
          <p:nvPr/>
        </p:nvSpPr>
        <p:spPr>
          <a:xfrm>
            <a:off x="4630449" y="3233826"/>
            <a:ext cx="282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(Pasal 4 Perbawaslu 18/2018)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0"/>
          <p:cNvPicPr preferRelativeResize="0"/>
          <p:nvPr/>
        </p:nvPicPr>
        <p:blipFill rotWithShape="1">
          <a:blip r:embed="rId3">
            <a:alphaModFix amt="82000"/>
          </a:blip>
          <a:srcRect b="0" l="30905" r="0" t="0"/>
          <a:stretch/>
        </p:blipFill>
        <p:spPr>
          <a:xfrm flipH="1">
            <a:off x="3468225" y="-725950"/>
            <a:ext cx="5333400" cy="53676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54" name="Google Shape;354;p30"/>
          <p:cNvSpPr txBox="1"/>
          <p:nvPr/>
        </p:nvSpPr>
        <p:spPr>
          <a:xfrm>
            <a:off x="306875" y="248400"/>
            <a:ext cx="73413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oppins"/>
                <a:ea typeface="Poppins"/>
                <a:cs typeface="Poppins"/>
                <a:sym typeface="Poppins"/>
              </a:rPr>
              <a:t>Pihak Pemohon</a:t>
            </a:r>
            <a:endParaRPr b="1" sz="3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219202" y="904976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Partai politik calon peserta pemilu yang telah mendaftarkan diri sebagai peserta Pemilu di KPU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Partai Politik Peserta Pemilu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Calon Anggota DPR dan DPRD yang </a:t>
            </a:r>
            <a:br>
              <a:rPr b="1" lang="en" sz="1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tercantum dalam DCT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Bakal Calon Anggota DPD yang telah </a:t>
            </a:r>
            <a:br>
              <a:rPr b="1" lang="en" sz="1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mendaftarkan diri pada KPU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Calon Anggota DPD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Bakal Paslon Presiden dan </a:t>
            </a:r>
            <a:br>
              <a:rPr b="1" lang="en" sz="1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Wakil Presiden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Paslon Presiden dan </a:t>
            </a:r>
            <a:br>
              <a:rPr b="1" lang="en" sz="18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Wakil Presiden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56" name="Google Shape;356;p30"/>
          <p:cNvCxnSpPr/>
          <p:nvPr/>
        </p:nvCxnSpPr>
        <p:spPr>
          <a:xfrm>
            <a:off x="8957300" y="29225"/>
            <a:ext cx="0" cy="4821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0"/>
          <p:cNvCxnSpPr/>
          <p:nvPr/>
        </p:nvCxnSpPr>
        <p:spPr>
          <a:xfrm>
            <a:off x="3450386" y="4851125"/>
            <a:ext cx="5515200" cy="6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0"/>
          <p:cNvSpPr txBox="1"/>
          <p:nvPr/>
        </p:nvSpPr>
        <p:spPr>
          <a:xfrm>
            <a:off x="4023908" y="496811"/>
            <a:ext cx="51201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(Pasal 7 Perbawaslu 18/2018)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76201" y="47749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 amt="95000"/>
          </a:blip>
          <a:srcRect b="0" l="22070" r="11453" t="0"/>
          <a:stretch/>
        </p:blipFill>
        <p:spPr>
          <a:xfrm>
            <a:off x="4279750" y="309550"/>
            <a:ext cx="4559000" cy="452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31"/>
          <p:cNvCxnSpPr/>
          <p:nvPr/>
        </p:nvCxnSpPr>
        <p:spPr>
          <a:xfrm>
            <a:off x="7599425" y="-311072"/>
            <a:ext cx="1627200" cy="1511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1"/>
          <p:cNvCxnSpPr/>
          <p:nvPr/>
        </p:nvCxnSpPr>
        <p:spPr>
          <a:xfrm>
            <a:off x="7751825" y="-364325"/>
            <a:ext cx="1627200" cy="1511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31"/>
          <p:cNvSpPr/>
          <p:nvPr/>
        </p:nvSpPr>
        <p:spPr>
          <a:xfrm>
            <a:off x="4279750" y="309600"/>
            <a:ext cx="4559100" cy="4524300"/>
          </a:xfrm>
          <a:prstGeom prst="rect">
            <a:avLst/>
          </a:prstGeom>
          <a:solidFill>
            <a:srgbClr val="3C78D8">
              <a:alpha val="3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8" name="Google Shape;368;p31"/>
          <p:cNvCxnSpPr/>
          <p:nvPr/>
        </p:nvCxnSpPr>
        <p:spPr>
          <a:xfrm>
            <a:off x="7393772" y="-87667"/>
            <a:ext cx="1665900" cy="1563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1"/>
          <p:cNvCxnSpPr/>
          <p:nvPr/>
        </p:nvCxnSpPr>
        <p:spPr>
          <a:xfrm>
            <a:off x="6882350" y="-336087"/>
            <a:ext cx="1958100" cy="18705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1"/>
          <p:cNvCxnSpPr/>
          <p:nvPr/>
        </p:nvCxnSpPr>
        <p:spPr>
          <a:xfrm>
            <a:off x="7447025" y="-240067"/>
            <a:ext cx="1627200" cy="1511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31"/>
          <p:cNvSpPr/>
          <p:nvPr/>
        </p:nvSpPr>
        <p:spPr>
          <a:xfrm>
            <a:off x="438375" y="1271325"/>
            <a:ext cx="2557200" cy="72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 txBox="1"/>
          <p:nvPr/>
        </p:nvSpPr>
        <p:spPr>
          <a:xfrm>
            <a:off x="348937" y="1261937"/>
            <a:ext cx="3201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Pihak Termohon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1344325" y="2104150"/>
            <a:ext cx="5815500" cy="2177100"/>
          </a:xfrm>
          <a:prstGeom prst="rect">
            <a:avLst/>
          </a:prstGeom>
          <a:solidFill>
            <a:srgbClr val="EA9999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"/>
          <p:cNvSpPr txBox="1"/>
          <p:nvPr/>
        </p:nvSpPr>
        <p:spPr>
          <a:xfrm>
            <a:off x="1499150" y="2127113"/>
            <a:ext cx="552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KPU, KPU Provinsi, dan KPU Kabupaten/Kota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Partai Politik Peserta Pemilu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Bakal calon Anggota DPD yang telah mendaftarkan diri kepada KPU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Calon Anggota DPR, DPD, dan DPRD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Pasangan Calon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>
            <a:off x="334310" y="1610562"/>
            <a:ext cx="3930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(Pasal 8 Perbawaslu 18/2018)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6" name="Google Shape;376;p31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7596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312600" y="262950"/>
            <a:ext cx="8518800" cy="46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-231750" y="1228525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Google Shape;80;p14"/>
          <p:cNvSpPr/>
          <p:nvPr/>
        </p:nvSpPr>
        <p:spPr>
          <a:xfrm>
            <a:off x="73050" y="999925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Google Shape;81;p14"/>
          <p:cNvSpPr/>
          <p:nvPr/>
        </p:nvSpPr>
        <p:spPr>
          <a:xfrm>
            <a:off x="73050" y="1152325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Google Shape;82;p14"/>
          <p:cNvSpPr/>
          <p:nvPr/>
        </p:nvSpPr>
        <p:spPr>
          <a:xfrm>
            <a:off x="6654825" y="361345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Google Shape;83;p14"/>
          <p:cNvSpPr/>
          <p:nvPr/>
        </p:nvSpPr>
        <p:spPr>
          <a:xfrm>
            <a:off x="6883425" y="376585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4"/>
          <p:cNvSpPr/>
          <p:nvPr/>
        </p:nvSpPr>
        <p:spPr>
          <a:xfrm>
            <a:off x="6731025" y="391825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4"/>
          <p:cNvSpPr txBox="1"/>
          <p:nvPr/>
        </p:nvSpPr>
        <p:spPr>
          <a:xfrm>
            <a:off x="2613525" y="1067288"/>
            <a:ext cx="12171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01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7773651" y="45310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3639600" y="1152325"/>
            <a:ext cx="44889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INDEKS KERAWANAN PEMILU TAHUN 2019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613525" y="1905488"/>
            <a:ext cx="12171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02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3639600" y="1990525"/>
            <a:ext cx="44889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PENYELESAIAN SENGKETA PROSES PEMILU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2613525" y="2772912"/>
            <a:ext cx="12171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03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639600" y="2890313"/>
            <a:ext cx="44889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PERMASALAHAN KONKRET DALAM PERSIDANGAN DI MK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/>
          <p:nvPr/>
        </p:nvSpPr>
        <p:spPr>
          <a:xfrm rot="10800000">
            <a:off x="3078400" y="12825"/>
            <a:ext cx="6041400" cy="5143500"/>
          </a:xfrm>
          <a:prstGeom prst="rtTriangle">
            <a:avLst/>
          </a:prstGeom>
          <a:solidFill>
            <a:srgbClr val="FFFFFF">
              <a:alpha val="4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1417475" y="1526025"/>
            <a:ext cx="101700" cy="183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2"/>
          <p:cNvSpPr txBox="1"/>
          <p:nvPr/>
        </p:nvSpPr>
        <p:spPr>
          <a:xfrm>
            <a:off x="1519175" y="1452950"/>
            <a:ext cx="65760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Pihak Terkait </a:t>
            </a:r>
            <a:r>
              <a:rPr b="1" i="1" lang="en" sz="2000">
                <a:latin typeface="Poppins"/>
                <a:ea typeface="Poppins"/>
                <a:cs typeface="Poppins"/>
                <a:sym typeface="Poppins"/>
              </a:rPr>
              <a:t>adalah Partai Politik Peserta Pemilu, calon anggota DPR dan DPRD yang tercantum di dalam DCT, gabungan Partai Politik Peserta Pemilu, calon anggota DPD, dan/atau Pasangan Calon yang </a:t>
            </a:r>
            <a:r>
              <a:rPr b="1" i="1" lang="en" sz="2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berpotensi dirugikan </a:t>
            </a:r>
            <a:r>
              <a:rPr b="1" i="1" lang="en" sz="2000">
                <a:latin typeface="Poppins"/>
                <a:ea typeface="Poppins"/>
                <a:cs typeface="Poppins"/>
                <a:sym typeface="Poppins"/>
              </a:rPr>
              <a:t>atas penyelesaian sengketa proses Pemilu.</a:t>
            </a:r>
            <a:endParaRPr b="1" i="1" sz="2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4" name="Google Shape;384;p32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7596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2"/>
          <p:cNvSpPr txBox="1"/>
          <p:nvPr/>
        </p:nvSpPr>
        <p:spPr>
          <a:xfrm>
            <a:off x="5265800" y="3437025"/>
            <a:ext cx="282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(Pasal 9 Perbawaslu 18/2018)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/>
          <p:nvPr/>
        </p:nvSpPr>
        <p:spPr>
          <a:xfrm>
            <a:off x="1049100" y="1411050"/>
            <a:ext cx="949800" cy="949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2573100" y="1411050"/>
            <a:ext cx="949800" cy="949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4097100" y="1411050"/>
            <a:ext cx="949800" cy="949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5621100" y="1411050"/>
            <a:ext cx="949800" cy="949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7145100" y="1411050"/>
            <a:ext cx="949800" cy="949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 rot="5400000">
            <a:off x="2088688" y="1767963"/>
            <a:ext cx="381275" cy="211200"/>
          </a:xfrm>
          <a:prstGeom prst="flowChartExtra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"/>
          <p:cNvSpPr/>
          <p:nvPr/>
        </p:nvSpPr>
        <p:spPr>
          <a:xfrm rot="5400000">
            <a:off x="3612688" y="1767963"/>
            <a:ext cx="381275" cy="211200"/>
          </a:xfrm>
          <a:prstGeom prst="flowChartExtra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3"/>
          <p:cNvSpPr/>
          <p:nvPr/>
        </p:nvSpPr>
        <p:spPr>
          <a:xfrm rot="5400000">
            <a:off x="5136688" y="1767963"/>
            <a:ext cx="381275" cy="211200"/>
          </a:xfrm>
          <a:prstGeom prst="flowChartExtra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3"/>
          <p:cNvSpPr/>
          <p:nvPr/>
        </p:nvSpPr>
        <p:spPr>
          <a:xfrm rot="5400000">
            <a:off x="6707663" y="1767963"/>
            <a:ext cx="381275" cy="211200"/>
          </a:xfrm>
          <a:prstGeom prst="flowChartExtra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425" y="1500400"/>
            <a:ext cx="758125" cy="6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425" y="1571273"/>
            <a:ext cx="578638" cy="57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2462" y="1530912"/>
            <a:ext cx="637525" cy="6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6637" y="1560124"/>
            <a:ext cx="637524" cy="63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3184" y="1553174"/>
            <a:ext cx="637524" cy="63752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/>
          <p:nvPr/>
        </p:nvSpPr>
        <p:spPr>
          <a:xfrm>
            <a:off x="1480200" y="2343150"/>
            <a:ext cx="87600" cy="49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3004200" y="909962"/>
            <a:ext cx="87600" cy="49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3"/>
          <p:cNvSpPr/>
          <p:nvPr/>
        </p:nvSpPr>
        <p:spPr>
          <a:xfrm>
            <a:off x="4528200" y="2343150"/>
            <a:ext cx="87600" cy="49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6037588" y="971550"/>
            <a:ext cx="87600" cy="49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3"/>
          <p:cNvSpPr/>
          <p:nvPr/>
        </p:nvSpPr>
        <p:spPr>
          <a:xfrm>
            <a:off x="7576200" y="2325399"/>
            <a:ext cx="87600" cy="49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 txBox="1"/>
          <p:nvPr/>
        </p:nvSpPr>
        <p:spPr>
          <a:xfrm>
            <a:off x="602850" y="2949950"/>
            <a:ext cx="1970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enerima </a:t>
            </a:r>
            <a:b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permohonan</a:t>
            </a:r>
            <a:endParaRPr b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33"/>
          <p:cNvSpPr txBox="1"/>
          <p:nvPr/>
        </p:nvSpPr>
        <p:spPr>
          <a:xfrm>
            <a:off x="1724250" y="177526"/>
            <a:ext cx="2688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verifikasi</a:t>
            </a:r>
            <a:b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permohonan</a:t>
            </a:r>
            <a:endParaRPr b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33"/>
          <p:cNvSpPr txBox="1"/>
          <p:nvPr/>
        </p:nvSpPr>
        <p:spPr>
          <a:xfrm>
            <a:off x="3172050" y="2920726"/>
            <a:ext cx="2688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ediasi</a:t>
            </a:r>
            <a:b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Dalam hal mediasi berhasil maka tidak perlu dilanjutkan ke proses adjudikasi.</a:t>
            </a:r>
            <a:endParaRPr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33"/>
          <p:cNvSpPr txBox="1"/>
          <p:nvPr/>
        </p:nvSpPr>
        <p:spPr>
          <a:xfrm>
            <a:off x="4786862" y="496938"/>
            <a:ext cx="2688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adjudikasi</a:t>
            </a:r>
            <a:endParaRPr b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6272221" y="2876889"/>
            <a:ext cx="2688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memutus penyelesaian sengketa proses pemilu</a:t>
            </a:r>
            <a:endParaRPr b="1" sz="1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33"/>
          <p:cNvSpPr/>
          <p:nvPr/>
        </p:nvSpPr>
        <p:spPr>
          <a:xfrm>
            <a:off x="0" y="4395550"/>
            <a:ext cx="9144000" cy="7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3"/>
          <p:cNvSpPr txBox="1"/>
          <p:nvPr/>
        </p:nvSpPr>
        <p:spPr>
          <a:xfrm>
            <a:off x="716000" y="4412650"/>
            <a:ext cx="7700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Cabin"/>
                <a:ea typeface="Cabin"/>
                <a:cs typeface="Cabin"/>
                <a:sym typeface="Cabin"/>
              </a:rPr>
              <a:t>Jangka waktu penyelesaian sengketa adalah 12 hari kalender terhitung sejak permohonan diregistrasi hingga dibacakannya putusan.</a:t>
            </a:r>
            <a:endParaRPr b="1" i="1" sz="16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16" name="Google Shape;416;p33"/>
          <p:cNvPicPr preferRelativeResize="0"/>
          <p:nvPr/>
        </p:nvPicPr>
        <p:blipFill rotWithShape="1">
          <a:blip r:embed="rId8">
            <a:alphaModFix/>
          </a:blip>
          <a:srcRect b="0" l="0" r="30560" t="0"/>
          <a:stretch/>
        </p:blipFill>
        <p:spPr>
          <a:xfrm>
            <a:off x="8018701" y="76200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/>
          <p:nvPr/>
        </p:nvSpPr>
        <p:spPr>
          <a:xfrm>
            <a:off x="312600" y="262950"/>
            <a:ext cx="8518800" cy="46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-231750" y="1228525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3" name="Google Shape;423;p34"/>
          <p:cNvSpPr/>
          <p:nvPr/>
        </p:nvSpPr>
        <p:spPr>
          <a:xfrm>
            <a:off x="73050" y="999925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4" name="Google Shape;424;p34"/>
          <p:cNvSpPr/>
          <p:nvPr/>
        </p:nvSpPr>
        <p:spPr>
          <a:xfrm>
            <a:off x="73050" y="1152325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5" name="Google Shape;425;p34"/>
          <p:cNvSpPr/>
          <p:nvPr/>
        </p:nvSpPr>
        <p:spPr>
          <a:xfrm>
            <a:off x="6654825" y="361345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6" name="Google Shape;426;p34"/>
          <p:cNvSpPr/>
          <p:nvPr/>
        </p:nvSpPr>
        <p:spPr>
          <a:xfrm>
            <a:off x="6883425" y="376585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7" name="Google Shape;427;p34"/>
          <p:cNvSpPr/>
          <p:nvPr/>
        </p:nvSpPr>
        <p:spPr>
          <a:xfrm>
            <a:off x="6731025" y="3918250"/>
            <a:ext cx="2367175" cy="502225"/>
          </a:xfrm>
          <a:custGeom>
            <a:rect b="b" l="l" r="r" t="t"/>
            <a:pathLst>
              <a:path extrusionOk="0" h="20089" w="94687">
                <a:moveTo>
                  <a:pt x="0" y="12274"/>
                </a:moveTo>
                <a:cubicBezTo>
                  <a:pt x="4367" y="8999"/>
                  <a:pt x="8003" y="2469"/>
                  <a:pt x="13443" y="2922"/>
                </a:cubicBezTo>
                <a:cubicBezTo>
                  <a:pt x="22268" y="3657"/>
                  <a:pt x="25217" y="21608"/>
                  <a:pt x="33901" y="19872"/>
                </a:cubicBezTo>
                <a:cubicBezTo>
                  <a:pt x="43223" y="18009"/>
                  <a:pt x="44851" y="0"/>
                  <a:pt x="54358" y="0"/>
                </a:cubicBezTo>
                <a:cubicBezTo>
                  <a:pt x="60846" y="0"/>
                  <a:pt x="61652" y="11274"/>
                  <a:pt x="67216" y="14612"/>
                </a:cubicBezTo>
                <a:cubicBezTo>
                  <a:pt x="71295" y="17059"/>
                  <a:pt x="75101" y="9283"/>
                  <a:pt x="78906" y="6429"/>
                </a:cubicBezTo>
                <a:cubicBezTo>
                  <a:pt x="83236" y="3180"/>
                  <a:pt x="87798" y="16323"/>
                  <a:pt x="92934" y="14612"/>
                </a:cubicBezTo>
                <a:cubicBezTo>
                  <a:pt x="93718" y="14351"/>
                  <a:pt x="94103" y="13443"/>
                  <a:pt x="94687" y="12859"/>
                </a:cubicBezTo>
              </a:path>
            </a:pathLst>
          </a:cu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428" name="Google Shape;428;p34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7773651" y="45310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4"/>
          <p:cNvSpPr txBox="1"/>
          <p:nvPr/>
        </p:nvSpPr>
        <p:spPr>
          <a:xfrm>
            <a:off x="2615600" y="975175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Poppins"/>
                <a:ea typeface="Poppins"/>
                <a:cs typeface="Poppins"/>
                <a:sym typeface="Poppins"/>
              </a:rPr>
              <a:t>Masalah-masalah yang muncul </a:t>
            </a:r>
            <a:endParaRPr b="1" i="1"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Poppins"/>
                <a:ea typeface="Poppins"/>
                <a:cs typeface="Poppins"/>
                <a:sym typeface="Poppins"/>
              </a:rPr>
              <a:t>dalam persidangan di MK </a:t>
            </a:r>
            <a:endParaRPr b="1" i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2557150" y="1806950"/>
            <a:ext cx="7341300" cy="1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Tidak terdistribusikannya logistik (Kab. TTS)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Perbedaan data antara DPT yang dimiliki KPU 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dengan data Disdukcapil (Kab. Sampang)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Penyelenggara Pemilu tidak netral (Kab. Deiyai)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Pembukaan kotak suara tidak sesuai prosedur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	(Kab. Cirebon)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Daftar hadir tidak diisi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Pemilih ganda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"/>
          <p:cNvSpPr/>
          <p:nvPr/>
        </p:nvSpPr>
        <p:spPr>
          <a:xfrm>
            <a:off x="312600" y="262950"/>
            <a:ext cx="8518800" cy="46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5"/>
          <p:cNvSpPr txBox="1"/>
          <p:nvPr/>
        </p:nvSpPr>
        <p:spPr>
          <a:xfrm>
            <a:off x="2454825" y="165680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T E R I M A</a:t>
            </a:r>
            <a:endParaRPr b="1" sz="60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35"/>
          <p:cNvSpPr txBox="1"/>
          <p:nvPr/>
        </p:nvSpPr>
        <p:spPr>
          <a:xfrm>
            <a:off x="2835825" y="241880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K A S I H</a:t>
            </a:r>
            <a:endParaRPr b="1" sz="60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35"/>
          <p:cNvSpPr/>
          <p:nvPr/>
        </p:nvSpPr>
        <p:spPr>
          <a:xfrm rot="-2376353">
            <a:off x="2527973" y="1331875"/>
            <a:ext cx="3229161" cy="2703271"/>
          </a:xfrm>
          <a:prstGeom prst="arc">
            <a:avLst>
              <a:gd fmla="val 16023834" name="adj1"/>
              <a:gd fmla="val 259107" name="adj2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5"/>
          <p:cNvSpPr/>
          <p:nvPr/>
        </p:nvSpPr>
        <p:spPr>
          <a:xfrm flipH="1" rot="-8423647">
            <a:off x="2527973" y="1103275"/>
            <a:ext cx="3229161" cy="2703271"/>
          </a:xfrm>
          <a:prstGeom prst="arc">
            <a:avLst>
              <a:gd fmla="val 16200000" name="adj1"/>
              <a:gd fmla="val 259107" name="adj2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0" name="Google Shape;440;p35"/>
          <p:cNvCxnSpPr/>
          <p:nvPr/>
        </p:nvCxnSpPr>
        <p:spPr>
          <a:xfrm flipH="1" rot="10800000">
            <a:off x="2036850" y="3694400"/>
            <a:ext cx="1170000" cy="9669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35"/>
          <p:cNvCxnSpPr/>
          <p:nvPr/>
        </p:nvCxnSpPr>
        <p:spPr>
          <a:xfrm flipH="1" rot="10800000">
            <a:off x="5540475" y="486000"/>
            <a:ext cx="1170000" cy="9669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2268025" y="1475825"/>
            <a:ext cx="4427400" cy="117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1388150" y="1680400"/>
            <a:ext cx="65172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</a:rPr>
              <a:t>Indeks Kerawanan Pemilu</a:t>
            </a: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 merupakan alat untuk mengukur kategori kerawanan serta melakukan deteksi dini.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140050" y="3322375"/>
            <a:ext cx="1013400" cy="117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129038" y="591850"/>
            <a:ext cx="1768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0 1</a:t>
            </a:r>
            <a:endParaRPr b="1" sz="4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2977342" y="2054188"/>
            <a:ext cx="1008300" cy="978900"/>
            <a:chOff x="1578063" y="2834838"/>
            <a:chExt cx="1008300" cy="978900"/>
          </a:xfrm>
        </p:grpSpPr>
        <p:sp>
          <p:nvSpPr>
            <p:cNvPr id="106" name="Google Shape;106;p16"/>
            <p:cNvSpPr/>
            <p:nvPr/>
          </p:nvSpPr>
          <p:spPr>
            <a:xfrm>
              <a:off x="1578063" y="2834838"/>
              <a:ext cx="1008300" cy="9789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" name="Google Shape;10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59714" y="2904699"/>
              <a:ext cx="803675" cy="803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6"/>
          <p:cNvGrpSpPr/>
          <p:nvPr/>
        </p:nvGrpSpPr>
        <p:grpSpPr>
          <a:xfrm>
            <a:off x="5090571" y="1958013"/>
            <a:ext cx="1075075" cy="1075075"/>
            <a:chOff x="1419463" y="890112"/>
            <a:chExt cx="1075075" cy="1075075"/>
          </a:xfrm>
        </p:grpSpPr>
        <p:sp>
          <p:nvSpPr>
            <p:cNvPr id="109" name="Google Shape;109;p16"/>
            <p:cNvSpPr/>
            <p:nvPr/>
          </p:nvSpPr>
          <p:spPr>
            <a:xfrm>
              <a:off x="1452850" y="938188"/>
              <a:ext cx="1008300" cy="9789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19463" y="890112"/>
              <a:ext cx="1075075" cy="1075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16"/>
          <p:cNvGrpSpPr/>
          <p:nvPr/>
        </p:nvGrpSpPr>
        <p:grpSpPr>
          <a:xfrm>
            <a:off x="7270575" y="2054188"/>
            <a:ext cx="1008300" cy="978900"/>
            <a:chOff x="4863738" y="2365188"/>
            <a:chExt cx="1008300" cy="978900"/>
          </a:xfrm>
        </p:grpSpPr>
        <p:sp>
          <p:nvSpPr>
            <p:cNvPr id="112" name="Google Shape;112;p16"/>
            <p:cNvSpPr/>
            <p:nvPr/>
          </p:nvSpPr>
          <p:spPr>
            <a:xfrm>
              <a:off x="4863738" y="2365188"/>
              <a:ext cx="1008300" cy="9789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" name="Google Shape;11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66063" y="2452813"/>
              <a:ext cx="803675" cy="803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16"/>
          <p:cNvGrpSpPr/>
          <p:nvPr/>
        </p:nvGrpSpPr>
        <p:grpSpPr>
          <a:xfrm>
            <a:off x="864113" y="2054188"/>
            <a:ext cx="1008300" cy="978900"/>
            <a:chOff x="3715663" y="986263"/>
            <a:chExt cx="1008300" cy="978900"/>
          </a:xfrm>
        </p:grpSpPr>
        <p:sp>
          <p:nvSpPr>
            <p:cNvPr id="115" name="Google Shape;115;p16"/>
            <p:cNvSpPr/>
            <p:nvPr/>
          </p:nvSpPr>
          <p:spPr>
            <a:xfrm>
              <a:off x="3715663" y="986263"/>
              <a:ext cx="1008300" cy="9789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" name="Google Shape;11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70032" y="1077853"/>
              <a:ext cx="699575" cy="699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6"/>
          <p:cNvSpPr txBox="1"/>
          <p:nvPr/>
        </p:nvSpPr>
        <p:spPr>
          <a:xfrm>
            <a:off x="847499" y="1197700"/>
            <a:ext cx="1183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#1</a:t>
            </a:r>
            <a:endParaRPr b="1" sz="4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904899" y="1273900"/>
            <a:ext cx="1183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#2</a:t>
            </a:r>
            <a:endParaRPr b="1" sz="4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038499" y="1273900"/>
            <a:ext cx="1183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#3</a:t>
            </a:r>
            <a:endParaRPr b="1" sz="4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7248299" y="1273900"/>
            <a:ext cx="1183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#4</a:t>
            </a:r>
            <a:endParaRPr b="1" sz="48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3050" y="3127025"/>
            <a:ext cx="2732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imensi konteks sosial politik</a:t>
            </a:r>
            <a:endParaRPr b="1" i="1" sz="180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603000" y="0"/>
            <a:ext cx="2922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dimensi IKP.</a:t>
            </a:r>
            <a:endParaRPr b="1" i="1" sz="3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130450" y="3127025"/>
            <a:ext cx="2732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dimensi </a:t>
            </a:r>
            <a:endParaRPr b="1" i="1" sz="180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partisipasi</a:t>
            </a:r>
            <a:endParaRPr b="1" i="1" sz="180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4263626" y="3127025"/>
            <a:ext cx="2732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imensi</a:t>
            </a:r>
            <a:b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kontestasi</a:t>
            </a:r>
            <a:endParaRPr b="1" i="1" sz="180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473851" y="3127025"/>
            <a:ext cx="2732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dimensi</a:t>
            </a:r>
            <a:b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penyelenggaran</a:t>
            </a:r>
            <a:b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yang bebas</a:t>
            </a:r>
            <a:b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180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dan adil</a:t>
            </a:r>
            <a:endParaRPr b="1" i="1" sz="180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5801050" y="540650"/>
            <a:ext cx="3317100" cy="58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7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105425" y="323015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Google Shape;133;p17"/>
          <p:cNvSpPr/>
          <p:nvPr/>
        </p:nvSpPr>
        <p:spPr>
          <a:xfrm>
            <a:off x="181625" y="3588975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Google Shape;134;p17"/>
          <p:cNvSpPr/>
          <p:nvPr/>
        </p:nvSpPr>
        <p:spPr>
          <a:xfrm>
            <a:off x="29225" y="132515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Google Shape;135;p17"/>
          <p:cNvSpPr/>
          <p:nvPr/>
        </p:nvSpPr>
        <p:spPr>
          <a:xfrm>
            <a:off x="29225" y="162995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Google Shape;136;p17"/>
          <p:cNvSpPr/>
          <p:nvPr/>
        </p:nvSpPr>
        <p:spPr>
          <a:xfrm>
            <a:off x="29225" y="193475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Google Shape;137;p17"/>
          <p:cNvSpPr/>
          <p:nvPr/>
        </p:nvSpPr>
        <p:spPr>
          <a:xfrm>
            <a:off x="105425" y="223955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Google Shape;138;p17"/>
          <p:cNvSpPr/>
          <p:nvPr/>
        </p:nvSpPr>
        <p:spPr>
          <a:xfrm>
            <a:off x="105425" y="254435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Google Shape;139;p17"/>
          <p:cNvSpPr/>
          <p:nvPr/>
        </p:nvSpPr>
        <p:spPr>
          <a:xfrm>
            <a:off x="105425" y="2983800"/>
            <a:ext cx="9346950" cy="4457175"/>
          </a:xfrm>
          <a:custGeom>
            <a:rect b="b" l="l" r="r" t="t"/>
            <a:pathLst>
              <a:path extrusionOk="0" h="178287" w="373878">
                <a:moveTo>
                  <a:pt x="0" y="178287"/>
                </a:moveTo>
                <a:cubicBezTo>
                  <a:pt x="7598" y="162116"/>
                  <a:pt x="28737" y="85743"/>
                  <a:pt x="45590" y="81262"/>
                </a:cubicBezTo>
                <a:cubicBezTo>
                  <a:pt x="62443" y="76781"/>
                  <a:pt x="82121" y="158804"/>
                  <a:pt x="101117" y="151400"/>
                </a:cubicBezTo>
                <a:cubicBezTo>
                  <a:pt x="120113" y="143997"/>
                  <a:pt x="134627" y="36549"/>
                  <a:pt x="159565" y="36841"/>
                </a:cubicBezTo>
                <a:cubicBezTo>
                  <a:pt x="184503" y="37133"/>
                  <a:pt x="224931" y="159194"/>
                  <a:pt x="250746" y="153154"/>
                </a:cubicBezTo>
                <a:cubicBezTo>
                  <a:pt x="276561" y="147114"/>
                  <a:pt x="295459" y="8590"/>
                  <a:pt x="314455" y="602"/>
                </a:cubicBezTo>
                <a:cubicBezTo>
                  <a:pt x="333451" y="-7386"/>
                  <a:pt x="355564" y="86133"/>
                  <a:pt x="364721" y="105226"/>
                </a:cubicBezTo>
                <a:cubicBezTo>
                  <a:pt x="373878" y="124319"/>
                  <a:pt x="368618" y="113506"/>
                  <a:pt x="369397" y="115162"/>
                </a:cubicBezTo>
              </a:path>
            </a:pathLst>
          </a:custGeom>
          <a:noFill/>
          <a:ln cap="flat" cmpd="sng" w="1143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Google Shape;140;p17"/>
          <p:cNvSpPr txBox="1"/>
          <p:nvPr/>
        </p:nvSpPr>
        <p:spPr>
          <a:xfrm>
            <a:off x="-656575" y="2163350"/>
            <a:ext cx="3883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tingkat </a:t>
            </a:r>
            <a:endParaRPr b="1" i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kerawanan rendah</a:t>
            </a:r>
            <a:endParaRPr b="1" i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2780750" y="1670650"/>
            <a:ext cx="2961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33,01</a:t>
            </a:r>
            <a:r>
              <a:rPr b="1" i="1" lang="en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- 66,00</a:t>
            </a:r>
            <a:endParaRPr b="1" i="1" sz="3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97675" y="2696750"/>
            <a:ext cx="185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0 - 33,00</a:t>
            </a:r>
            <a:endParaRPr b="1" i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2086625" y="1096550"/>
            <a:ext cx="3883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tingkat </a:t>
            </a:r>
            <a:endParaRPr b="1" i="1" sz="1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kerawanan sedang</a:t>
            </a:r>
            <a:endParaRPr b="1" i="1" sz="1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744225" y="105950"/>
            <a:ext cx="3883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tingkat </a:t>
            </a:r>
            <a:endParaRPr b="1" i="1" sz="18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kerawanan tinggi</a:t>
            </a:r>
            <a:endParaRPr b="1" i="1" sz="18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362150" y="680050"/>
            <a:ext cx="2961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66,01 - 100,00</a:t>
            </a:r>
            <a:endParaRPr b="1" i="1" sz="30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0" y="10850"/>
            <a:ext cx="33609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Kategori penilaian IKP 2019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3141625" y="1139775"/>
            <a:ext cx="2440200" cy="1826700"/>
            <a:chOff x="1928800" y="263025"/>
            <a:chExt cx="2440200" cy="1826700"/>
          </a:xfrm>
        </p:grpSpPr>
        <p:sp>
          <p:nvSpPr>
            <p:cNvPr id="153" name="Google Shape;153;p18"/>
            <p:cNvSpPr txBox="1"/>
            <p:nvPr/>
          </p:nvSpPr>
          <p:spPr>
            <a:xfrm>
              <a:off x="2143838" y="263025"/>
              <a:ext cx="2133300" cy="18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96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4 9</a:t>
              </a:r>
              <a:endParaRPr b="1" i="1" sz="9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928800" y="263025"/>
              <a:ext cx="2440200" cy="17682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8"/>
          <p:cNvSpPr txBox="1"/>
          <p:nvPr/>
        </p:nvSpPr>
        <p:spPr>
          <a:xfrm>
            <a:off x="1344325" y="3649925"/>
            <a:ext cx="6034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rata-rata kerawanan nasional yang merupakan kumulasi agregatif dari 4 dimensi dari 514 kabupaten/kota.</a:t>
            </a:r>
            <a:endParaRPr b="1" i="1" sz="1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2001875" y="4383675"/>
            <a:ext cx="4763400" cy="7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7926051" y="47596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 rot="5400000">
            <a:off x="210822" y="160800"/>
            <a:ext cx="2440200" cy="2381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 rot="5400000">
            <a:off x="-29253" y="17776"/>
            <a:ext cx="2440200" cy="2381700"/>
          </a:xfrm>
          <a:prstGeom prst="rtTriangle">
            <a:avLst/>
          </a:prstGeom>
          <a:solidFill>
            <a:srgbClr val="FFAB40">
              <a:alpha val="7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-105900" y="1177000"/>
            <a:ext cx="4677900" cy="741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-200100" y="1647795"/>
            <a:ext cx="4755100" cy="447275"/>
          </a:xfrm>
          <a:custGeom>
            <a:rect b="b" l="l" r="r" t="t"/>
            <a:pathLst>
              <a:path extrusionOk="0" h="17891" w="190204">
                <a:moveTo>
                  <a:pt x="0" y="0"/>
                </a:moveTo>
                <a:cubicBezTo>
                  <a:pt x="4241" y="606"/>
                  <a:pt x="8881" y="-32"/>
                  <a:pt x="12712" y="1884"/>
                </a:cubicBezTo>
                <a:cubicBezTo>
                  <a:pt x="15803" y="3430"/>
                  <a:pt x="17269" y="8721"/>
                  <a:pt x="20716" y="8475"/>
                </a:cubicBezTo>
                <a:cubicBezTo>
                  <a:pt x="25320" y="8146"/>
                  <a:pt x="29296" y="3885"/>
                  <a:pt x="33898" y="4238"/>
                </a:cubicBezTo>
                <a:cubicBezTo>
                  <a:pt x="43195" y="4952"/>
                  <a:pt x="52478" y="9066"/>
                  <a:pt x="61675" y="7533"/>
                </a:cubicBezTo>
                <a:cubicBezTo>
                  <a:pt x="65074" y="6966"/>
                  <a:pt x="67308" y="3301"/>
                  <a:pt x="70621" y="2354"/>
                </a:cubicBezTo>
                <a:cubicBezTo>
                  <a:pt x="76960" y="542"/>
                  <a:pt x="84139" y="4909"/>
                  <a:pt x="90394" y="2825"/>
                </a:cubicBezTo>
                <a:cubicBezTo>
                  <a:pt x="94336" y="1512"/>
                  <a:pt x="98488" y="212"/>
                  <a:pt x="102635" y="471"/>
                </a:cubicBezTo>
                <a:cubicBezTo>
                  <a:pt x="109821" y="920"/>
                  <a:pt x="116194" y="5797"/>
                  <a:pt x="123350" y="6592"/>
                </a:cubicBezTo>
                <a:cubicBezTo>
                  <a:pt x="132558" y="7616"/>
                  <a:pt x="141863" y="7533"/>
                  <a:pt x="151127" y="7533"/>
                </a:cubicBezTo>
                <a:cubicBezTo>
                  <a:pt x="154301" y="7533"/>
                  <a:pt x="157491" y="5250"/>
                  <a:pt x="160543" y="6121"/>
                </a:cubicBezTo>
                <a:cubicBezTo>
                  <a:pt x="163113" y="6855"/>
                  <a:pt x="163584" y="10638"/>
                  <a:pt x="165722" y="12241"/>
                </a:cubicBezTo>
                <a:cubicBezTo>
                  <a:pt x="167002" y="13201"/>
                  <a:pt x="169298" y="12051"/>
                  <a:pt x="170430" y="13183"/>
                </a:cubicBezTo>
                <a:cubicBezTo>
                  <a:pt x="172158" y="14910"/>
                  <a:pt x="173156" y="17891"/>
                  <a:pt x="173255" y="17891"/>
                </a:cubicBezTo>
                <a:cubicBezTo>
                  <a:pt x="175145" y="17891"/>
                  <a:pt x="172550" y="14116"/>
                  <a:pt x="172784" y="12241"/>
                </a:cubicBezTo>
                <a:cubicBezTo>
                  <a:pt x="173367" y="7575"/>
                  <a:pt x="180822" y="6640"/>
                  <a:pt x="185496" y="6121"/>
                </a:cubicBezTo>
                <a:cubicBezTo>
                  <a:pt x="187315" y="5919"/>
                  <a:pt x="188374" y="3296"/>
                  <a:pt x="190204" y="3296"/>
                </a:cubicBezTo>
              </a:path>
            </a:pathLst>
          </a:custGeom>
          <a:noFill/>
          <a:ln cap="flat" cmpd="sng" w="19050">
            <a:solidFill>
              <a:srgbClr val="DD7E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Google Shape;166;p19"/>
          <p:cNvSpPr txBox="1"/>
          <p:nvPr>
            <p:ph idx="1" type="subTitle"/>
          </p:nvPr>
        </p:nvSpPr>
        <p:spPr>
          <a:xfrm>
            <a:off x="-2330375" y="1551348"/>
            <a:ext cx="85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 PROVINSI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 txBox="1"/>
          <p:nvPr>
            <p:ph type="ctrTitle"/>
          </p:nvPr>
        </p:nvSpPr>
        <p:spPr>
          <a:xfrm>
            <a:off x="5645800" y="1061850"/>
            <a:ext cx="3603600" cy="88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Poppins"/>
              <a:buAutoNum type="arabicPeriod"/>
            </a:pPr>
            <a:r>
              <a:rPr b="1" i="1" lang="en" sz="2400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</a:rPr>
              <a:t>DI YOGYAKARTA</a:t>
            </a:r>
            <a:endParaRPr b="1" i="1" sz="2400">
              <a:solidFill>
                <a:srgbClr val="F1C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029200" y="1339350"/>
            <a:ext cx="10593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endParaRPr b="1" i="1" sz="9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>
            <p:ph type="ctrTitle"/>
          </p:nvPr>
        </p:nvSpPr>
        <p:spPr>
          <a:xfrm>
            <a:off x="5798200" y="1960375"/>
            <a:ext cx="3113400" cy="44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</a:rPr>
              <a:t>2.   PAPUA BARAT</a:t>
            </a:r>
            <a:endParaRPr b="1" i="1" sz="2400">
              <a:solidFill>
                <a:srgbClr val="F1C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9"/>
          <p:cNvSpPr txBox="1"/>
          <p:nvPr>
            <p:ph type="ctrTitle"/>
          </p:nvPr>
        </p:nvSpPr>
        <p:spPr>
          <a:xfrm>
            <a:off x="5722000" y="2417575"/>
            <a:ext cx="3603600" cy="44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</a:rPr>
              <a:t>3.   SUMATERA BARAT</a:t>
            </a:r>
            <a:endParaRPr b="1" i="1" sz="2400">
              <a:solidFill>
                <a:srgbClr val="F1C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 txBox="1"/>
          <p:nvPr>
            <p:ph type="ctrTitle"/>
          </p:nvPr>
        </p:nvSpPr>
        <p:spPr>
          <a:xfrm>
            <a:off x="5645800" y="2874775"/>
            <a:ext cx="3113400" cy="44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1C232"/>
                </a:solidFill>
                <a:latin typeface="Poppins"/>
                <a:ea typeface="Poppins"/>
                <a:cs typeface="Poppins"/>
                <a:sym typeface="Poppins"/>
              </a:rPr>
              <a:t>4.   MALUKU</a:t>
            </a:r>
            <a:endParaRPr b="1" i="1" sz="2400">
              <a:solidFill>
                <a:srgbClr val="F1C2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601250" y="2130150"/>
            <a:ext cx="30000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highlight>
                  <a:srgbClr val="F1C232"/>
                </a:highlight>
                <a:latin typeface="Poppins"/>
                <a:ea typeface="Poppins"/>
                <a:cs typeface="Poppins"/>
                <a:sym typeface="Poppins"/>
              </a:rPr>
              <a:t>dengan tingkat kerawanan tertinggi di atas rata-rata kerawanan nasional</a:t>
            </a:r>
            <a:r>
              <a:rPr b="1" lang="en" sz="1700">
                <a:solidFill>
                  <a:srgbClr val="FFFFFF"/>
                </a:solidFill>
                <a:highlight>
                  <a:srgbClr val="F1C232"/>
                </a:highlight>
                <a:latin typeface="Poppins"/>
                <a:ea typeface="Poppins"/>
                <a:cs typeface="Poppins"/>
                <a:sym typeface="Poppins"/>
              </a:rPr>
              <a:t>:</a:t>
            </a:r>
            <a:endParaRPr>
              <a:solidFill>
                <a:srgbClr val="FFFFFF"/>
              </a:solidFill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-105900" y="1177000"/>
            <a:ext cx="4677900" cy="7416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-200100" y="1647795"/>
            <a:ext cx="4755100" cy="447275"/>
          </a:xfrm>
          <a:custGeom>
            <a:rect b="b" l="l" r="r" t="t"/>
            <a:pathLst>
              <a:path extrusionOk="0" h="17891" w="190204">
                <a:moveTo>
                  <a:pt x="0" y="0"/>
                </a:moveTo>
                <a:cubicBezTo>
                  <a:pt x="4241" y="606"/>
                  <a:pt x="8881" y="-32"/>
                  <a:pt x="12712" y="1884"/>
                </a:cubicBezTo>
                <a:cubicBezTo>
                  <a:pt x="15803" y="3430"/>
                  <a:pt x="17269" y="8721"/>
                  <a:pt x="20716" y="8475"/>
                </a:cubicBezTo>
                <a:cubicBezTo>
                  <a:pt x="25320" y="8146"/>
                  <a:pt x="29296" y="3885"/>
                  <a:pt x="33898" y="4238"/>
                </a:cubicBezTo>
                <a:cubicBezTo>
                  <a:pt x="43195" y="4952"/>
                  <a:pt x="52478" y="9066"/>
                  <a:pt x="61675" y="7533"/>
                </a:cubicBezTo>
                <a:cubicBezTo>
                  <a:pt x="65074" y="6966"/>
                  <a:pt x="67308" y="3301"/>
                  <a:pt x="70621" y="2354"/>
                </a:cubicBezTo>
                <a:cubicBezTo>
                  <a:pt x="76960" y="542"/>
                  <a:pt x="84139" y="4909"/>
                  <a:pt x="90394" y="2825"/>
                </a:cubicBezTo>
                <a:cubicBezTo>
                  <a:pt x="94336" y="1512"/>
                  <a:pt x="98488" y="212"/>
                  <a:pt x="102635" y="471"/>
                </a:cubicBezTo>
                <a:cubicBezTo>
                  <a:pt x="109821" y="920"/>
                  <a:pt x="116194" y="5797"/>
                  <a:pt x="123350" y="6592"/>
                </a:cubicBezTo>
                <a:cubicBezTo>
                  <a:pt x="132558" y="7616"/>
                  <a:pt x="141863" y="7533"/>
                  <a:pt x="151127" y="7533"/>
                </a:cubicBezTo>
                <a:cubicBezTo>
                  <a:pt x="154301" y="7533"/>
                  <a:pt x="157491" y="5250"/>
                  <a:pt x="160543" y="6121"/>
                </a:cubicBezTo>
                <a:cubicBezTo>
                  <a:pt x="163113" y="6855"/>
                  <a:pt x="163584" y="10638"/>
                  <a:pt x="165722" y="12241"/>
                </a:cubicBezTo>
                <a:cubicBezTo>
                  <a:pt x="167002" y="13201"/>
                  <a:pt x="169298" y="12051"/>
                  <a:pt x="170430" y="13183"/>
                </a:cubicBezTo>
                <a:cubicBezTo>
                  <a:pt x="172158" y="14910"/>
                  <a:pt x="173156" y="17891"/>
                  <a:pt x="173255" y="17891"/>
                </a:cubicBezTo>
                <a:cubicBezTo>
                  <a:pt x="175145" y="17891"/>
                  <a:pt x="172550" y="14116"/>
                  <a:pt x="172784" y="12241"/>
                </a:cubicBezTo>
                <a:cubicBezTo>
                  <a:pt x="173367" y="7575"/>
                  <a:pt x="180822" y="6640"/>
                  <a:pt x="185496" y="6121"/>
                </a:cubicBezTo>
                <a:cubicBezTo>
                  <a:pt x="187315" y="5919"/>
                  <a:pt x="188374" y="3296"/>
                  <a:pt x="190204" y="3296"/>
                </a:cubicBezTo>
              </a:path>
            </a:pathLst>
          </a:custGeom>
          <a:noFill/>
          <a:ln cap="flat" cmpd="sng" w="19050">
            <a:solidFill>
              <a:srgbClr val="DD7E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Google Shape;180;p20"/>
          <p:cNvSpPr txBox="1"/>
          <p:nvPr>
            <p:ph idx="1" type="subTitle"/>
          </p:nvPr>
        </p:nvSpPr>
        <p:spPr>
          <a:xfrm>
            <a:off x="-1492175" y="1551348"/>
            <a:ext cx="85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KABUPATEN/KOTA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0"/>
          <p:cNvSpPr txBox="1"/>
          <p:nvPr>
            <p:ph type="ctrTitle"/>
          </p:nvPr>
        </p:nvSpPr>
        <p:spPr>
          <a:xfrm>
            <a:off x="5417200" y="1366650"/>
            <a:ext cx="3603600" cy="88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AutoNum type="arabicPeriod"/>
            </a:pPr>
            <a:r>
              <a:rPr b="1" i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LOMBOK TIMUR</a:t>
            </a:r>
            <a:endParaRPr b="1" i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5029200" y="1339350"/>
            <a:ext cx="10593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600">
                <a:solidFill>
                  <a:srgbClr val="3C78D8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endParaRPr b="1" i="1" sz="9600">
              <a:solidFill>
                <a:srgbClr val="3C78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>
            <p:ph type="ctrTitle"/>
          </p:nvPr>
        </p:nvSpPr>
        <p:spPr>
          <a:xfrm>
            <a:off x="5722000" y="2265175"/>
            <a:ext cx="3113400" cy="44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  TELUK BINTUNI</a:t>
            </a:r>
            <a:endParaRPr b="1" i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48850" y="2206350"/>
            <a:ext cx="30000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highlight>
                  <a:srgbClr val="3C78D8"/>
                </a:highlight>
                <a:latin typeface="Poppins"/>
                <a:ea typeface="Poppins"/>
                <a:cs typeface="Poppins"/>
                <a:sym typeface="Poppins"/>
              </a:rPr>
              <a:t>dengan tingkat kerawanan tertinggi di atas rata-rata kerawanan nasional:</a:t>
            </a:r>
            <a:endParaRPr>
              <a:solidFill>
                <a:srgbClr val="FFFFFF"/>
              </a:solidFill>
              <a:highlight>
                <a:srgbClr val="3C78D8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/>
          <p:nvPr/>
        </p:nvSpPr>
        <p:spPr>
          <a:xfrm rot="-1341408">
            <a:off x="-294959" y="1753945"/>
            <a:ext cx="4247145" cy="4410878"/>
          </a:xfrm>
          <a:prstGeom prst="rtTriangle">
            <a:avLst/>
          </a:prstGeom>
          <a:solidFill>
            <a:srgbClr val="FFFFFF">
              <a:alpha val="4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 rot="10800000">
            <a:off x="3078400" y="12825"/>
            <a:ext cx="6041400" cy="5143500"/>
          </a:xfrm>
          <a:prstGeom prst="rtTriangle">
            <a:avLst/>
          </a:prstGeom>
          <a:solidFill>
            <a:srgbClr val="FFFFFF">
              <a:alpha val="4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1089775" y="2571750"/>
            <a:ext cx="105900" cy="2571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1267051" y="2571750"/>
            <a:ext cx="105900" cy="2571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409702" y="423285"/>
            <a:ext cx="1834200" cy="23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320675" y="346325"/>
            <a:ext cx="1834200" cy="2308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60325" y="423270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Pemutakhiran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Data Pemilih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160325" y="880470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5 Sep 2018-18 Mei 2019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365548" y="135049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TINGGI: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224 (43,6%)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365548" y="196009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SEDANG: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290 (56,4%)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2581782" y="2480685"/>
            <a:ext cx="1834200" cy="23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2492755" y="2403725"/>
            <a:ext cx="1834200" cy="2308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2332405" y="2480670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Kampanye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2326494" y="2798295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23</a:t>
            </a: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 Sep 2018-13 April 2019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2537628" y="340789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TINGGI: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127 (24,7%)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2537628" y="401749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SEDANG: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387 (75,3%)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4699797" y="171885"/>
            <a:ext cx="1834200" cy="23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4610770" y="94925"/>
            <a:ext cx="1834200" cy="2308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4450420" y="171870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Pengadaan dan Distribusi Logistik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4450420" y="629070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17</a:t>
            </a: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 April - 17 Juni 2019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655643" y="109909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TINGGI: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28  (5,4%)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4655643" y="170869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SEDANG: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486 (94,6%)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3642775" y="868250"/>
            <a:ext cx="1158900" cy="1630800"/>
          </a:xfrm>
          <a:prstGeom prst="bentArrow">
            <a:avLst>
              <a:gd fmla="val 13281" name="adj1"/>
              <a:gd fmla="val 16219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6923845" y="184717"/>
            <a:ext cx="1834200" cy="23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6834818" y="107757"/>
            <a:ext cx="1834200" cy="2308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6674468" y="184702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Poppins"/>
                <a:ea typeface="Poppins"/>
                <a:cs typeface="Poppins"/>
                <a:sym typeface="Poppins"/>
              </a:rPr>
              <a:t>Pemungutan dan Penghitungan Suara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6879692" y="1111925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TINGGI: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272 (52,9%)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6879692" y="1721525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SEDANG: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242 (47,1%)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6674468" y="641902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13 April-1 Mei 2019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6349200" y="880475"/>
            <a:ext cx="654300" cy="470100"/>
          </a:xfrm>
          <a:prstGeom prst="rightArrow">
            <a:avLst>
              <a:gd fmla="val 32578" name="adj1"/>
              <a:gd fmla="val 4913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6923853" y="2708235"/>
            <a:ext cx="1834200" cy="23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6834826" y="2631275"/>
            <a:ext cx="1834200" cy="2308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6674476" y="2708220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Sengketa Proses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dan Hasil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6879699" y="348304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TINGGI: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251 (48,8%)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6879699" y="4092643"/>
            <a:ext cx="215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RAWAN SEDANG: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263 (51,2%) DAERAH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21"/>
          <p:cNvSpPr/>
          <p:nvPr/>
        </p:nvSpPr>
        <p:spPr>
          <a:xfrm rot="5400000">
            <a:off x="7544320" y="2277265"/>
            <a:ext cx="516300" cy="470100"/>
          </a:xfrm>
          <a:prstGeom prst="rightArrow">
            <a:avLst>
              <a:gd fmla="val 36558" name="adj1"/>
              <a:gd fmla="val 4909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3143343" y="6050"/>
            <a:ext cx="105900" cy="2391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3307809" y="6050"/>
            <a:ext cx="105900" cy="2391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5397225" y="2481800"/>
            <a:ext cx="105900" cy="2661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5561679" y="2481800"/>
            <a:ext cx="105900" cy="2661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 rot="5400000">
            <a:off x="1893752" y="1406373"/>
            <a:ext cx="1137900" cy="1000500"/>
          </a:xfrm>
          <a:prstGeom prst="bentArrow">
            <a:avLst>
              <a:gd fmla="val 15015" name="adj1"/>
              <a:gd fmla="val 17398" name="adj2"/>
              <a:gd fmla="val 25000" name="adj3"/>
              <a:gd fmla="val 4450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121845" y="-20000"/>
            <a:ext cx="654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1.</a:t>
            </a:r>
            <a:endParaRPr b="1" i="1"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2242619" y="2037400"/>
            <a:ext cx="654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2</a:t>
            </a: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  <a:endParaRPr b="1" i="1"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4287952" y="-112827"/>
            <a:ext cx="654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3</a:t>
            </a: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  <a:endParaRPr b="1" i="1"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6469860" y="-96960"/>
            <a:ext cx="654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4</a:t>
            </a: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  <a:endParaRPr b="1" i="1"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6561329" y="2309058"/>
            <a:ext cx="654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5</a:t>
            </a:r>
            <a:r>
              <a:rPr b="1" i="1" lang="en" sz="3600"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  <a:endParaRPr b="1" i="1" sz="3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1" y="48323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