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9"/>
  </p:handoutMasterIdLst>
  <p:sldIdLst>
    <p:sldId id="256" r:id="rId2"/>
    <p:sldId id="268" r:id="rId3"/>
    <p:sldId id="313" r:id="rId4"/>
    <p:sldId id="318" r:id="rId5"/>
    <p:sldId id="267" r:id="rId6"/>
    <p:sldId id="269" r:id="rId7"/>
    <p:sldId id="315" r:id="rId8"/>
    <p:sldId id="270" r:id="rId9"/>
    <p:sldId id="271" r:id="rId10"/>
    <p:sldId id="272" r:id="rId11"/>
    <p:sldId id="273" r:id="rId12"/>
    <p:sldId id="275" r:id="rId13"/>
    <p:sldId id="274" r:id="rId14"/>
    <p:sldId id="276" r:id="rId15"/>
    <p:sldId id="277" r:id="rId16"/>
    <p:sldId id="278" r:id="rId17"/>
    <p:sldId id="279" r:id="rId18"/>
    <p:sldId id="280" r:id="rId19"/>
    <p:sldId id="282" r:id="rId20"/>
    <p:sldId id="281" r:id="rId21"/>
    <p:sldId id="283" r:id="rId22"/>
    <p:sldId id="285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320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1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EAB7C-12AB-4E17-BFFE-93FF708CE90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EE685F99-B0B4-4861-94CB-7C2235C9CAE6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Pasal 414</a:t>
          </a:r>
          <a:endParaRPr lang="id-ID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8F28544-A977-4F9A-BEF6-261744A94F47}" type="parTrans" cxnId="{0C5973B8-0935-4DC1-9BB3-0E0349807D90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99F8977D-D3C7-4106-9DA4-3F07C420D30F}" type="sibTrans" cxnId="{0C5973B8-0935-4DC1-9BB3-0E0349807D90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91E01DE1-E1D4-454B-B964-E3939A8551AC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DPR=hanya yg memenuhi PT = 4% yang diikutkan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F8C9B928-B1A8-4E67-A379-1FEC89BA764C}" type="parTrans" cxnId="{E4FFBBB9-5C6E-4851-B2CC-946762EB4D6E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25EFC17D-C023-4D44-96CC-591DFC9F1DFF}" type="sibTrans" cxnId="{E4FFBBB9-5C6E-4851-B2CC-946762EB4D6E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AB1DB170-9D9B-48EA-BA3B-7814C9742041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DPRD=Seluruh Parpol Diikutkan dalam Penghitungan Kursi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8CE0FFB7-2F16-4484-ADB6-FD1EC439E8F7}" type="parTrans" cxnId="{B622DE28-7777-4F5B-B5B1-07F952F3A8E3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243E7883-4CF6-476C-A632-AB2D29A1188C}" type="sibTrans" cxnId="{B622DE28-7777-4F5B-B5B1-07F952F3A8E3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E08D53FA-44E9-4C1D-B46A-C4F425131291}" type="pres">
      <dgm:prSet presAssocID="{C53EAB7C-12AB-4E17-BFFE-93FF708CE9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32E09A-D099-49AD-A7A2-9E3C70925FBB}" type="pres">
      <dgm:prSet presAssocID="{EE685F99-B0B4-4861-94CB-7C2235C9CAE6}" presName="linNode" presStyleCnt="0"/>
      <dgm:spPr/>
      <dgm:t>
        <a:bodyPr/>
        <a:lstStyle/>
        <a:p>
          <a:endParaRPr lang="en-US"/>
        </a:p>
      </dgm:t>
    </dgm:pt>
    <dgm:pt modelId="{2DE8678B-9806-42A7-BAC2-9981CB80D8CC}" type="pres">
      <dgm:prSet presAssocID="{EE685F99-B0B4-4861-94CB-7C2235C9CAE6}" presName="parentText" presStyleLbl="node1" presStyleIdx="0" presStyleCnt="1" custScaleX="125644" custScaleY="100098" custLinFactNeighborX="613" custLinFactNeighborY="765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20595F-E29E-4094-A98A-941943B63626}" type="pres">
      <dgm:prSet presAssocID="{EE685F99-B0B4-4861-94CB-7C2235C9CAE6}" presName="descendantText" presStyleLbl="alignAccFollowNode1" presStyleIdx="0" presStyleCnt="1" custScaleX="206520" custScaleY="125245" custLinFactNeighborX="-777" custLinFactNeighborY="-2218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AB5A644-213D-44B0-AF3E-5CF91BC51C53}" type="presOf" srcId="{AB1DB170-9D9B-48EA-BA3B-7814C9742041}" destId="{1B20595F-E29E-4094-A98A-941943B63626}" srcOrd="0" destOrd="1" presId="urn:microsoft.com/office/officeart/2005/8/layout/vList5"/>
    <dgm:cxn modelId="{2AA7FBEE-3A0F-4BAC-BD16-D9D367168E84}" type="presOf" srcId="{91E01DE1-E1D4-454B-B964-E3939A8551AC}" destId="{1B20595F-E29E-4094-A98A-941943B63626}" srcOrd="0" destOrd="0" presId="urn:microsoft.com/office/officeart/2005/8/layout/vList5"/>
    <dgm:cxn modelId="{0C5973B8-0935-4DC1-9BB3-0E0349807D90}" srcId="{C53EAB7C-12AB-4E17-BFFE-93FF708CE90E}" destId="{EE685F99-B0B4-4861-94CB-7C2235C9CAE6}" srcOrd="0" destOrd="0" parTransId="{C8F28544-A977-4F9A-BEF6-261744A94F47}" sibTransId="{99F8977D-D3C7-4106-9DA4-3F07C420D30F}"/>
    <dgm:cxn modelId="{B622DE28-7777-4F5B-B5B1-07F952F3A8E3}" srcId="{EE685F99-B0B4-4861-94CB-7C2235C9CAE6}" destId="{AB1DB170-9D9B-48EA-BA3B-7814C9742041}" srcOrd="1" destOrd="0" parTransId="{8CE0FFB7-2F16-4484-ADB6-FD1EC439E8F7}" sibTransId="{243E7883-4CF6-476C-A632-AB2D29A1188C}"/>
    <dgm:cxn modelId="{1F2B44EE-EC73-4AC9-9D70-703530D442E3}" type="presOf" srcId="{C53EAB7C-12AB-4E17-BFFE-93FF708CE90E}" destId="{E08D53FA-44E9-4C1D-B46A-C4F425131291}" srcOrd="0" destOrd="0" presId="urn:microsoft.com/office/officeart/2005/8/layout/vList5"/>
    <dgm:cxn modelId="{E4FFBBB9-5C6E-4851-B2CC-946762EB4D6E}" srcId="{EE685F99-B0B4-4861-94CB-7C2235C9CAE6}" destId="{91E01DE1-E1D4-454B-B964-E3939A8551AC}" srcOrd="0" destOrd="0" parTransId="{F8C9B928-B1A8-4E67-A379-1FEC89BA764C}" sibTransId="{25EFC17D-C023-4D44-96CC-591DFC9F1DFF}"/>
    <dgm:cxn modelId="{2118FCD4-BA4A-47C7-A9BD-49EA5C381E54}" type="presOf" srcId="{EE685F99-B0B4-4861-94CB-7C2235C9CAE6}" destId="{2DE8678B-9806-42A7-BAC2-9981CB80D8CC}" srcOrd="0" destOrd="0" presId="urn:microsoft.com/office/officeart/2005/8/layout/vList5"/>
    <dgm:cxn modelId="{8052710D-CE96-4E01-B73A-14E2CFD4D82C}" type="presParOf" srcId="{E08D53FA-44E9-4C1D-B46A-C4F425131291}" destId="{CD32E09A-D099-49AD-A7A2-9E3C70925FBB}" srcOrd="0" destOrd="0" presId="urn:microsoft.com/office/officeart/2005/8/layout/vList5"/>
    <dgm:cxn modelId="{475DCD13-2D6E-4379-8F70-C0D992E117B5}" type="presParOf" srcId="{CD32E09A-D099-49AD-A7A2-9E3C70925FBB}" destId="{2DE8678B-9806-42A7-BAC2-9981CB80D8CC}" srcOrd="0" destOrd="0" presId="urn:microsoft.com/office/officeart/2005/8/layout/vList5"/>
    <dgm:cxn modelId="{687B1A89-77D5-436C-B4F5-6C8A2C72E80A}" type="presParOf" srcId="{CD32E09A-D099-49AD-A7A2-9E3C70925FBB}" destId="{1B20595F-E29E-4094-A98A-941943B636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EAB7C-12AB-4E17-BFFE-93FF708CE90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E62B4E19-2D2B-4652-A888-AED6AF23EFF7}">
      <dgm:prSet phldrT="[Text]" custT="1"/>
      <dgm:spPr>
        <a:solidFill>
          <a:srgbClr val="00B0F0"/>
        </a:solidFill>
      </dgm:spPr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Pasal 415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2C356B37-9B29-49E0-ADF5-58BBEAF48955}" type="parTrans" cxnId="{D40CEB4E-E7F0-420E-9B64-2ECEE02FC3C6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08AEEE31-5286-4C3E-99E6-2012378CE4C0}" type="sibTrans" cxnId="{D40CEB4E-E7F0-420E-9B64-2ECEE02FC3C6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AD179974-8E17-4075-AF75-36D27E63208B}">
      <dgm:prSet phldrT="[Text]" custT="1"/>
      <dgm:spPr/>
      <dgm:t>
        <a:bodyPr/>
        <a:lstStyle/>
        <a:p>
          <a:r>
            <a:rPr lang="id-ID" sz="2000" dirty="0" smtClean="0">
              <a:latin typeface="Arial" pitchFamily="34" charset="0"/>
              <a:cs typeface="Arial" pitchFamily="34" charset="0"/>
            </a:rPr>
            <a:t>Perolehan Suara Sah Parpol dalam suatu Dapil dibagi dengan Bilangan Pembagi 1, diikuti secara berurutan oleh bi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la</a:t>
          </a:r>
          <a:r>
            <a:rPr lang="id-ID" sz="2000" dirty="0" smtClean="0">
              <a:latin typeface="Arial" pitchFamily="34" charset="0"/>
              <a:cs typeface="Arial" pitchFamily="34" charset="0"/>
            </a:rPr>
            <a:t>ngan Ganjil 3, 5, 7, dst..</a:t>
          </a:r>
          <a:endParaRPr lang="id-ID" sz="2000" dirty="0">
            <a:latin typeface="Arial" pitchFamily="34" charset="0"/>
            <a:cs typeface="Arial" pitchFamily="34" charset="0"/>
          </a:endParaRPr>
        </a:p>
      </dgm:t>
    </dgm:pt>
    <dgm:pt modelId="{7FF3B03D-9B02-417F-8E18-09CC8D40B2A8}" type="parTrans" cxnId="{A97FF154-BC87-4757-A09A-5F48AEDD81E9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D159696E-996A-407E-9C69-CFFB84E13FCF}" type="sibTrans" cxnId="{A97FF154-BC87-4757-A09A-5F48AEDD81E9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E08D53FA-44E9-4C1D-B46A-C4F425131291}" type="pres">
      <dgm:prSet presAssocID="{C53EAB7C-12AB-4E17-BFFE-93FF708CE9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300C88-22A2-48DA-8CCA-D5FE2A31D954}" type="pres">
      <dgm:prSet presAssocID="{E62B4E19-2D2B-4652-A888-AED6AF23EFF7}" presName="linNode" presStyleCnt="0"/>
      <dgm:spPr/>
      <dgm:t>
        <a:bodyPr/>
        <a:lstStyle/>
        <a:p>
          <a:endParaRPr lang="en-US"/>
        </a:p>
      </dgm:t>
    </dgm:pt>
    <dgm:pt modelId="{93436A36-2B64-4D1C-A4DF-43491D8EE709}" type="pres">
      <dgm:prSet presAssocID="{E62B4E19-2D2B-4652-A888-AED6AF23EFF7}" presName="parentText" presStyleLbl="node1" presStyleIdx="0" presStyleCnt="1" custScaleX="73753" custLinFactNeighborY="534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618772-B5E6-4465-811A-BD0E1C90C687}" type="pres">
      <dgm:prSet presAssocID="{E62B4E19-2D2B-4652-A888-AED6AF23EFF7}" presName="descendantText" presStyleLbl="alignAccFollowNode1" presStyleIdx="0" presStyleCnt="1" custScaleX="118276" custScaleY="125000" custLinFactNeighborX="-934" custLinFactNeighborY="-2100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97FF154-BC87-4757-A09A-5F48AEDD81E9}" srcId="{E62B4E19-2D2B-4652-A888-AED6AF23EFF7}" destId="{AD179974-8E17-4075-AF75-36D27E63208B}" srcOrd="0" destOrd="0" parTransId="{7FF3B03D-9B02-417F-8E18-09CC8D40B2A8}" sibTransId="{D159696E-996A-407E-9C69-CFFB84E13FCF}"/>
    <dgm:cxn modelId="{A407B6DE-8012-4618-BF39-F863AA258BBE}" type="presOf" srcId="{AD179974-8E17-4075-AF75-36D27E63208B}" destId="{BB618772-B5E6-4465-811A-BD0E1C90C687}" srcOrd="0" destOrd="0" presId="urn:microsoft.com/office/officeart/2005/8/layout/vList5"/>
    <dgm:cxn modelId="{D40CEB4E-E7F0-420E-9B64-2ECEE02FC3C6}" srcId="{C53EAB7C-12AB-4E17-BFFE-93FF708CE90E}" destId="{E62B4E19-2D2B-4652-A888-AED6AF23EFF7}" srcOrd="0" destOrd="0" parTransId="{2C356B37-9B29-49E0-ADF5-58BBEAF48955}" sibTransId="{08AEEE31-5286-4C3E-99E6-2012378CE4C0}"/>
    <dgm:cxn modelId="{0F87F38A-E020-4C1D-9653-E86A6EE58338}" type="presOf" srcId="{C53EAB7C-12AB-4E17-BFFE-93FF708CE90E}" destId="{E08D53FA-44E9-4C1D-B46A-C4F425131291}" srcOrd="0" destOrd="0" presId="urn:microsoft.com/office/officeart/2005/8/layout/vList5"/>
    <dgm:cxn modelId="{C669A006-A60D-4FC6-BD90-8AF60B00D6B9}" type="presOf" srcId="{E62B4E19-2D2B-4652-A888-AED6AF23EFF7}" destId="{93436A36-2B64-4D1C-A4DF-43491D8EE709}" srcOrd="0" destOrd="0" presId="urn:microsoft.com/office/officeart/2005/8/layout/vList5"/>
    <dgm:cxn modelId="{11E54070-BFCA-4FF4-81DA-4FB24AE977C3}" type="presParOf" srcId="{E08D53FA-44E9-4C1D-B46A-C4F425131291}" destId="{29300C88-22A2-48DA-8CCA-D5FE2A31D954}" srcOrd="0" destOrd="0" presId="urn:microsoft.com/office/officeart/2005/8/layout/vList5"/>
    <dgm:cxn modelId="{A36BE938-827B-494F-A0FA-0F25277F7F63}" type="presParOf" srcId="{29300C88-22A2-48DA-8CCA-D5FE2A31D954}" destId="{93436A36-2B64-4D1C-A4DF-43491D8EE709}" srcOrd="0" destOrd="0" presId="urn:microsoft.com/office/officeart/2005/8/layout/vList5"/>
    <dgm:cxn modelId="{0ABA602B-7C8F-4CC4-8C7D-AC2528B14F4E}" type="presParOf" srcId="{29300C88-22A2-48DA-8CCA-D5FE2A31D954}" destId="{BB618772-B5E6-4465-811A-BD0E1C90C6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EAB7C-12AB-4E17-BFFE-93FF708CE90E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AD179974-8E17-4075-AF75-36D27E63208B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d-ID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Pasal 420</a:t>
          </a:r>
          <a:endParaRPr lang="id-ID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FF3B03D-9B02-417F-8E18-09CC8D40B2A8}" type="parTrans" cxnId="{A97FF154-BC87-4757-A09A-5F48AEDD81E9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D159696E-996A-407E-9C69-CFFB84E13FCF}" type="sibTrans" cxnId="{A97FF154-BC87-4757-A09A-5F48AEDD81E9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5870DDAF-6C34-4E88-AA96-2730B604D459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Ketentuan dalam Penetapan Perolehan Kursi: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2A8C25EB-78D6-4D2F-A548-AF9F8330266E}" type="parTrans" cxnId="{9CDBE759-A987-4E2A-AB75-6BB0ED4CC15A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F9F503C6-804F-48BC-A618-510D90FCF7E9}" type="sibTrans" cxnId="{9CDBE759-A987-4E2A-AB75-6BB0ED4CC15A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832711C0-F71F-4B44-BCD2-FC06739D81A5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Menetapkan </a:t>
          </a:r>
          <a:r>
            <a:rPr lang="id-ID" sz="1800" dirty="0" smtClean="0">
              <a:latin typeface="Arial" pitchFamily="34" charset="0"/>
              <a:cs typeface="Arial" pitchFamily="34" charset="0"/>
            </a:rPr>
            <a:t>Jumlah Suara Sah Parpol di Dapil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F9E3D8CC-78CD-424E-A5CA-FE7C4A3550F6}" type="parTrans" cxnId="{7FA84F7B-AEF9-415C-8771-6522C403CD4E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F94C64B7-0B32-4721-A10A-FC62D82112A4}" type="sibTrans" cxnId="{7FA84F7B-AEF9-415C-8771-6522C403CD4E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755AB784-B480-41FE-8A9D-6DAC9DFF552E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Membagi Suara Parpol dengan Bilangan Pembagi 1, selanjutnya dibagi kembali dengan bilangan pembagi 3, 5, 7, dst...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3CFAA8DF-3B30-4B07-A870-75E85B634F22}" type="parTrans" cxnId="{17960F80-4907-4DE7-8217-4F72FBC84C08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28CC4214-646B-42AA-8EE5-1A62FB4865E5}" type="sibTrans" cxnId="{17960F80-4907-4DE7-8217-4F72FBC84C08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952EA666-4537-4F5D-9ACE-691FA711DE83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Hasil pembagian Pada Bilangan Pembagi diurutkan berdasarkan Jumlah Nilai Terbanyak (ranking)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3D4CC7E6-9185-4000-B5EC-014DA1B1AE15}" type="parTrans" cxnId="{678F79F9-02E6-4B29-BC17-9A2767585679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59E8D11E-6622-4843-A304-B7B2F40E67EE}" type="sibTrans" cxnId="{678F79F9-02E6-4B29-BC17-9A2767585679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2486FE11-B466-475D-AE38-5270BDB1D216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Jumlah Terbanyak pertama pada masing-masing hasil bilangan pembagi  mendapatkan Kursi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3A376E02-520F-4BE2-9F9D-71AB9AF78D31}" type="parTrans" cxnId="{697B83F0-CFFA-4DC1-852F-A5D59345D704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70BBDDCF-9FC5-4A80-97E8-0CBF8DED814B}" type="sibTrans" cxnId="{697B83F0-CFFA-4DC1-852F-A5D59345D704}">
      <dgm:prSet/>
      <dgm:spPr/>
      <dgm:t>
        <a:bodyPr/>
        <a:lstStyle/>
        <a:p>
          <a:endParaRPr lang="id-ID">
            <a:latin typeface="Arial" pitchFamily="34" charset="0"/>
            <a:cs typeface="Arial" pitchFamily="34" charset="0"/>
          </a:endParaRPr>
        </a:p>
      </dgm:t>
    </dgm:pt>
    <dgm:pt modelId="{E08D53FA-44E9-4C1D-B46A-C4F425131291}" type="pres">
      <dgm:prSet presAssocID="{C53EAB7C-12AB-4E17-BFFE-93FF708CE9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3D2BAA-7EB2-4D16-87F6-EE7D42BFC663}" type="pres">
      <dgm:prSet presAssocID="{AD179974-8E17-4075-AF75-36D27E63208B}" presName="linNode" presStyleCnt="0"/>
      <dgm:spPr/>
      <dgm:t>
        <a:bodyPr/>
        <a:lstStyle/>
        <a:p>
          <a:endParaRPr lang="en-US"/>
        </a:p>
      </dgm:t>
    </dgm:pt>
    <dgm:pt modelId="{D74355DD-51EF-45A2-8F57-8703C1A8E12A}" type="pres">
      <dgm:prSet presAssocID="{AD179974-8E17-4075-AF75-36D27E63208B}" presName="parentText" presStyleLbl="node1" presStyleIdx="0" presStyleCnt="1" custScaleX="72826" custLinFactNeighborX="668" custLinFactNeighborY="31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A7690-F92E-4056-B806-D13F58769FD5}" type="pres">
      <dgm:prSet presAssocID="{AD179974-8E17-4075-AF75-36D27E63208B}" presName="descendantText" presStyleLbl="alignAccFollowNode1" presStyleIdx="0" presStyleCnt="1" custScaleX="114018" custScaleY="125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7960F80-4907-4DE7-8217-4F72FBC84C08}" srcId="{5870DDAF-6C34-4E88-AA96-2730B604D459}" destId="{755AB784-B480-41FE-8A9D-6DAC9DFF552E}" srcOrd="1" destOrd="0" parTransId="{3CFAA8DF-3B30-4B07-A870-75E85B634F22}" sibTransId="{28CC4214-646B-42AA-8EE5-1A62FB4865E5}"/>
    <dgm:cxn modelId="{F258B1C5-722C-439C-8092-DC905154FB33}" type="presOf" srcId="{5870DDAF-6C34-4E88-AA96-2730B604D459}" destId="{E25A7690-F92E-4056-B806-D13F58769FD5}" srcOrd="0" destOrd="0" presId="urn:microsoft.com/office/officeart/2005/8/layout/vList5"/>
    <dgm:cxn modelId="{7FA84F7B-AEF9-415C-8771-6522C403CD4E}" srcId="{5870DDAF-6C34-4E88-AA96-2730B604D459}" destId="{832711C0-F71F-4B44-BCD2-FC06739D81A5}" srcOrd="0" destOrd="0" parTransId="{F9E3D8CC-78CD-424E-A5CA-FE7C4A3550F6}" sibTransId="{F94C64B7-0B32-4721-A10A-FC62D82112A4}"/>
    <dgm:cxn modelId="{678F79F9-02E6-4B29-BC17-9A2767585679}" srcId="{5870DDAF-6C34-4E88-AA96-2730B604D459}" destId="{952EA666-4537-4F5D-9ACE-691FA711DE83}" srcOrd="2" destOrd="0" parTransId="{3D4CC7E6-9185-4000-B5EC-014DA1B1AE15}" sibTransId="{59E8D11E-6622-4843-A304-B7B2F40E67EE}"/>
    <dgm:cxn modelId="{013C59CD-27EB-4B5D-A462-23A1FE9522C9}" type="presOf" srcId="{755AB784-B480-41FE-8A9D-6DAC9DFF552E}" destId="{E25A7690-F92E-4056-B806-D13F58769FD5}" srcOrd="0" destOrd="2" presId="urn:microsoft.com/office/officeart/2005/8/layout/vList5"/>
    <dgm:cxn modelId="{697B83F0-CFFA-4DC1-852F-A5D59345D704}" srcId="{5870DDAF-6C34-4E88-AA96-2730B604D459}" destId="{2486FE11-B466-475D-AE38-5270BDB1D216}" srcOrd="3" destOrd="0" parTransId="{3A376E02-520F-4BE2-9F9D-71AB9AF78D31}" sibTransId="{70BBDDCF-9FC5-4A80-97E8-0CBF8DED814B}"/>
    <dgm:cxn modelId="{5CB4CF98-9D90-42B2-93B4-0CF27A1E8274}" type="presOf" srcId="{2486FE11-B466-475D-AE38-5270BDB1D216}" destId="{E25A7690-F92E-4056-B806-D13F58769FD5}" srcOrd="0" destOrd="4" presId="urn:microsoft.com/office/officeart/2005/8/layout/vList5"/>
    <dgm:cxn modelId="{A97FF154-BC87-4757-A09A-5F48AEDD81E9}" srcId="{C53EAB7C-12AB-4E17-BFFE-93FF708CE90E}" destId="{AD179974-8E17-4075-AF75-36D27E63208B}" srcOrd="0" destOrd="0" parTransId="{7FF3B03D-9B02-417F-8E18-09CC8D40B2A8}" sibTransId="{D159696E-996A-407E-9C69-CFFB84E13FCF}"/>
    <dgm:cxn modelId="{FD11FC14-77A0-49D5-87FB-7A3B06C3841D}" type="presOf" srcId="{AD179974-8E17-4075-AF75-36D27E63208B}" destId="{D74355DD-51EF-45A2-8F57-8703C1A8E12A}" srcOrd="0" destOrd="0" presId="urn:microsoft.com/office/officeart/2005/8/layout/vList5"/>
    <dgm:cxn modelId="{8D36B48A-6D27-4740-AF55-8BAE0999E68A}" type="presOf" srcId="{832711C0-F71F-4B44-BCD2-FC06739D81A5}" destId="{E25A7690-F92E-4056-B806-D13F58769FD5}" srcOrd="0" destOrd="1" presId="urn:microsoft.com/office/officeart/2005/8/layout/vList5"/>
    <dgm:cxn modelId="{897C7FB2-5288-44C3-BD09-5D11B2A5E0A7}" type="presOf" srcId="{952EA666-4537-4F5D-9ACE-691FA711DE83}" destId="{E25A7690-F92E-4056-B806-D13F58769FD5}" srcOrd="0" destOrd="3" presId="urn:microsoft.com/office/officeart/2005/8/layout/vList5"/>
    <dgm:cxn modelId="{9CDBE759-A987-4E2A-AB75-6BB0ED4CC15A}" srcId="{AD179974-8E17-4075-AF75-36D27E63208B}" destId="{5870DDAF-6C34-4E88-AA96-2730B604D459}" srcOrd="0" destOrd="0" parTransId="{2A8C25EB-78D6-4D2F-A548-AF9F8330266E}" sibTransId="{F9F503C6-804F-48BC-A618-510D90FCF7E9}"/>
    <dgm:cxn modelId="{38B24341-27C1-4D96-A99D-B6794E295480}" type="presOf" srcId="{C53EAB7C-12AB-4E17-BFFE-93FF708CE90E}" destId="{E08D53FA-44E9-4C1D-B46A-C4F425131291}" srcOrd="0" destOrd="0" presId="urn:microsoft.com/office/officeart/2005/8/layout/vList5"/>
    <dgm:cxn modelId="{9F28BFCB-F8D0-409E-A2FE-0D66C420AA1B}" type="presParOf" srcId="{E08D53FA-44E9-4C1D-B46A-C4F425131291}" destId="{C43D2BAA-7EB2-4D16-87F6-EE7D42BFC663}" srcOrd="0" destOrd="0" presId="urn:microsoft.com/office/officeart/2005/8/layout/vList5"/>
    <dgm:cxn modelId="{0F1DBD5F-D6E2-428C-AE85-C105B24055B7}" type="presParOf" srcId="{C43D2BAA-7EB2-4D16-87F6-EE7D42BFC663}" destId="{D74355DD-51EF-45A2-8F57-8703C1A8E12A}" srcOrd="0" destOrd="0" presId="urn:microsoft.com/office/officeart/2005/8/layout/vList5"/>
    <dgm:cxn modelId="{2553E348-4E99-47E6-A6F1-BD3D78B8E9D3}" type="presParOf" srcId="{C43D2BAA-7EB2-4D16-87F6-EE7D42BFC663}" destId="{E25A7690-F92E-4056-B806-D13F58769F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FE58B1-6088-4E94-9F0E-BD9ED03D0EDB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B39960BA-B907-4374-AB6B-18E5A13AD91F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pendaftaran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verifikasi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Peserta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Pemilu</a:t>
          </a:r>
          <a:endParaRPr lang="en-US" dirty="0">
            <a:solidFill>
              <a:schemeClr val="tx1"/>
            </a:solidFill>
          </a:endParaRPr>
        </a:p>
      </dgm:t>
    </dgm:pt>
    <dgm:pt modelId="{5B7726B9-2788-4B8B-86BA-1F642C70E77D}" type="parTrans" cxnId="{46A34A2F-DBD6-4189-A0A6-57063F3474A6}">
      <dgm:prSet/>
      <dgm:spPr/>
      <dgm:t>
        <a:bodyPr/>
        <a:lstStyle/>
        <a:p>
          <a:endParaRPr lang="en-US"/>
        </a:p>
      </dgm:t>
    </dgm:pt>
    <dgm:pt modelId="{7C90FE07-7FB5-4226-A14D-BE5AB616F490}" type="sibTrans" cxnId="{46A34A2F-DBD6-4189-A0A6-57063F3474A6}">
      <dgm:prSet/>
      <dgm:spPr/>
      <dgm:t>
        <a:bodyPr/>
        <a:lstStyle/>
        <a:p>
          <a:endParaRPr lang="en-US"/>
        </a:p>
      </dgm:t>
    </dgm:pt>
    <dgm:pt modelId="{B0C68AB3-F976-452D-B517-D59ABAC7B5C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pencalonan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Presiden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Wakil </a:t>
          </a:r>
          <a:r>
            <a:rPr lang="en-US" dirty="0" err="1">
              <a:solidFill>
                <a:schemeClr val="tx1"/>
              </a:solidFill>
            </a:rPr>
            <a:t>Presiden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serta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anggota</a:t>
          </a:r>
          <a:r>
            <a:rPr lang="en-US" dirty="0">
              <a:solidFill>
                <a:schemeClr val="tx1"/>
              </a:solidFill>
            </a:rPr>
            <a:t> DPR, DPD, DPRD </a:t>
          </a:r>
          <a:r>
            <a:rPr lang="en-US" dirty="0" err="1">
              <a:solidFill>
                <a:schemeClr val="tx1"/>
              </a:solidFill>
            </a:rPr>
            <a:t>Provinsi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DPRD </a:t>
          </a:r>
          <a:r>
            <a:rPr lang="en-US" dirty="0" err="1">
              <a:solidFill>
                <a:schemeClr val="tx1"/>
              </a:solidFill>
            </a:rPr>
            <a:t>Kabupaten</a:t>
          </a:r>
          <a:r>
            <a:rPr lang="en-US" dirty="0">
              <a:solidFill>
                <a:schemeClr val="tx1"/>
              </a:solidFill>
            </a:rPr>
            <a:t>/Kota</a:t>
          </a:r>
        </a:p>
      </dgm:t>
    </dgm:pt>
    <dgm:pt modelId="{AD7FBDC1-D461-4EF1-9BD1-D7D50D486612}" type="sibTrans" cxnId="{3C56E4F4-BCFE-49C9-BA5D-7069E0250613}">
      <dgm:prSet/>
      <dgm:spPr/>
      <dgm:t>
        <a:bodyPr/>
        <a:lstStyle/>
        <a:p>
          <a:endParaRPr lang="en-US"/>
        </a:p>
      </dgm:t>
    </dgm:pt>
    <dgm:pt modelId="{A496E654-2B28-4401-B407-6D25F5752D5B}" type="parTrans" cxnId="{3C56E4F4-BCFE-49C9-BA5D-7069E0250613}">
      <dgm:prSet/>
      <dgm:spPr/>
      <dgm:t>
        <a:bodyPr/>
        <a:lstStyle/>
        <a:p>
          <a:endParaRPr lang="en-US"/>
        </a:p>
      </dgm:t>
    </dgm:pt>
    <dgm:pt modelId="{CC663977-31CC-487E-89C1-32D941BD690E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Kampanye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Pemilu</a:t>
          </a:r>
          <a:endParaRPr lang="en-US" dirty="0">
            <a:solidFill>
              <a:schemeClr val="tx1"/>
            </a:solidFill>
          </a:endParaRPr>
        </a:p>
      </dgm:t>
    </dgm:pt>
    <dgm:pt modelId="{F134B824-AF61-4E4F-87CF-30897D08A20D}" type="sibTrans" cxnId="{78486772-78B0-4838-BFE8-7E4119E707D5}">
      <dgm:prSet/>
      <dgm:spPr/>
      <dgm:t>
        <a:bodyPr/>
        <a:lstStyle/>
        <a:p>
          <a:endParaRPr lang="en-US"/>
        </a:p>
      </dgm:t>
    </dgm:pt>
    <dgm:pt modelId="{126E6D3D-70A5-4293-B041-60B2AC4CB09D}" type="parTrans" cxnId="{78486772-78B0-4838-BFE8-7E4119E707D5}">
      <dgm:prSet/>
      <dgm:spPr/>
      <dgm:t>
        <a:bodyPr/>
        <a:lstStyle/>
        <a:p>
          <a:endParaRPr lang="en-US"/>
        </a:p>
      </dgm:t>
    </dgm:pt>
    <dgm:pt modelId="{04B28230-2E2B-4E82-ADF9-AB5C1DB95F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Masa </a:t>
          </a:r>
          <a:r>
            <a:rPr lang="en-US" dirty="0" err="1">
              <a:solidFill>
                <a:schemeClr val="tx1"/>
              </a:solidFill>
            </a:rPr>
            <a:t>Tenang</a:t>
          </a:r>
          <a:endParaRPr lang="en-US" dirty="0">
            <a:solidFill>
              <a:schemeClr val="tx1"/>
            </a:solidFill>
          </a:endParaRPr>
        </a:p>
      </dgm:t>
    </dgm:pt>
    <dgm:pt modelId="{16BF37D3-16B4-4C9D-A876-0D98FA2988C8}" type="sibTrans" cxnId="{E42309C4-15EC-49B1-957E-CBC3409A0FEE}">
      <dgm:prSet/>
      <dgm:spPr/>
      <dgm:t>
        <a:bodyPr/>
        <a:lstStyle/>
        <a:p>
          <a:endParaRPr lang="en-US"/>
        </a:p>
      </dgm:t>
    </dgm:pt>
    <dgm:pt modelId="{F05E80CA-A195-4ADF-B106-DBC3CE550175}" type="parTrans" cxnId="{E42309C4-15EC-49B1-957E-CBC3409A0FEE}">
      <dgm:prSet/>
      <dgm:spPr/>
      <dgm:t>
        <a:bodyPr/>
        <a:lstStyle/>
        <a:p>
          <a:endParaRPr lang="en-US"/>
        </a:p>
      </dgm:t>
    </dgm:pt>
    <dgm:pt modelId="{9B5C0F85-FF26-4DFA-84ED-EE2F7FEF094B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pemungutan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penghitungan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suara</a:t>
          </a:r>
          <a:endParaRPr lang="en-US" dirty="0">
            <a:solidFill>
              <a:schemeClr val="tx1"/>
            </a:solidFill>
          </a:endParaRPr>
        </a:p>
      </dgm:t>
    </dgm:pt>
    <dgm:pt modelId="{C76294CC-DD9C-42C6-81DF-557D308ABFED}" type="sibTrans" cxnId="{A820CEFE-4907-4F6E-B59F-61F1B74C3AB6}">
      <dgm:prSet/>
      <dgm:spPr/>
      <dgm:t>
        <a:bodyPr/>
        <a:lstStyle/>
        <a:p>
          <a:endParaRPr lang="en-US"/>
        </a:p>
      </dgm:t>
    </dgm:pt>
    <dgm:pt modelId="{5B1FA5C9-4ADD-4BCA-B43A-EBAC8D778762}" type="parTrans" cxnId="{A820CEFE-4907-4F6E-B59F-61F1B74C3AB6}">
      <dgm:prSet/>
      <dgm:spPr/>
      <dgm:t>
        <a:bodyPr/>
        <a:lstStyle/>
        <a:p>
          <a:endParaRPr lang="en-US"/>
        </a:p>
      </dgm:t>
    </dgm:pt>
    <dgm:pt modelId="{75490B6A-FF8C-4C0F-A9CC-504D1CEEC58B}">
      <dgm:prSet phldrT="[Text]"/>
      <dgm:spPr>
        <a:solidFill>
          <a:srgbClr val="FFC00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Rekapitulasi Hasil Penghitungan Suara</a:t>
          </a:r>
          <a:endParaRPr lang="en-US" dirty="0">
            <a:solidFill>
              <a:schemeClr val="tx1"/>
            </a:solidFill>
          </a:endParaRPr>
        </a:p>
      </dgm:t>
    </dgm:pt>
    <dgm:pt modelId="{E8394B3A-22BF-40A7-9E4A-C65B31A8AF78}" type="sibTrans" cxnId="{758101FB-25B0-4A85-BF47-21844FABDC50}">
      <dgm:prSet/>
      <dgm:spPr/>
      <dgm:t>
        <a:bodyPr/>
        <a:lstStyle/>
        <a:p>
          <a:endParaRPr lang="id-ID"/>
        </a:p>
      </dgm:t>
    </dgm:pt>
    <dgm:pt modelId="{91604E41-EE40-4CB4-8D68-1F8E396C0049}" type="parTrans" cxnId="{758101FB-25B0-4A85-BF47-21844FABDC50}">
      <dgm:prSet/>
      <dgm:spPr/>
      <dgm:t>
        <a:bodyPr/>
        <a:lstStyle/>
        <a:p>
          <a:endParaRPr lang="id-ID"/>
        </a:p>
      </dgm:t>
    </dgm:pt>
    <dgm:pt modelId="{516C82C1-C35F-4CC5-BBA8-3EEC72924E18}">
      <dgm:prSet phldrT="[Text]"/>
      <dgm:spPr>
        <a:solidFill>
          <a:srgbClr val="FFC00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Pemutakhiran Daftar Pemilih</a:t>
          </a:r>
          <a:endParaRPr lang="en-US" dirty="0">
            <a:solidFill>
              <a:schemeClr val="tx1"/>
            </a:solidFill>
          </a:endParaRPr>
        </a:p>
      </dgm:t>
    </dgm:pt>
    <dgm:pt modelId="{FD52460C-DB38-4332-A1C1-4B30604F4FDC}" type="parTrans" cxnId="{26E2540A-FAE2-4925-A5CD-75DAFD25735C}">
      <dgm:prSet/>
      <dgm:spPr/>
      <dgm:t>
        <a:bodyPr/>
        <a:lstStyle/>
        <a:p>
          <a:endParaRPr lang="id-ID"/>
        </a:p>
      </dgm:t>
    </dgm:pt>
    <dgm:pt modelId="{2EDD3A0C-F544-4594-A658-903A72A43731}" type="sibTrans" cxnId="{26E2540A-FAE2-4925-A5CD-75DAFD25735C}">
      <dgm:prSet/>
      <dgm:spPr/>
      <dgm:t>
        <a:bodyPr/>
        <a:lstStyle/>
        <a:p>
          <a:endParaRPr lang="id-ID"/>
        </a:p>
      </dgm:t>
    </dgm:pt>
    <dgm:pt modelId="{23C58C15-CF72-48C9-9CF5-E41690A03E22}" type="pres">
      <dgm:prSet presAssocID="{D7FE58B1-6088-4E94-9F0E-BD9ED03D0EDB}" presName="linearFlow" presStyleCnt="0">
        <dgm:presLayoutVars>
          <dgm:dir/>
          <dgm:resizeHandles val="exact"/>
        </dgm:presLayoutVars>
      </dgm:prSet>
      <dgm:spPr/>
    </dgm:pt>
    <dgm:pt modelId="{D1C7DD01-C842-45BE-8490-FD58A0C67E7F}" type="pres">
      <dgm:prSet presAssocID="{B39960BA-B907-4374-AB6B-18E5A13AD91F}" presName="composite" presStyleCnt="0"/>
      <dgm:spPr/>
    </dgm:pt>
    <dgm:pt modelId="{F29F465F-E82D-4614-8311-CA44997895E6}" type="pres">
      <dgm:prSet presAssocID="{B39960BA-B907-4374-AB6B-18E5A13AD91F}" presName="imgShp" presStyleLbl="fgImgPlace1" presStyleIdx="0" presStyleCnt="7"/>
      <dgm:spPr/>
    </dgm:pt>
    <dgm:pt modelId="{B27CB5BC-BB90-42ED-B9CD-DC528E8C1459}" type="pres">
      <dgm:prSet presAssocID="{B39960BA-B907-4374-AB6B-18E5A13AD91F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BF76BD-477C-4464-991B-B6021C91914B}" type="pres">
      <dgm:prSet presAssocID="{7C90FE07-7FB5-4226-A14D-BE5AB616F490}" presName="spacing" presStyleCnt="0"/>
      <dgm:spPr/>
    </dgm:pt>
    <dgm:pt modelId="{1F78DA8B-3C4A-4DCC-9B03-840471CC662C}" type="pres">
      <dgm:prSet presAssocID="{B0C68AB3-F976-452D-B517-D59ABAC7B5CD}" presName="composite" presStyleCnt="0"/>
      <dgm:spPr/>
    </dgm:pt>
    <dgm:pt modelId="{1BA43B06-A27C-4626-A150-23B89089752E}" type="pres">
      <dgm:prSet presAssocID="{B0C68AB3-F976-452D-B517-D59ABAC7B5CD}" presName="imgShp" presStyleLbl="fgImgPlace1" presStyleIdx="1" presStyleCnt="7"/>
      <dgm:spPr/>
    </dgm:pt>
    <dgm:pt modelId="{8DABAD05-8E93-49C9-B850-5EEDB010A60C}" type="pres">
      <dgm:prSet presAssocID="{B0C68AB3-F976-452D-B517-D59ABAC7B5CD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7602DC-5F26-4743-AD9F-2C0A5172C531}" type="pres">
      <dgm:prSet presAssocID="{AD7FBDC1-D461-4EF1-9BD1-D7D50D486612}" presName="spacing" presStyleCnt="0"/>
      <dgm:spPr/>
    </dgm:pt>
    <dgm:pt modelId="{158A1B00-F58F-40F4-B0D5-AF9F04BCD263}" type="pres">
      <dgm:prSet presAssocID="{516C82C1-C35F-4CC5-BBA8-3EEC72924E18}" presName="composite" presStyleCnt="0"/>
      <dgm:spPr/>
    </dgm:pt>
    <dgm:pt modelId="{54249A79-1C09-4CAE-857E-C6BCB7977333}" type="pres">
      <dgm:prSet presAssocID="{516C82C1-C35F-4CC5-BBA8-3EEC72924E18}" presName="imgShp" presStyleLbl="fgImgPlace1" presStyleIdx="2" presStyleCnt="7"/>
      <dgm:spPr/>
    </dgm:pt>
    <dgm:pt modelId="{3765F912-C33D-4A01-9D7F-34D266D4CC23}" type="pres">
      <dgm:prSet presAssocID="{516C82C1-C35F-4CC5-BBA8-3EEC72924E18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542D30-C8AC-4B47-978D-F194639D9A0A}" type="pres">
      <dgm:prSet presAssocID="{2EDD3A0C-F544-4594-A658-903A72A43731}" presName="spacing" presStyleCnt="0"/>
      <dgm:spPr/>
    </dgm:pt>
    <dgm:pt modelId="{25AF406E-8219-4DA0-8B05-73121A07ACA5}" type="pres">
      <dgm:prSet presAssocID="{CC663977-31CC-487E-89C1-32D941BD690E}" presName="composite" presStyleCnt="0"/>
      <dgm:spPr/>
    </dgm:pt>
    <dgm:pt modelId="{1AFA97DB-81F1-444B-9DE7-8C9AFDD48A20}" type="pres">
      <dgm:prSet presAssocID="{CC663977-31CC-487E-89C1-32D941BD690E}" presName="imgShp" presStyleLbl="fgImgPlace1" presStyleIdx="3" presStyleCnt="7"/>
      <dgm:spPr/>
    </dgm:pt>
    <dgm:pt modelId="{D10744BB-FF63-4056-B9A4-759EAFBA7116}" type="pres">
      <dgm:prSet presAssocID="{CC663977-31CC-487E-89C1-32D941BD690E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09F394-E4AF-479C-9015-5577272A7C10}" type="pres">
      <dgm:prSet presAssocID="{F134B824-AF61-4E4F-87CF-30897D08A20D}" presName="spacing" presStyleCnt="0"/>
      <dgm:spPr/>
    </dgm:pt>
    <dgm:pt modelId="{299467F7-5BAC-438D-9704-04BD3D4BBFAD}" type="pres">
      <dgm:prSet presAssocID="{04B28230-2E2B-4E82-ADF9-AB5C1DB95F69}" presName="composite" presStyleCnt="0"/>
      <dgm:spPr/>
    </dgm:pt>
    <dgm:pt modelId="{78A1A60B-60C7-492E-942F-D03E28AE46F4}" type="pres">
      <dgm:prSet presAssocID="{04B28230-2E2B-4E82-ADF9-AB5C1DB95F69}" presName="imgShp" presStyleLbl="fgImgPlace1" presStyleIdx="4" presStyleCnt="7"/>
      <dgm:spPr/>
    </dgm:pt>
    <dgm:pt modelId="{7945D8BD-5739-4461-B46B-08E68B21D9E2}" type="pres">
      <dgm:prSet presAssocID="{04B28230-2E2B-4E82-ADF9-AB5C1DB95F69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AF230D-D70E-469B-BF4E-99F874E32023}" type="pres">
      <dgm:prSet presAssocID="{16BF37D3-16B4-4C9D-A876-0D98FA2988C8}" presName="spacing" presStyleCnt="0"/>
      <dgm:spPr/>
    </dgm:pt>
    <dgm:pt modelId="{52AADC96-EE93-442B-90EE-BFAE2BB36F3D}" type="pres">
      <dgm:prSet presAssocID="{9B5C0F85-FF26-4DFA-84ED-EE2F7FEF094B}" presName="composite" presStyleCnt="0"/>
      <dgm:spPr/>
    </dgm:pt>
    <dgm:pt modelId="{EBDC0715-A8C1-4F56-8224-75B6D9107352}" type="pres">
      <dgm:prSet presAssocID="{9B5C0F85-FF26-4DFA-84ED-EE2F7FEF094B}" presName="imgShp" presStyleLbl="fgImgPlace1" presStyleIdx="5" presStyleCnt="7"/>
      <dgm:spPr/>
    </dgm:pt>
    <dgm:pt modelId="{E71F26D9-37F1-45D9-BF8C-D9509E0200D9}" type="pres">
      <dgm:prSet presAssocID="{9B5C0F85-FF26-4DFA-84ED-EE2F7FEF094B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769E2B-A11E-4A5D-9FD6-0F2284E0B5FE}" type="pres">
      <dgm:prSet presAssocID="{C76294CC-DD9C-42C6-81DF-557D308ABFED}" presName="spacing" presStyleCnt="0"/>
      <dgm:spPr/>
    </dgm:pt>
    <dgm:pt modelId="{F8DBA862-7842-4EE7-AFE3-719925F373D2}" type="pres">
      <dgm:prSet presAssocID="{75490B6A-FF8C-4C0F-A9CC-504D1CEEC58B}" presName="composite" presStyleCnt="0"/>
      <dgm:spPr/>
    </dgm:pt>
    <dgm:pt modelId="{A82352FE-C902-4C40-BA61-15C91E1BFEB1}" type="pres">
      <dgm:prSet presAssocID="{75490B6A-FF8C-4C0F-A9CC-504D1CEEC58B}" presName="imgShp" presStyleLbl="fgImgPlace1" presStyleIdx="6" presStyleCnt="7"/>
      <dgm:spPr/>
    </dgm:pt>
    <dgm:pt modelId="{A784E502-F9F5-4660-97FB-EF5DD3B10C9D}" type="pres">
      <dgm:prSet presAssocID="{75490B6A-FF8C-4C0F-A9CC-504D1CEEC58B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8486772-78B0-4838-BFE8-7E4119E707D5}" srcId="{D7FE58B1-6088-4E94-9F0E-BD9ED03D0EDB}" destId="{CC663977-31CC-487E-89C1-32D941BD690E}" srcOrd="3" destOrd="0" parTransId="{126E6D3D-70A5-4293-B041-60B2AC4CB09D}" sibTransId="{F134B824-AF61-4E4F-87CF-30897D08A20D}"/>
    <dgm:cxn modelId="{FE851517-982C-41B5-B31F-5C4019C7CAA4}" type="presOf" srcId="{D7FE58B1-6088-4E94-9F0E-BD9ED03D0EDB}" destId="{23C58C15-CF72-48C9-9CF5-E41690A03E22}" srcOrd="0" destOrd="0" presId="urn:microsoft.com/office/officeart/2005/8/layout/vList3#1"/>
    <dgm:cxn modelId="{758101FB-25B0-4A85-BF47-21844FABDC50}" srcId="{D7FE58B1-6088-4E94-9F0E-BD9ED03D0EDB}" destId="{75490B6A-FF8C-4C0F-A9CC-504D1CEEC58B}" srcOrd="6" destOrd="0" parTransId="{91604E41-EE40-4CB4-8D68-1F8E396C0049}" sibTransId="{E8394B3A-22BF-40A7-9E4A-C65B31A8AF78}"/>
    <dgm:cxn modelId="{3C56E4F4-BCFE-49C9-BA5D-7069E0250613}" srcId="{D7FE58B1-6088-4E94-9F0E-BD9ED03D0EDB}" destId="{B0C68AB3-F976-452D-B517-D59ABAC7B5CD}" srcOrd="1" destOrd="0" parTransId="{A496E654-2B28-4401-B407-6D25F5752D5B}" sibTransId="{AD7FBDC1-D461-4EF1-9BD1-D7D50D486612}"/>
    <dgm:cxn modelId="{7E53B816-1EBE-490D-8863-762A4A237759}" type="presOf" srcId="{516C82C1-C35F-4CC5-BBA8-3EEC72924E18}" destId="{3765F912-C33D-4A01-9D7F-34D266D4CC23}" srcOrd="0" destOrd="0" presId="urn:microsoft.com/office/officeart/2005/8/layout/vList3#1"/>
    <dgm:cxn modelId="{82AA450A-142F-40D8-B534-2C189B40281A}" type="presOf" srcId="{75490B6A-FF8C-4C0F-A9CC-504D1CEEC58B}" destId="{A784E502-F9F5-4660-97FB-EF5DD3B10C9D}" srcOrd="0" destOrd="0" presId="urn:microsoft.com/office/officeart/2005/8/layout/vList3#1"/>
    <dgm:cxn modelId="{6A4E3A1D-554C-433B-9E2A-62449A0AFADB}" type="presOf" srcId="{B39960BA-B907-4374-AB6B-18E5A13AD91F}" destId="{B27CB5BC-BB90-42ED-B9CD-DC528E8C1459}" srcOrd="0" destOrd="0" presId="urn:microsoft.com/office/officeart/2005/8/layout/vList3#1"/>
    <dgm:cxn modelId="{DC2559E6-D2E7-4B29-94E8-3E4215C6C592}" type="presOf" srcId="{CC663977-31CC-487E-89C1-32D941BD690E}" destId="{D10744BB-FF63-4056-B9A4-759EAFBA7116}" srcOrd="0" destOrd="0" presId="urn:microsoft.com/office/officeart/2005/8/layout/vList3#1"/>
    <dgm:cxn modelId="{46A34A2F-DBD6-4189-A0A6-57063F3474A6}" srcId="{D7FE58B1-6088-4E94-9F0E-BD9ED03D0EDB}" destId="{B39960BA-B907-4374-AB6B-18E5A13AD91F}" srcOrd="0" destOrd="0" parTransId="{5B7726B9-2788-4B8B-86BA-1F642C70E77D}" sibTransId="{7C90FE07-7FB5-4226-A14D-BE5AB616F490}"/>
    <dgm:cxn modelId="{26E2540A-FAE2-4925-A5CD-75DAFD25735C}" srcId="{D7FE58B1-6088-4E94-9F0E-BD9ED03D0EDB}" destId="{516C82C1-C35F-4CC5-BBA8-3EEC72924E18}" srcOrd="2" destOrd="0" parTransId="{FD52460C-DB38-4332-A1C1-4B30604F4FDC}" sibTransId="{2EDD3A0C-F544-4594-A658-903A72A43731}"/>
    <dgm:cxn modelId="{8290A995-A89A-407E-AE7D-27C12106FB62}" type="presOf" srcId="{9B5C0F85-FF26-4DFA-84ED-EE2F7FEF094B}" destId="{E71F26D9-37F1-45D9-BF8C-D9509E0200D9}" srcOrd="0" destOrd="0" presId="urn:microsoft.com/office/officeart/2005/8/layout/vList3#1"/>
    <dgm:cxn modelId="{508106A6-F6E1-4676-8501-E816FF3CE8DB}" type="presOf" srcId="{04B28230-2E2B-4E82-ADF9-AB5C1DB95F69}" destId="{7945D8BD-5739-4461-B46B-08E68B21D9E2}" srcOrd="0" destOrd="0" presId="urn:microsoft.com/office/officeart/2005/8/layout/vList3#1"/>
    <dgm:cxn modelId="{9DE9C3BA-B0E0-439A-B628-ECCA61EB8F7A}" type="presOf" srcId="{B0C68AB3-F976-452D-B517-D59ABAC7B5CD}" destId="{8DABAD05-8E93-49C9-B850-5EEDB010A60C}" srcOrd="0" destOrd="0" presId="urn:microsoft.com/office/officeart/2005/8/layout/vList3#1"/>
    <dgm:cxn modelId="{A820CEFE-4907-4F6E-B59F-61F1B74C3AB6}" srcId="{D7FE58B1-6088-4E94-9F0E-BD9ED03D0EDB}" destId="{9B5C0F85-FF26-4DFA-84ED-EE2F7FEF094B}" srcOrd="5" destOrd="0" parTransId="{5B1FA5C9-4ADD-4BCA-B43A-EBAC8D778762}" sibTransId="{C76294CC-DD9C-42C6-81DF-557D308ABFED}"/>
    <dgm:cxn modelId="{E42309C4-15EC-49B1-957E-CBC3409A0FEE}" srcId="{D7FE58B1-6088-4E94-9F0E-BD9ED03D0EDB}" destId="{04B28230-2E2B-4E82-ADF9-AB5C1DB95F69}" srcOrd="4" destOrd="0" parTransId="{F05E80CA-A195-4ADF-B106-DBC3CE550175}" sibTransId="{16BF37D3-16B4-4C9D-A876-0D98FA2988C8}"/>
    <dgm:cxn modelId="{759FA647-63A7-447E-A1A1-D4EF309F19B1}" type="presParOf" srcId="{23C58C15-CF72-48C9-9CF5-E41690A03E22}" destId="{D1C7DD01-C842-45BE-8490-FD58A0C67E7F}" srcOrd="0" destOrd="0" presId="urn:microsoft.com/office/officeart/2005/8/layout/vList3#1"/>
    <dgm:cxn modelId="{D45D3379-5A4A-4899-B16F-D7766C363286}" type="presParOf" srcId="{D1C7DD01-C842-45BE-8490-FD58A0C67E7F}" destId="{F29F465F-E82D-4614-8311-CA44997895E6}" srcOrd="0" destOrd="0" presId="urn:microsoft.com/office/officeart/2005/8/layout/vList3#1"/>
    <dgm:cxn modelId="{213AE65A-24E5-4959-A199-F6CB8FBD5C77}" type="presParOf" srcId="{D1C7DD01-C842-45BE-8490-FD58A0C67E7F}" destId="{B27CB5BC-BB90-42ED-B9CD-DC528E8C1459}" srcOrd="1" destOrd="0" presId="urn:microsoft.com/office/officeart/2005/8/layout/vList3#1"/>
    <dgm:cxn modelId="{C171D611-DB69-49DC-A537-A2D5C4150163}" type="presParOf" srcId="{23C58C15-CF72-48C9-9CF5-E41690A03E22}" destId="{00BF76BD-477C-4464-991B-B6021C91914B}" srcOrd="1" destOrd="0" presId="urn:microsoft.com/office/officeart/2005/8/layout/vList3#1"/>
    <dgm:cxn modelId="{7F1AEC00-460E-4E4A-9BFB-36E3D71AB3CF}" type="presParOf" srcId="{23C58C15-CF72-48C9-9CF5-E41690A03E22}" destId="{1F78DA8B-3C4A-4DCC-9B03-840471CC662C}" srcOrd="2" destOrd="0" presId="urn:microsoft.com/office/officeart/2005/8/layout/vList3#1"/>
    <dgm:cxn modelId="{0B7A6425-D1C1-4746-B1BD-0140FC1D85AA}" type="presParOf" srcId="{1F78DA8B-3C4A-4DCC-9B03-840471CC662C}" destId="{1BA43B06-A27C-4626-A150-23B89089752E}" srcOrd="0" destOrd="0" presId="urn:microsoft.com/office/officeart/2005/8/layout/vList3#1"/>
    <dgm:cxn modelId="{87989616-DD0A-4B99-BCC1-4DE8260D86EC}" type="presParOf" srcId="{1F78DA8B-3C4A-4DCC-9B03-840471CC662C}" destId="{8DABAD05-8E93-49C9-B850-5EEDB010A60C}" srcOrd="1" destOrd="0" presId="urn:microsoft.com/office/officeart/2005/8/layout/vList3#1"/>
    <dgm:cxn modelId="{6B146BEC-ECE0-41CB-BE12-1592C5956319}" type="presParOf" srcId="{23C58C15-CF72-48C9-9CF5-E41690A03E22}" destId="{1D7602DC-5F26-4743-AD9F-2C0A5172C531}" srcOrd="3" destOrd="0" presId="urn:microsoft.com/office/officeart/2005/8/layout/vList3#1"/>
    <dgm:cxn modelId="{8382EC8C-6862-46C3-AB56-9698E66B63B6}" type="presParOf" srcId="{23C58C15-CF72-48C9-9CF5-E41690A03E22}" destId="{158A1B00-F58F-40F4-B0D5-AF9F04BCD263}" srcOrd="4" destOrd="0" presId="urn:microsoft.com/office/officeart/2005/8/layout/vList3#1"/>
    <dgm:cxn modelId="{1A4EC89C-DB51-484A-94AF-37ECC5F172B3}" type="presParOf" srcId="{158A1B00-F58F-40F4-B0D5-AF9F04BCD263}" destId="{54249A79-1C09-4CAE-857E-C6BCB7977333}" srcOrd="0" destOrd="0" presId="urn:microsoft.com/office/officeart/2005/8/layout/vList3#1"/>
    <dgm:cxn modelId="{F50EB5E2-3037-46F8-A7CC-203F4678F7AE}" type="presParOf" srcId="{158A1B00-F58F-40F4-B0D5-AF9F04BCD263}" destId="{3765F912-C33D-4A01-9D7F-34D266D4CC23}" srcOrd="1" destOrd="0" presId="urn:microsoft.com/office/officeart/2005/8/layout/vList3#1"/>
    <dgm:cxn modelId="{1F2D8EE2-97EA-4070-9F07-A27D52717C47}" type="presParOf" srcId="{23C58C15-CF72-48C9-9CF5-E41690A03E22}" destId="{0D542D30-C8AC-4B47-978D-F194639D9A0A}" srcOrd="5" destOrd="0" presId="urn:microsoft.com/office/officeart/2005/8/layout/vList3#1"/>
    <dgm:cxn modelId="{C84AE194-10D8-4144-A81D-43C775987A96}" type="presParOf" srcId="{23C58C15-CF72-48C9-9CF5-E41690A03E22}" destId="{25AF406E-8219-4DA0-8B05-73121A07ACA5}" srcOrd="6" destOrd="0" presId="urn:microsoft.com/office/officeart/2005/8/layout/vList3#1"/>
    <dgm:cxn modelId="{9BDEFAEA-1E87-4F61-8E17-186E4E3E78C8}" type="presParOf" srcId="{25AF406E-8219-4DA0-8B05-73121A07ACA5}" destId="{1AFA97DB-81F1-444B-9DE7-8C9AFDD48A20}" srcOrd="0" destOrd="0" presId="urn:microsoft.com/office/officeart/2005/8/layout/vList3#1"/>
    <dgm:cxn modelId="{3E2955E1-BD6C-4E5C-8112-00290A2380A1}" type="presParOf" srcId="{25AF406E-8219-4DA0-8B05-73121A07ACA5}" destId="{D10744BB-FF63-4056-B9A4-759EAFBA7116}" srcOrd="1" destOrd="0" presId="urn:microsoft.com/office/officeart/2005/8/layout/vList3#1"/>
    <dgm:cxn modelId="{8220DF09-410E-44F2-9A54-AD8311642679}" type="presParOf" srcId="{23C58C15-CF72-48C9-9CF5-E41690A03E22}" destId="{F509F394-E4AF-479C-9015-5577272A7C10}" srcOrd="7" destOrd="0" presId="urn:microsoft.com/office/officeart/2005/8/layout/vList3#1"/>
    <dgm:cxn modelId="{EE48457D-E360-4DD4-974F-00A445ED0044}" type="presParOf" srcId="{23C58C15-CF72-48C9-9CF5-E41690A03E22}" destId="{299467F7-5BAC-438D-9704-04BD3D4BBFAD}" srcOrd="8" destOrd="0" presId="urn:microsoft.com/office/officeart/2005/8/layout/vList3#1"/>
    <dgm:cxn modelId="{467800EE-D8C3-4467-9057-16787849015B}" type="presParOf" srcId="{299467F7-5BAC-438D-9704-04BD3D4BBFAD}" destId="{78A1A60B-60C7-492E-942F-D03E28AE46F4}" srcOrd="0" destOrd="0" presId="urn:microsoft.com/office/officeart/2005/8/layout/vList3#1"/>
    <dgm:cxn modelId="{1F8EC7DC-B357-4F0B-85CA-819A8C129DE3}" type="presParOf" srcId="{299467F7-5BAC-438D-9704-04BD3D4BBFAD}" destId="{7945D8BD-5739-4461-B46B-08E68B21D9E2}" srcOrd="1" destOrd="0" presId="urn:microsoft.com/office/officeart/2005/8/layout/vList3#1"/>
    <dgm:cxn modelId="{B79B3176-4153-4C52-A099-FC99CF8ED8E1}" type="presParOf" srcId="{23C58C15-CF72-48C9-9CF5-E41690A03E22}" destId="{C2AF230D-D70E-469B-BF4E-99F874E32023}" srcOrd="9" destOrd="0" presId="urn:microsoft.com/office/officeart/2005/8/layout/vList3#1"/>
    <dgm:cxn modelId="{34465B3D-2F8A-4ECA-BA80-07EFB367A015}" type="presParOf" srcId="{23C58C15-CF72-48C9-9CF5-E41690A03E22}" destId="{52AADC96-EE93-442B-90EE-BFAE2BB36F3D}" srcOrd="10" destOrd="0" presId="urn:microsoft.com/office/officeart/2005/8/layout/vList3#1"/>
    <dgm:cxn modelId="{B61383E5-3AAA-498F-A7AF-D73F652F827B}" type="presParOf" srcId="{52AADC96-EE93-442B-90EE-BFAE2BB36F3D}" destId="{EBDC0715-A8C1-4F56-8224-75B6D9107352}" srcOrd="0" destOrd="0" presId="urn:microsoft.com/office/officeart/2005/8/layout/vList3#1"/>
    <dgm:cxn modelId="{A3E3F9FF-A49B-4E10-87CB-C617948C0BFE}" type="presParOf" srcId="{52AADC96-EE93-442B-90EE-BFAE2BB36F3D}" destId="{E71F26D9-37F1-45D9-BF8C-D9509E0200D9}" srcOrd="1" destOrd="0" presId="urn:microsoft.com/office/officeart/2005/8/layout/vList3#1"/>
    <dgm:cxn modelId="{CC37C68C-1405-4486-9E80-0C8BA967DA28}" type="presParOf" srcId="{23C58C15-CF72-48C9-9CF5-E41690A03E22}" destId="{F7769E2B-A11E-4A5D-9FD6-0F2284E0B5FE}" srcOrd="11" destOrd="0" presId="urn:microsoft.com/office/officeart/2005/8/layout/vList3#1"/>
    <dgm:cxn modelId="{6A551E4A-99A3-438D-A5DC-9A892EDCE273}" type="presParOf" srcId="{23C58C15-CF72-48C9-9CF5-E41690A03E22}" destId="{F8DBA862-7842-4EE7-AFE3-719925F373D2}" srcOrd="12" destOrd="0" presId="urn:microsoft.com/office/officeart/2005/8/layout/vList3#1"/>
    <dgm:cxn modelId="{C46BB6A7-CF6D-48DE-97F1-279BEBEC8A40}" type="presParOf" srcId="{F8DBA862-7842-4EE7-AFE3-719925F373D2}" destId="{A82352FE-C902-4C40-BA61-15C91E1BFEB1}" srcOrd="0" destOrd="0" presId="urn:microsoft.com/office/officeart/2005/8/layout/vList3#1"/>
    <dgm:cxn modelId="{B1BAEDBB-FBBC-49B8-A2BC-3D27252A7541}" type="presParOf" srcId="{F8DBA862-7842-4EE7-AFE3-719925F373D2}" destId="{A784E502-F9F5-4660-97FB-EF5DD3B10C9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0595F-E29E-4094-A98A-941943B63626}">
      <dsp:nvSpPr>
        <dsp:cNvPr id="0" name=""/>
        <dsp:cNvSpPr/>
      </dsp:nvSpPr>
      <dsp:spPr>
        <a:xfrm rot="5400000">
          <a:off x="4897620" y="-2724666"/>
          <a:ext cx="935190" cy="638452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DPR=hanya yg memenuhi PT = 4% yang diikutkan</a:t>
          </a:r>
          <a:endParaRPr lang="id-ID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DPRD=Seluruh Parpol Diikutkan dalam Penghitungan Kursi</a:t>
          </a:r>
          <a:endParaRPr lang="id-ID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2172954" y="45652"/>
        <a:ext cx="6338871" cy="843886"/>
      </dsp:txXfrm>
    </dsp:sp>
    <dsp:sp modelId="{2DE8678B-9806-42A7-BAC2-9981CB80D8CC}">
      <dsp:nvSpPr>
        <dsp:cNvPr id="0" name=""/>
        <dsp:cNvSpPr/>
      </dsp:nvSpPr>
      <dsp:spPr>
        <a:xfrm>
          <a:off x="20521" y="1827"/>
          <a:ext cx="2184895" cy="934276"/>
        </a:xfrm>
        <a:prstGeom prst="roundRect">
          <a:avLst/>
        </a:prstGeom>
        <a:solidFill>
          <a:srgbClr val="FFFF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Pasal 414</a:t>
          </a:r>
          <a:endParaRPr lang="id-ID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6129" y="47435"/>
        <a:ext cx="2093679" cy="843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18772-B5E6-4465-811A-BD0E1C90C687}">
      <dsp:nvSpPr>
        <dsp:cNvPr id="0" name=""/>
        <dsp:cNvSpPr/>
      </dsp:nvSpPr>
      <dsp:spPr>
        <a:xfrm rot="5400000">
          <a:off x="4734658" y="-2499742"/>
          <a:ext cx="1447800" cy="64472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rial" pitchFamily="34" charset="0"/>
              <a:cs typeface="Arial" pitchFamily="34" charset="0"/>
            </a:rPr>
            <a:t>Perolehan Suara Sah Parpol dalam suatu Dapil dibagi dengan Bilangan Pembagi 1, diikuti secara berurutan oleh bi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la</a:t>
          </a:r>
          <a:r>
            <a:rPr lang="id-ID" sz="2000" kern="1200" dirty="0" smtClean="0">
              <a:latin typeface="Arial" pitchFamily="34" charset="0"/>
              <a:cs typeface="Arial" pitchFamily="34" charset="0"/>
            </a:rPr>
            <a:t>ngan Ganjil 3, 5, 7, dst..</a:t>
          </a:r>
          <a:endParaRPr lang="id-ID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2234916" y="70676"/>
        <a:ext cx="6376608" cy="1306448"/>
      </dsp:txXfrm>
    </dsp:sp>
    <dsp:sp modelId="{93436A36-2B64-4D1C-A4DF-43491D8EE709}">
      <dsp:nvSpPr>
        <dsp:cNvPr id="0" name=""/>
        <dsp:cNvSpPr/>
      </dsp:nvSpPr>
      <dsp:spPr>
        <a:xfrm>
          <a:off x="2128" y="0"/>
          <a:ext cx="2261426" cy="1447800"/>
        </a:xfrm>
        <a:prstGeom prst="roundRect">
          <a:avLst/>
        </a:prstGeom>
        <a:solidFill>
          <a:srgbClr val="00B0F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Pasal 415</a:t>
          </a:r>
          <a:endParaRPr lang="id-ID" sz="1800" kern="1200" dirty="0">
            <a:latin typeface="Arial" pitchFamily="34" charset="0"/>
            <a:cs typeface="Arial" pitchFamily="34" charset="0"/>
          </a:endParaRPr>
        </a:p>
      </dsp:txBody>
      <dsp:txXfrm>
        <a:off x="72804" y="70676"/>
        <a:ext cx="2120074" cy="1306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A7690-F92E-4056-B806-D13F58769FD5}">
      <dsp:nvSpPr>
        <dsp:cNvPr id="0" name=""/>
        <dsp:cNvSpPr/>
      </dsp:nvSpPr>
      <dsp:spPr>
        <a:xfrm rot="5400000">
          <a:off x="4084492" y="-1782020"/>
          <a:ext cx="2740521" cy="63072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Ketentuan dalam Penetapan Perolehan Kursi:</a:t>
          </a:r>
          <a:endParaRPr lang="id-ID" sz="1800" kern="1200" dirty="0">
            <a:latin typeface="Arial" pitchFamily="34" charset="0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Menetapkan </a:t>
          </a:r>
          <a:r>
            <a:rPr lang="id-ID" sz="1800" kern="1200" dirty="0" smtClean="0">
              <a:latin typeface="Arial" pitchFamily="34" charset="0"/>
              <a:cs typeface="Arial" pitchFamily="34" charset="0"/>
            </a:rPr>
            <a:t>Jumlah Suara Sah Parpol di Dapil</a:t>
          </a:r>
          <a:endParaRPr lang="id-ID" sz="1800" kern="1200" dirty="0">
            <a:latin typeface="Arial" pitchFamily="34" charset="0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Membagi Suara Parpol dengan Bilangan Pembagi 1, selanjutnya dibagi kembali dengan bilangan pembagi 3, 5, 7, dst...</a:t>
          </a:r>
          <a:endParaRPr lang="id-ID" sz="1800" kern="1200" dirty="0">
            <a:latin typeface="Arial" pitchFamily="34" charset="0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Hasil pembagian Pada Bilangan Pembagi diurutkan berdasarkan Jumlah Nilai Terbanyak (ranking)</a:t>
          </a:r>
          <a:endParaRPr lang="id-ID" sz="1800" kern="1200" dirty="0">
            <a:latin typeface="Arial" pitchFamily="34" charset="0"/>
            <a:cs typeface="Arial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Jumlah Terbanyak pertama pada masing-masing hasil bilangan pembagi  mendapatkan Kursi</a:t>
          </a:r>
          <a:endParaRPr lang="id-ID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2301133" y="135120"/>
        <a:ext cx="6173459" cy="2472959"/>
      </dsp:txXfrm>
    </dsp:sp>
    <dsp:sp modelId="{D74355DD-51EF-45A2-8F57-8703C1A8E12A}">
      <dsp:nvSpPr>
        <dsp:cNvPr id="0" name=""/>
        <dsp:cNvSpPr/>
      </dsp:nvSpPr>
      <dsp:spPr>
        <a:xfrm>
          <a:off x="72006" y="2678"/>
          <a:ext cx="2266078" cy="274052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5"/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Pasal 420</a:t>
          </a:r>
          <a:endParaRPr lang="id-ID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2627" y="113299"/>
        <a:ext cx="2044836" cy="2519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CB5BC-BB90-42ED-B9CD-DC528E8C1459}">
      <dsp:nvSpPr>
        <dsp:cNvPr id="0" name=""/>
        <dsp:cNvSpPr/>
      </dsp:nvSpPr>
      <dsp:spPr>
        <a:xfrm rot="10800000">
          <a:off x="1337355" y="1067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</a:rPr>
            <a:t>pendaftaran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verifikasi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Peserta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Pemilu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480638" y="1067"/>
        <a:ext cx="4597363" cy="573131"/>
      </dsp:txXfrm>
    </dsp:sp>
    <dsp:sp modelId="{F29F465F-E82D-4614-8311-CA44997895E6}">
      <dsp:nvSpPr>
        <dsp:cNvPr id="0" name=""/>
        <dsp:cNvSpPr/>
      </dsp:nvSpPr>
      <dsp:spPr>
        <a:xfrm>
          <a:off x="1050789" y="1067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BAD05-8E93-49C9-B850-5EEDB010A60C}">
      <dsp:nvSpPr>
        <dsp:cNvPr id="0" name=""/>
        <dsp:cNvSpPr/>
      </dsp:nvSpPr>
      <dsp:spPr>
        <a:xfrm rot="10800000">
          <a:off x="1337355" y="745283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</a:rPr>
            <a:t>pencalonan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Presiden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dan</a:t>
          </a:r>
          <a:r>
            <a:rPr lang="en-US" sz="1400" kern="1200" dirty="0">
              <a:solidFill>
                <a:schemeClr val="tx1"/>
              </a:solidFill>
            </a:rPr>
            <a:t> Wakil </a:t>
          </a:r>
          <a:r>
            <a:rPr lang="en-US" sz="1400" kern="1200" dirty="0" err="1">
              <a:solidFill>
                <a:schemeClr val="tx1"/>
              </a:solidFill>
            </a:rPr>
            <a:t>Presiden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serta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anggota</a:t>
          </a:r>
          <a:r>
            <a:rPr lang="en-US" sz="1400" kern="1200" dirty="0">
              <a:solidFill>
                <a:schemeClr val="tx1"/>
              </a:solidFill>
            </a:rPr>
            <a:t> DPR, DPD, DPRD </a:t>
          </a:r>
          <a:r>
            <a:rPr lang="en-US" sz="1400" kern="1200" dirty="0" err="1">
              <a:solidFill>
                <a:schemeClr val="tx1"/>
              </a:solidFill>
            </a:rPr>
            <a:t>Provinsi</a:t>
          </a:r>
          <a:r>
            <a:rPr lang="en-US" sz="1400" kern="1200" dirty="0">
              <a:solidFill>
                <a:schemeClr val="tx1"/>
              </a:solidFill>
            </a:rPr>
            <a:t>, </a:t>
          </a:r>
          <a:r>
            <a:rPr lang="en-US" sz="1400" kern="1200" dirty="0" err="1">
              <a:solidFill>
                <a:schemeClr val="tx1"/>
              </a:solidFill>
            </a:rPr>
            <a:t>dan</a:t>
          </a:r>
          <a:r>
            <a:rPr lang="en-US" sz="1400" kern="1200" dirty="0">
              <a:solidFill>
                <a:schemeClr val="tx1"/>
              </a:solidFill>
            </a:rPr>
            <a:t> DPRD </a:t>
          </a:r>
          <a:r>
            <a:rPr lang="en-US" sz="1400" kern="1200" dirty="0" err="1">
              <a:solidFill>
                <a:schemeClr val="tx1"/>
              </a:solidFill>
            </a:rPr>
            <a:t>Kabupaten</a:t>
          </a:r>
          <a:r>
            <a:rPr lang="en-US" sz="1400" kern="1200" dirty="0">
              <a:solidFill>
                <a:schemeClr val="tx1"/>
              </a:solidFill>
            </a:rPr>
            <a:t>/Kota</a:t>
          </a:r>
        </a:p>
      </dsp:txBody>
      <dsp:txXfrm rot="10800000">
        <a:off x="1480638" y="745283"/>
        <a:ext cx="4597363" cy="573131"/>
      </dsp:txXfrm>
    </dsp:sp>
    <dsp:sp modelId="{1BA43B06-A27C-4626-A150-23B89089752E}">
      <dsp:nvSpPr>
        <dsp:cNvPr id="0" name=""/>
        <dsp:cNvSpPr/>
      </dsp:nvSpPr>
      <dsp:spPr>
        <a:xfrm>
          <a:off x="1050789" y="745283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5F912-C33D-4A01-9D7F-34D266D4CC23}">
      <dsp:nvSpPr>
        <dsp:cNvPr id="0" name=""/>
        <dsp:cNvSpPr/>
      </dsp:nvSpPr>
      <dsp:spPr>
        <a:xfrm rot="10800000">
          <a:off x="1337355" y="1489498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</a:rPr>
            <a:t>Pemutakhiran Daftar Pemilih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480638" y="1489498"/>
        <a:ext cx="4597363" cy="573131"/>
      </dsp:txXfrm>
    </dsp:sp>
    <dsp:sp modelId="{54249A79-1C09-4CAE-857E-C6BCB7977333}">
      <dsp:nvSpPr>
        <dsp:cNvPr id="0" name=""/>
        <dsp:cNvSpPr/>
      </dsp:nvSpPr>
      <dsp:spPr>
        <a:xfrm>
          <a:off x="1050789" y="1489498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744BB-FF63-4056-B9A4-759EAFBA7116}">
      <dsp:nvSpPr>
        <dsp:cNvPr id="0" name=""/>
        <dsp:cNvSpPr/>
      </dsp:nvSpPr>
      <dsp:spPr>
        <a:xfrm rot="10800000">
          <a:off x="1337355" y="2233714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</a:rPr>
            <a:t>Kampanye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Pemilu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480638" y="2233714"/>
        <a:ext cx="4597363" cy="573131"/>
      </dsp:txXfrm>
    </dsp:sp>
    <dsp:sp modelId="{1AFA97DB-81F1-444B-9DE7-8C9AFDD48A20}">
      <dsp:nvSpPr>
        <dsp:cNvPr id="0" name=""/>
        <dsp:cNvSpPr/>
      </dsp:nvSpPr>
      <dsp:spPr>
        <a:xfrm>
          <a:off x="1050789" y="2233714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5D8BD-5739-4461-B46B-08E68B21D9E2}">
      <dsp:nvSpPr>
        <dsp:cNvPr id="0" name=""/>
        <dsp:cNvSpPr/>
      </dsp:nvSpPr>
      <dsp:spPr>
        <a:xfrm rot="10800000">
          <a:off x="1337355" y="2977929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Masa </a:t>
          </a:r>
          <a:r>
            <a:rPr lang="en-US" sz="1400" kern="1200" dirty="0" err="1">
              <a:solidFill>
                <a:schemeClr val="tx1"/>
              </a:solidFill>
            </a:rPr>
            <a:t>Tenang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480638" y="2977929"/>
        <a:ext cx="4597363" cy="573131"/>
      </dsp:txXfrm>
    </dsp:sp>
    <dsp:sp modelId="{78A1A60B-60C7-492E-942F-D03E28AE46F4}">
      <dsp:nvSpPr>
        <dsp:cNvPr id="0" name=""/>
        <dsp:cNvSpPr/>
      </dsp:nvSpPr>
      <dsp:spPr>
        <a:xfrm>
          <a:off x="1050789" y="2977929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F26D9-37F1-45D9-BF8C-D9509E0200D9}">
      <dsp:nvSpPr>
        <dsp:cNvPr id="0" name=""/>
        <dsp:cNvSpPr/>
      </dsp:nvSpPr>
      <dsp:spPr>
        <a:xfrm rot="10800000">
          <a:off x="1337355" y="3722145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tx1"/>
              </a:solidFill>
            </a:rPr>
            <a:t>pemungutan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penghitungan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suara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480638" y="3722145"/>
        <a:ext cx="4597363" cy="573131"/>
      </dsp:txXfrm>
    </dsp:sp>
    <dsp:sp modelId="{EBDC0715-A8C1-4F56-8224-75B6D9107352}">
      <dsp:nvSpPr>
        <dsp:cNvPr id="0" name=""/>
        <dsp:cNvSpPr/>
      </dsp:nvSpPr>
      <dsp:spPr>
        <a:xfrm>
          <a:off x="1050789" y="3722145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4E502-F9F5-4660-97FB-EF5DD3B10C9D}">
      <dsp:nvSpPr>
        <dsp:cNvPr id="0" name=""/>
        <dsp:cNvSpPr/>
      </dsp:nvSpPr>
      <dsp:spPr>
        <a:xfrm rot="10800000">
          <a:off x="1337355" y="4466361"/>
          <a:ext cx="4740646" cy="573131"/>
        </a:xfrm>
        <a:prstGeom prst="homePlate">
          <a:avLst/>
        </a:prstGeom>
        <a:solidFill>
          <a:srgbClr val="FFC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3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</a:rPr>
            <a:t>Rekapitulasi Hasil Penghitungan Suara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480638" y="4466361"/>
        <a:ext cx="4597363" cy="573131"/>
      </dsp:txXfrm>
    </dsp:sp>
    <dsp:sp modelId="{A82352FE-C902-4C40-BA61-15C91E1BFEB1}">
      <dsp:nvSpPr>
        <dsp:cNvPr id="0" name=""/>
        <dsp:cNvSpPr/>
      </dsp:nvSpPr>
      <dsp:spPr>
        <a:xfrm>
          <a:off x="1050789" y="4466361"/>
          <a:ext cx="573131" cy="5731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1020A-0861-4CAC-B896-DD978DC25B91}" type="datetimeFigureOut">
              <a:rPr lang="id-ID" smtClean="0"/>
              <a:t>15/10/2018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D5BE8-E2EC-43EE-ADC3-BBD589D013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3725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5FD-075F-4DE8-93FE-7ED35C66FEAF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BAF85FD-075F-4DE8-93FE-7ED35C66FEAF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24D75ED-934C-4A44-B585-6684E6F9C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3" descr="https://indocropcircles.files.wordpress.com/2013/12/gedung-mpr-dpr-senayan-jakarta.jpg?w=640&amp;h=3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421041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343400"/>
            <a:ext cx="7543800" cy="762000"/>
          </a:xfrm>
        </p:spPr>
        <p:txBody>
          <a:bodyPr/>
          <a:lstStyle/>
          <a:p>
            <a:pPr algn="ctr"/>
            <a:r>
              <a:rPr lang="id-ID" altLang="en-US" sz="4400" b="1" kern="0" dirty="0">
                <a:solidFill>
                  <a:schemeClr val="tx1"/>
                </a:solidFill>
              </a:rPr>
              <a:t>KERANGKA </a:t>
            </a:r>
            <a:r>
              <a:rPr lang="id-ID" altLang="en-US" sz="4400" b="1" kern="0" dirty="0" smtClean="0">
                <a:solidFill>
                  <a:schemeClr val="tx1"/>
                </a:solidFill>
              </a:rPr>
              <a:t>HUKUM</a:t>
            </a:r>
            <a:r>
              <a:rPr lang="en-US" altLang="en-US" sz="4400" b="1" kern="0" dirty="0" smtClean="0">
                <a:solidFill>
                  <a:schemeClr val="tx1"/>
                </a:solidFill>
              </a:rPr>
              <a:t> </a:t>
            </a:r>
            <a:r>
              <a:rPr lang="id-ID" altLang="en-US" sz="4400" b="1" kern="0" dirty="0" smtClean="0">
                <a:solidFill>
                  <a:schemeClr val="tx1"/>
                </a:solidFill>
              </a:rPr>
              <a:t>PEMILU 2019</a:t>
            </a:r>
            <a:endParaRPr lang="es-ES" altLang="en-US" sz="4400" b="1" kern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2578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NUR SYARIFAH </a:t>
            </a:r>
          </a:p>
          <a:p>
            <a:pPr algn="ctr"/>
            <a:r>
              <a:rPr lang="en-US" sz="1800" dirty="0" smtClean="0"/>
              <a:t>(KEPALA BIRO TEKNIS DAN HUPMAS SETJEN KPU RI)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7705"/>
            <a:ext cx="4127376" cy="2878729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  <p:pic>
        <p:nvPicPr>
          <p:cNvPr id="9" name="Picture 181" descr="http://www.csp.com.cy/App_Directory/CMSEditor/Images/CSP/Business_People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1888" y="1600200"/>
            <a:ext cx="4005938" cy="26670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6203" y="624840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2000" b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Bimbingan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Teknis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Acara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PHPU </a:t>
            </a:r>
            <a:r>
              <a:rPr lang="en-US" altLang="en-US" sz="2000" b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2019</a:t>
            </a:r>
            <a:endParaRPr lang="es-ES" altLang="en-US" sz="20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PEMILU DPR - PENCALONAN</a:t>
            </a:r>
            <a:endParaRPr lang="en-US" sz="4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972740"/>
              </p:ext>
            </p:extLst>
          </p:nvPr>
        </p:nvGraphicFramePr>
        <p:xfrm>
          <a:off x="762000" y="685801"/>
          <a:ext cx="7543800" cy="488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Mekanisme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Pencalonan</a:t>
                      </a: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adalah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Warga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Negara Indonesia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harus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memenuhi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persyaratan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sebagaimana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diatur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Ps. 240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s/d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p. di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antaranya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menjadi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lembaga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perwakilan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 yang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diajukan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hasil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seleksi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secara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demokratis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terbuka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sesuai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dengan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mekanisme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internal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241).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banyak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100 %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seratus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pada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244).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sedikit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30%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puluh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perseratus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keterwakilan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245). 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terdapat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sekurang-kurangnya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(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5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4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246).</a:t>
                      </a:r>
                      <a:endParaRPr lang="en-US" sz="14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76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PEMILU DPR – PEMBERIAN SUARA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90587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Metode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Pemberian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Suara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Mencoblos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satu</a:t>
                      </a:r>
                      <a:r>
                        <a:rPr lang="en-US" sz="2400" dirty="0" smtClean="0"/>
                        <a:t> kali </a:t>
                      </a:r>
                      <a:r>
                        <a:rPr lang="en-US" sz="2400" dirty="0" err="1" smtClean="0"/>
                        <a:t>pada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nomor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atau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tanda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gambar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partai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politik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atau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nama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calon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anggota</a:t>
                      </a:r>
                      <a:r>
                        <a:rPr lang="en-US" sz="2400" dirty="0" smtClean="0"/>
                        <a:t> DPR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untuk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pemilu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anggota</a:t>
                      </a:r>
                      <a:r>
                        <a:rPr lang="en-US" sz="2400" dirty="0" smtClean="0"/>
                        <a:t> DPR.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7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PEMILU DPR – FORMULA PEMILIHAN (1)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822165"/>
              </p:ext>
            </p:extLst>
          </p:nvPr>
        </p:nvGraphicFramePr>
        <p:xfrm>
          <a:off x="762000" y="685801"/>
          <a:ext cx="7543800" cy="4741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Formula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harus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memenuhi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ambang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batas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4%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persen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nasional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diikutkan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DPR.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tiap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dilakukan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463550" indent="-296863" algn="just">
                        <a:buFont typeface="+mj-lt"/>
                        <a:buAutoNum type="alphaLcPeriod"/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sebagai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63550" indent="-296863" algn="just">
                        <a:buFont typeface="+mj-lt"/>
                        <a:buAutoNum type="alphaLcPeriod"/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membagi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sah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bilangan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pembagi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diikuti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secara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berurutan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oleh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bilangan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ganjil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3;5;7;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seterusnya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63550" indent="-296863" algn="just">
                        <a:buFont typeface="+mj-lt"/>
                        <a:buAutoNum type="alphaLcPeriod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hasil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pembagian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diurutkan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berdasarkan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jumlah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terbanyak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63550" indent="-296863" algn="just">
                        <a:buFont typeface="+mj-lt"/>
                        <a:buAutoNum type="alphaLcPeriod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terbanyak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pertama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mendapat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kursi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pertama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terbanyak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kedua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mendapat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kursi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kedua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terbanyak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ketiga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mendapat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kursi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ketiga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seterusnya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sampai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jumlah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kursi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habis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terbagi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420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7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PEMILU DPR – FORMULA PEMILIHAN (2)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388601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Formula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DPR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oleh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KPU.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(Ps.421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DPR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didasarkan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berdasarkan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diperoleh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masing-masing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DPR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di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tercantum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surat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(Ps. 422).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8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PEMILU DPRD PROVINSI – DAPIL (1)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237876"/>
              </p:ext>
            </p:extLst>
          </p:nvPr>
        </p:nvGraphicFramePr>
        <p:xfrm>
          <a:off x="762000" y="685801"/>
          <a:ext cx="7543800" cy="484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Daerah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Alokasi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just">
                        <a:buFont typeface="Arial" pitchFamily="34" charset="0"/>
                        <a:buChar char="•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baseline="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120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</a:p>
                    <a:p>
                      <a:pPr marL="171450" lvl="0" indent="-171450" algn="just">
                        <a:buFont typeface="Arial" pitchFamily="34" charset="0"/>
                        <a:buChar char="•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didasarkan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yang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bersangkutan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463550" lvl="0" indent="-231775" algn="just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35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 algn="just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3.000.000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45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 algn="just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3.000.000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5.000.000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(lima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mernperoleh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55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lirna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 algn="just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5.000.000 (lima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7.000.000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tujuh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65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enam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 algn="just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7.000.000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tujuh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9.000.000(Sembilan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75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tujuh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 algn="just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9.000.000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sembilan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11.000.000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sebelas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85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delapan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463550" lvl="0" indent="-231775" algn="just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11.000.000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sebelas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sarnpai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20.000.000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endParaRPr lang="en-US" sz="105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63550" lvl="0" indent="-231775" algn="just">
                        <a:buFont typeface="+mj-lt"/>
                        <a:buAutoNum type="alphaLcParenR"/>
                      </a:pP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20.000.000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0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120 (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05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. (Ps. 188)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PEMILU DPRD PROVINSI – DAPIL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649956"/>
              </p:ext>
            </p:extLst>
          </p:nvPr>
        </p:nvGraphicFramePr>
        <p:xfrm>
          <a:off x="762000" y="685801"/>
          <a:ext cx="7543800" cy="483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Daerah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Alokasi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adalah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gabungan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DPRD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3 (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12 (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belas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dapat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diberlakukan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menggunakan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bagian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terdapat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yang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sama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2014,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tersebut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disesuaikan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perubahan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DPR 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(Ps. 189).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4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PEMILU DPRD PROVINSI – PENCALONAN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25828"/>
              </p:ext>
            </p:extLst>
          </p:nvPr>
        </p:nvGraphicFramePr>
        <p:xfrm>
          <a:off x="762000" y="685801"/>
          <a:ext cx="7543800" cy="503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Mekanisme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Pencalonan</a:t>
                      </a: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Provinsi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adalah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Negara Indonesia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memenuhi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persyaratan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sebagaimana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diatur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Ps. 240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s/d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p. di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antaranya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menjadi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lembaga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perwakilan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DPRD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Provinsi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diajukan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hasil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seleksi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secara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demokratis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terbuka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sesuai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dengan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mekanisme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internal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241).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banyak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seratus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pada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244).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sedikit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30%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puluh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perseratus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keterwakilan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245). 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terdapat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sekurang-kurangnya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246).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8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PEMILU DPRD PROVINSI – PEMBERIAN SUARA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93115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Metode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Pemberian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Mencoblos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kali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nomor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tanda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gambar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8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PEMILU DPRD PROVINSI – FORMULA PEMILIHAN (1)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391631"/>
              </p:ext>
            </p:extLst>
          </p:nvPr>
        </p:nvGraphicFramePr>
        <p:xfrm>
          <a:off x="762000" y="685801"/>
          <a:ext cx="7543800" cy="483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Formula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dilakukan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342900" indent="-342900" algn="just">
                        <a:buFont typeface="+mj-lt"/>
                        <a:buAutoNum type="alphaLcParenR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sebagai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lphaLcParenR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membagi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bilangan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1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diikuti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berurutan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oleh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bilangan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ganjil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3;5;7;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seterusnya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lphaLcParenR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hasil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pembagian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diurutkan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berdasarkan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lphaLcParenR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seterusnya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habis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(Ps. 420).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4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PEMILU DPRD KAB/KOTA – DAPIL (1)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223667"/>
              </p:ext>
            </p:extLst>
          </p:nvPr>
        </p:nvGraphicFramePr>
        <p:xfrm>
          <a:off x="762000" y="533401"/>
          <a:ext cx="7543800" cy="510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615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448985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just">
                        <a:buFont typeface="Arial" pitchFamily="34" charset="0"/>
                        <a:buChar char="•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paling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20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55 (lima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171450" lvl="0" indent="-171450" algn="just">
                        <a:buFont typeface="Arial" pitchFamily="34" charset="0"/>
                        <a:buChar char="•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didasarkan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bersangkutan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398463" lvl="0" indent="-231775" algn="just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100.000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 algn="just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jumlatr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seratus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 algn="just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rahrs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 algn="just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35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 algn="just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500.000 (lima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 algn="just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500.000 (lima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ratus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ribu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1.000.000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45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398463" lvl="0" indent="-231775" algn="just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jumlatr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1.000.000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3.000.000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50 (lima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98463" lvl="0" indent="-231775" algn="just">
                        <a:buFont typeface="+mj-lt"/>
                        <a:buAutoNum type="alphaLcPeriod"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3.000.000 (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juta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) orang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55 (lima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puluh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lima) 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. (Ps. 191)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7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638800"/>
            <a:ext cx="6781800" cy="533400"/>
          </a:xfrm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chemeClr val="tx1"/>
                </a:solidFill>
              </a:rPr>
              <a:t>DASAR</a:t>
            </a:r>
            <a:r>
              <a:rPr lang="en-US" sz="3200" b="1" dirty="0">
                <a:solidFill>
                  <a:schemeClr val="tx1"/>
                </a:solidFill>
              </a:rPr>
              <a:t> HUKUM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0" y="838201"/>
            <a:ext cx="4800600" cy="3505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en-US" b="1" dirty="0" err="1" smtClean="0"/>
              <a:t>Undang-Undang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Nomor</a:t>
            </a:r>
            <a:r>
              <a:rPr lang="en-US" altLang="en-US" b="1" dirty="0" smtClean="0"/>
              <a:t> 7 </a:t>
            </a:r>
            <a:r>
              <a:rPr lang="en-US" altLang="en-US" b="1" dirty="0" err="1" smtClean="0"/>
              <a:t>Tahun</a:t>
            </a:r>
            <a:r>
              <a:rPr lang="en-US" altLang="en-US" b="1" dirty="0" smtClean="0"/>
              <a:t> 2017 </a:t>
            </a:r>
            <a:r>
              <a:rPr lang="en-US" altLang="en-US" b="1" dirty="0" err="1" smtClean="0"/>
              <a:t>tentang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Pemilihan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Umum</a:t>
            </a:r>
            <a:endParaRPr lang="en-US" altLang="en-US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altLang="en-US" b="1" dirty="0" smtClean="0"/>
              <a:t>(UU </a:t>
            </a:r>
            <a:r>
              <a:rPr lang="en-US" altLang="en-US" b="1" dirty="0" err="1" smtClean="0"/>
              <a:t>Pemilu</a:t>
            </a:r>
            <a:r>
              <a:rPr lang="en-US" altLang="en-US" b="1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Image result for BUKU UU 7 TAHUN 2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203463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2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PEMILU DPRD KAB/KOTA – DAPIL (2)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220643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adalah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kecamatan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gabungan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kecamatan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daeratr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DPRD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paling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12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belas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diberlakukan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penentuan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menggunakan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bagian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kecamatan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(Ps. 192). 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DPRD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ditentukan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sedikit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Lmrsi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paling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12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belas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terjadi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pembentukan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setelah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dilakukan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penataan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induk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sesuai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Penduduk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berdasarkan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(Ps. 194).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5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PEMILU DPRD KAB/KOTA – PENCALONAN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253458"/>
              </p:ext>
            </p:extLst>
          </p:nvPr>
        </p:nvGraphicFramePr>
        <p:xfrm>
          <a:off x="762000" y="685801"/>
          <a:ext cx="7543800" cy="503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Mekanisme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Pencalonan</a:t>
                      </a:r>
                      <a:endParaRPr lang="en-US" sz="2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kabupaten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adalah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Negara Indonesia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memenuhi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persyaratan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sebagaimana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diatur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Ps. 240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s/d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huruf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p. di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antaranya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menjadi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lembaga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perwakilan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dicalonkan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DPRD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kabupaten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diajukan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Peserta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hasil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seleksi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secara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demokratis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terbuka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sesuai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dengan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mekanisme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internal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partai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241).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banyak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seratus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pada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daerah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pemilihan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244).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memuat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paling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sedikit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30%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puluh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perseratus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keterwakilan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245). 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setiap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tiga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terdapat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sekurang-kurangnya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(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orang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perempuan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(Ps. 246).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5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PEMILU DPRD KAB/KOTA – PEMBERIAN SUARA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414713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Metode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Pemberian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Mencoblos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kali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nomor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tanda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gambar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/Kota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DPRD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/Kota.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1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PEMILU DPRD KAB/KOTA – FORMULA PEMILIHAN (1)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628900"/>
              </p:ext>
            </p:extLst>
          </p:nvPr>
        </p:nvGraphicFramePr>
        <p:xfrm>
          <a:off x="762000" y="685801"/>
          <a:ext cx="7543800" cy="483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Formula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dilakukan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ketentuan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sebagai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membagi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Partai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Politik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Peserta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bilangan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1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diikuti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berurutan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oleh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bilangan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ganjil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3;5;7;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seterusnya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hasil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pembagian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diurutkan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berdasarkan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mendapat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seterusnya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sampai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daerah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habis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terbagi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(Ps. 420).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4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PEMILU DPD– DAPIL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151715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Alokasi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 algn="just">
                        <a:buFont typeface="Arial" pitchFamily="34" charset="0"/>
                        <a:buChar char="•"/>
                      </a:pP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kursi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unt</a:t>
                      </a:r>
                      <a:r>
                        <a:rPr lang="id-ID" sz="2800" dirty="0" smtClean="0"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k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4 (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empat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). (Ps. 196)</a:t>
                      </a:r>
                    </a:p>
                    <a:p>
                      <a:pPr marL="457200" lvl="0" indent="-457200" algn="just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Daerah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adalah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. (Ps. 197)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2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PEMILU DPD– PENCALONAN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54682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Mekanisme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Pencalonan</a:t>
                      </a:r>
                      <a:endParaRPr lang="en-US" sz="2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Perseorangan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memenuhi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persyaratan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sebagaimana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dimaksud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Pasal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182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Pasal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183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dapat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mendaftarkan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diri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bakal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calon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DPD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kepada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KPU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melalui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KPU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Provinsi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8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PEMILU DPD– PEMBERIAN SUARA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318622"/>
              </p:ext>
            </p:extLst>
          </p:nvPr>
        </p:nvGraphicFramePr>
        <p:xfrm>
          <a:off x="762000" y="685801"/>
          <a:ext cx="7543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Metode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Pemberian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mencoblos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kali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nomor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narna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Pemilu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DPD (Ps. 353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7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PEMILU DPD– PEMBERIAN SUARA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813313"/>
              </p:ext>
            </p:extLst>
          </p:nvPr>
        </p:nvGraphicFramePr>
        <p:xfrm>
          <a:off x="762000" y="685801"/>
          <a:ext cx="7543800" cy="471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Formula </a:t>
                      </a:r>
                      <a:r>
                        <a:rPr lang="en-US" sz="3200" dirty="0" err="1" smtClean="0">
                          <a:latin typeface="Arial" pitchFamily="34" charset="0"/>
                          <a:cs typeface="Arial" pitchFamily="34" charset="0"/>
                        </a:rPr>
                        <a:t>Pemilihan</a:t>
                      </a: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oleh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KPU.</a:t>
                      </a:r>
                      <a:r>
                        <a:rPr lang="en-US" sz="165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(Ps.421)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Penetapan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didasarkan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kedua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ketiga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keempat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bersangkutan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hal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perolehan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keempat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terdapat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sama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dukungan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Pemilih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merata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penyebarannya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seluruh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kabupaten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kota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tersebut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ditetapkan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sebagai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terpilih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KPU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menetapkan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pengganti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antar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waktu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anggota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DPD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calon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memperoleh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suara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terbanyak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kelima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keenam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ketqiuh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kedelapan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provinsi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650" dirty="0" err="1" smtClean="0">
                          <a:latin typeface="Arial" pitchFamily="34" charset="0"/>
                          <a:cs typeface="Arial" pitchFamily="34" charset="0"/>
                        </a:rPr>
                        <a:t>bersangkutan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 (Ps. 423).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0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Autofit/>
          </a:bodyPr>
          <a:lstStyle/>
          <a:p>
            <a:r>
              <a:rPr lang="id-ID" sz="3200" dirty="0"/>
              <a:t>Mekanisme Pencalonan Anggota DPR, DPRD Provinsi dan DPRD Kabupaten/Kota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4343400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iusulkan/diajukan oleh Partai Politik Peserta Pemilu;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Disusun dalam daftar bakal calon oleh partai politik masing-masing sesuai tingkatannya (Anggota DPR ditetapkan oleh Parpol Peserta Pemilu Tingkat Pusat, dst);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Memuat paling banyak 100% dari jumlah kursi pada setiap Dapil;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Dari 100% jumlah kursi pada setiap Dapil tersebut memuat keterwakilan perempuan paling sedikit 30%;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Disusun dengan nomor urut dan setiap 3 (tiga) orang bakal calon terdapat paling sedikit 1 (satu) orang perempuan bakal calon;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Ditujukan kepada KPU untuk bakal calon anggota DPR, kepada KPU Provinsi untuk bakal calon anggota DPRD Provinsi, dan kepada KPU Kab/Kota untuk bakal calon anggota DPRD Kab/Kota</a:t>
            </a:r>
            <a:r>
              <a:rPr lang="id-ID" altLang="en-US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Diajukan paling lambat 9 bulan sebelum hari pemungutan </a:t>
            </a:r>
            <a:r>
              <a:rPr lang="id-ID" altLang="en-US" dirty="0" smtClean="0">
                <a:latin typeface="Arial" pitchFamily="34" charset="0"/>
                <a:cs typeface="Arial" pitchFamily="34" charset="0"/>
              </a:rPr>
              <a:t>suara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Pasal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241</a:t>
            </a:r>
            <a:r>
              <a:rPr lang="id-ID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243, 244, 245, 246 dan 247 </a:t>
            </a:r>
          </a:p>
        </p:txBody>
      </p:sp>
    </p:spTree>
    <p:extLst>
      <p:ext uri="{BB962C8B-B14F-4D97-AF65-F5344CB8AC3E}">
        <p14:creationId xmlns:p14="http://schemas.microsoft.com/office/powerpoint/2010/main" val="839711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Autofit/>
          </a:bodyPr>
          <a:lstStyle/>
          <a:p>
            <a:r>
              <a:rPr lang="id-ID" sz="3600" dirty="0"/>
              <a:t>Mekanisme Pencalonan Anggota DPD (Pasal 182, 183 dan 258) UU 7/2017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543800" cy="4267200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P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eserta Pemilu anggota DPD adalah perseorangan;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Mencalonkan hanya untuk 1 (satu) lembaga perwakilan;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Mencalonkan hanya untuk 1 (satu) Dapil;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= 1.000.000 (satu juta) orang harus mendapatkan dukungan paling sedikit 1000 (seribu)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1.000.000 (satu juta) ≥ 5.000.000 (lima juta) orang harus mendapatkan dukungan paling sedikit 2000 (dua 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5.000.000 (lima juta) ≥ 10.000.000 (sepuluh juta) orang harus mendapatkan dukungan paling sedikit 3000 (tiga 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10.000.000 (sepuluh juta) ≥ 15.000.000 (lima belas juta) orang harus mendapatkan dukungan paling sedikit 4000 (empat 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Provinsi dengan jumlah penduduk dalam DPT </a:t>
            </a:r>
            <a:r>
              <a:rPr lang="id-ID" altLang="en-US" b="1" dirty="0">
                <a:latin typeface="Arial" pitchFamily="34" charset="0"/>
                <a:cs typeface="Arial" pitchFamily="34" charset="0"/>
              </a:rPr>
              <a:t>15.000.000 &gt; (lima belas juta) orang harus mendapatkan dukungan paling sedikit 4000 (empat ribu) Pemilih</a:t>
            </a:r>
            <a:r>
              <a:rPr lang="id-ID" alt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Dukungan tersebar di paling sedikit 50 % dari jumlah Kab/Kota di Provinsi yang bersangkutan;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id-ID" altLang="en-US" dirty="0">
                <a:latin typeface="Arial" pitchFamily="34" charset="0"/>
                <a:cs typeface="Arial" pitchFamily="34" charset="0"/>
              </a:rPr>
              <a:t>Diajukan paling lambat 9 bulan sebelum hari pemungutan suara dan diajukan kepada KPU melalui KPU Provinsi</a:t>
            </a:r>
            <a:r>
              <a:rPr lang="id-ID" alt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id-ID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2819400" y="304800"/>
            <a:ext cx="3455615" cy="791939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UU PEMILU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447800" y="1447800"/>
            <a:ext cx="7434312" cy="44196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 err="1"/>
              <a:t>Buku</a:t>
            </a:r>
            <a:r>
              <a:rPr lang="en-US" altLang="en-US" sz="2000" dirty="0"/>
              <a:t> ke-1 (</a:t>
            </a:r>
            <a:r>
              <a:rPr lang="en-US" altLang="en-US" sz="2000" dirty="0" err="1"/>
              <a:t>satu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mengenai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Ketentuan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Umum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2 (</a:t>
            </a:r>
            <a:r>
              <a:rPr lang="en-US" altLang="en-US" sz="2000" dirty="0" err="1"/>
              <a:t>dua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bab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5 (lima) </a:t>
            </a:r>
            <a:r>
              <a:rPr lang="en-US" altLang="en-US" sz="2000" dirty="0" err="1"/>
              <a:t>pasal</a:t>
            </a:r>
            <a:r>
              <a:rPr lang="en-US" altLang="en-US" sz="2000" dirty="0"/>
              <a:t>;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 err="1"/>
              <a:t>Buku</a:t>
            </a:r>
            <a:r>
              <a:rPr lang="en-US" altLang="en-US" sz="2000" dirty="0"/>
              <a:t> ke-2 (</a:t>
            </a:r>
            <a:r>
              <a:rPr lang="en-US" altLang="en-US" sz="2000" dirty="0" err="1"/>
              <a:t>dua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mengenai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Penyelenggara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Pemilu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3 (</a:t>
            </a:r>
            <a:r>
              <a:rPr lang="en-US" altLang="en-US" sz="2000" dirty="0" err="1"/>
              <a:t>tiga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bab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161 (</a:t>
            </a:r>
            <a:r>
              <a:rPr lang="en-US" altLang="en-US" sz="2000" dirty="0" err="1"/>
              <a:t>seratus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puluh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satu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pasal</a:t>
            </a:r>
            <a:r>
              <a:rPr lang="en-US" altLang="en-US" sz="2000" dirty="0"/>
              <a:t>;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 err="1"/>
              <a:t>Buku</a:t>
            </a:r>
            <a:r>
              <a:rPr lang="en-US" altLang="en-US" sz="2000" dirty="0"/>
              <a:t> ke-3 (</a:t>
            </a:r>
            <a:r>
              <a:rPr lang="en-US" altLang="en-US" sz="2000" dirty="0" err="1"/>
              <a:t>tiga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mengenai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Pelaksanaan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Pemilu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18 (</a:t>
            </a:r>
            <a:r>
              <a:rPr lang="en-US" altLang="en-US" sz="2000" dirty="0" err="1"/>
              <a:t>delapan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belas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bab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287 (</a:t>
            </a:r>
            <a:r>
              <a:rPr lang="en-US" altLang="en-US" sz="2000" dirty="0" err="1"/>
              <a:t>dua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ratus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delapan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puluh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tujuh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pasal</a:t>
            </a:r>
            <a:r>
              <a:rPr lang="en-US" altLang="en-US" sz="2000" dirty="0"/>
              <a:t>;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 err="1"/>
              <a:t>Buku</a:t>
            </a:r>
            <a:r>
              <a:rPr lang="en-US" altLang="en-US" sz="2000" dirty="0"/>
              <a:t> ke-4 (</a:t>
            </a:r>
            <a:r>
              <a:rPr lang="en-US" altLang="en-US" sz="2000" dirty="0" err="1"/>
              <a:t>empat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mengenai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Pelanggaran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Pemilu</a:t>
            </a:r>
            <a:r>
              <a:rPr lang="en-US" altLang="en-US" sz="2000" b="1" dirty="0"/>
              <a:t>, </a:t>
            </a:r>
            <a:r>
              <a:rPr lang="en-US" altLang="en-US" sz="2000" b="1" dirty="0" err="1"/>
              <a:t>Sengketa</a:t>
            </a:r>
            <a:r>
              <a:rPr lang="en-US" altLang="en-US" sz="2000" b="1" dirty="0"/>
              <a:t> Proses </a:t>
            </a:r>
            <a:r>
              <a:rPr lang="en-US" altLang="en-US" sz="2000" b="1" dirty="0" err="1"/>
              <a:t>Pemilu</a:t>
            </a:r>
            <a:r>
              <a:rPr lang="en-US" altLang="en-US" sz="2000" b="1" dirty="0"/>
              <a:t>, </a:t>
            </a:r>
            <a:r>
              <a:rPr lang="en-US" altLang="en-US" sz="2000" b="1" dirty="0" err="1"/>
              <a:t>dan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Perselisihan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Hasil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Pemilu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3 (</a:t>
            </a:r>
            <a:r>
              <a:rPr lang="en-US" altLang="en-US" sz="2000" dirty="0" err="1"/>
              <a:t>tiga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bab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22 </a:t>
            </a:r>
            <a:r>
              <a:rPr lang="en-US" altLang="en-US" sz="2000" dirty="0" err="1"/>
              <a:t>pasal</a:t>
            </a:r>
            <a:r>
              <a:rPr lang="en-US" altLang="en-US" sz="2000" dirty="0"/>
              <a:t>;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 err="1"/>
              <a:t>Buku</a:t>
            </a:r>
            <a:r>
              <a:rPr lang="en-US" altLang="en-US" sz="2000" dirty="0"/>
              <a:t> ke-5 (lima) </a:t>
            </a:r>
            <a:r>
              <a:rPr lang="en-US" altLang="en-US" sz="2000" dirty="0" err="1"/>
              <a:t>mengenai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Tindak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Pidana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Pemilu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2 (</a:t>
            </a:r>
            <a:r>
              <a:rPr lang="en-US" altLang="en-US" sz="2000" dirty="0" err="1"/>
              <a:t>dua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bab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79 (</a:t>
            </a:r>
            <a:r>
              <a:rPr lang="en-US" altLang="en-US" sz="2000" dirty="0" err="1"/>
              <a:t>tujuh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puluh</a:t>
            </a:r>
            <a:r>
              <a:rPr lang="en-US" altLang="en-US" sz="2000" dirty="0"/>
              <a:t> Sembilan) </a:t>
            </a:r>
            <a:r>
              <a:rPr lang="en-US" altLang="en-US" sz="2000" dirty="0" err="1"/>
              <a:t>pasal</a:t>
            </a:r>
            <a:r>
              <a:rPr lang="en-US" altLang="en-US" sz="2000" dirty="0"/>
              <a:t>; 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 err="1"/>
              <a:t>Buku</a:t>
            </a:r>
            <a:r>
              <a:rPr lang="en-US" altLang="en-US" sz="2000" dirty="0"/>
              <a:t> ke-6 (</a:t>
            </a:r>
            <a:r>
              <a:rPr lang="en-US" altLang="en-US" sz="2000" dirty="0" err="1"/>
              <a:t>enam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mengenai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Penutup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3 (</a:t>
            </a:r>
            <a:r>
              <a:rPr lang="en-US" altLang="en-US" sz="2000" dirty="0" err="1"/>
              <a:t>tiga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bab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19 (Sembilan </a:t>
            </a:r>
            <a:r>
              <a:rPr lang="en-US" altLang="en-US" sz="2000" dirty="0" err="1"/>
              <a:t>belas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pasal</a:t>
            </a:r>
            <a:r>
              <a:rPr lang="en-US" altLang="en-US" sz="2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31409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Terdiri</a:t>
            </a:r>
            <a:r>
              <a:rPr lang="en-AU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AU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d-ID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2C0676-6148-4A64-A636-7326B543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802" y="6324600"/>
            <a:ext cx="762000" cy="365125"/>
          </a:xfrm>
        </p:spPr>
        <p:txBody>
          <a:bodyPr/>
          <a:lstStyle/>
          <a:p>
            <a:pPr>
              <a:defRPr/>
            </a:pPr>
            <a:fld id="{3F19839F-2E18-498D-A6D2-84285B14E37C}" type="slidenum">
              <a:rPr lang="es-ES" altLang="en-US" smtClean="0"/>
              <a:pPr>
                <a:defRPr/>
              </a:pPr>
              <a:t>3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621615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620000" cy="838200"/>
          </a:xfrm>
        </p:spPr>
        <p:txBody>
          <a:bodyPr>
            <a:normAutofit/>
          </a:bodyPr>
          <a:lstStyle/>
          <a:p>
            <a:pPr algn="ctr"/>
            <a:r>
              <a:rPr lang="id-ID" sz="3600" dirty="0"/>
              <a:t>Mekanisme Pencalonan Anggota DPD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685800"/>
            <a:ext cx="3429000" cy="3886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Pasca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Putusan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MK,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Bakal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Calon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DPD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bukanlah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PENGURUS PARTAI POLITIK,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HARUS MENGUNDURKAN DIRI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PENGURUS PARTAI POLITIK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s.kaskus.id/images/2018/01/09/6295443_20180109084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381148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20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 txBox="1">
            <a:spLocks/>
          </p:cNvSpPr>
          <p:nvPr/>
        </p:nvSpPr>
        <p:spPr>
          <a:xfrm>
            <a:off x="179512" y="185723"/>
            <a:ext cx="8784975" cy="76190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d-ID" sz="3200" dirty="0" smtClean="0"/>
              <a:t>Konversi SUARA menjadi KURSI</a:t>
            </a:r>
            <a:endParaRPr lang="en-AU" sz="3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17252805"/>
              </p:ext>
            </p:extLst>
          </p:nvPr>
        </p:nvGraphicFramePr>
        <p:xfrm>
          <a:off x="209563" y="1143000"/>
          <a:ext cx="857256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6728515"/>
              </p:ext>
            </p:extLst>
          </p:nvPr>
        </p:nvGraphicFramePr>
        <p:xfrm>
          <a:off x="215515" y="2286000"/>
          <a:ext cx="8712968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12435419"/>
              </p:ext>
            </p:extLst>
          </p:nvPr>
        </p:nvGraphicFramePr>
        <p:xfrm>
          <a:off x="251520" y="3886200"/>
          <a:ext cx="8643428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6598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95289" y="762000"/>
            <a:ext cx="8353176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Contoh;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alokasi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apil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8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id-ID" sz="200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-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Partai 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 lolos PT                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Partai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000" baseline="0" dirty="0" smtClean="0">
                <a:latin typeface="+mn-lt"/>
                <a:ea typeface="+mn-ea"/>
              </a:rPr>
              <a:t>                   </a:t>
            </a:r>
            <a:r>
              <a:rPr lang="en-US" sz="2000" baseline="0" dirty="0" smtClean="0">
                <a:latin typeface="+mn-lt"/>
                <a:ea typeface="+mn-ea"/>
              </a:rPr>
              <a:t> </a:t>
            </a:r>
            <a:r>
              <a:rPr lang="id-ID" sz="2000" baseline="0" dirty="0" smtClean="0">
                <a:latin typeface="+mn-lt"/>
                <a:ea typeface="+mn-ea"/>
              </a:rPr>
              <a:t>- </a:t>
            </a:r>
            <a:r>
              <a:rPr lang="en-US" sz="2000" baseline="0" dirty="0" smtClean="0">
                <a:latin typeface="+mn-lt"/>
                <a:ea typeface="+mn-ea"/>
              </a:rPr>
              <a:t> </a:t>
            </a:r>
            <a:r>
              <a:rPr lang="id-ID" sz="2000" baseline="0" dirty="0" smtClean="0">
                <a:latin typeface="+mn-lt"/>
                <a:ea typeface="+mn-ea"/>
              </a:rPr>
              <a:t>Jumlah </a:t>
            </a:r>
            <a:r>
              <a:rPr lang="id-ID" sz="2000" baseline="0" dirty="0" smtClean="0">
                <a:latin typeface="+mn-lt"/>
                <a:ea typeface="+mn-ea"/>
              </a:rPr>
              <a:t>Suara</a:t>
            </a:r>
            <a:r>
              <a:rPr lang="id-ID" sz="2000" dirty="0" smtClean="0">
                <a:latin typeface="+mn-lt"/>
                <a:ea typeface="+mn-ea"/>
              </a:rPr>
              <a:t> Sah                    </a:t>
            </a:r>
            <a:r>
              <a:rPr lang="en-US" sz="2000" dirty="0" smtClean="0">
                <a:latin typeface="+mn-lt"/>
                <a:ea typeface="+mn-ea"/>
              </a:rPr>
              <a:t>    </a:t>
            </a:r>
            <a:r>
              <a:rPr lang="id-ID" sz="2000" dirty="0" smtClean="0">
                <a:latin typeface="+mn-lt"/>
                <a:ea typeface="+mn-ea"/>
              </a:rPr>
              <a:t>= </a:t>
            </a:r>
            <a:r>
              <a:rPr lang="id-ID" sz="2000" dirty="0" smtClean="0">
                <a:latin typeface="+mn-lt"/>
                <a:ea typeface="+mn-ea"/>
              </a:rPr>
              <a:t>2.040.092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64955"/>
              </p:ext>
            </p:extLst>
          </p:nvPr>
        </p:nvGraphicFramePr>
        <p:xfrm>
          <a:off x="838200" y="1828800"/>
          <a:ext cx="7416823" cy="472513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19814"/>
                <a:gridCol w="3924735"/>
                <a:gridCol w="2472274"/>
              </a:tblGrid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Partai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Politik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Jumlah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Suara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Nanas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107.433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Leci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129.943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Apel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147.875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Pisang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570.531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Mangga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200.474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Manggis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244.144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Jambu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146.688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Durian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355.787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Pepaya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94.435</a:t>
                      </a:r>
                      <a:endParaRPr lang="en-US" sz="1600" dirty="0"/>
                    </a:p>
                  </a:txBody>
                  <a:tcPr/>
                </a:tc>
              </a:tr>
              <a:tr h="3954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Semangka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42.782</a:t>
                      </a:r>
                      <a:endParaRPr lang="en-US" sz="1600" dirty="0"/>
                    </a:p>
                  </a:txBody>
                  <a:tcPr/>
                </a:tc>
              </a:tr>
              <a:tr h="3755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Jumlah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Suara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Sah</a:t>
                      </a:r>
                      <a:r>
                        <a:rPr lang="en-US" sz="1600" dirty="0" smtClean="0"/>
                        <a:t> di </a:t>
                      </a:r>
                      <a:r>
                        <a:rPr lang="en-US" sz="1600" dirty="0" err="1" smtClean="0"/>
                        <a:t>Dapil</a:t>
                      </a:r>
                      <a:r>
                        <a:rPr lang="en-US" sz="1600" dirty="0" smtClean="0"/>
                        <a:t> </a:t>
                      </a:r>
                      <a:r>
                        <a:rPr lang="id-ID" sz="1600" dirty="0" smtClean="0"/>
                        <a:t>XY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kern="1200" dirty="0" smtClean="0">
                          <a:effectLst/>
                        </a:rPr>
                        <a:t>2.040.092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0"/>
          <p:cNvSpPr txBox="1">
            <a:spLocks/>
          </p:cNvSpPr>
          <p:nvPr/>
        </p:nvSpPr>
        <p:spPr>
          <a:xfrm>
            <a:off x="291593" y="152400"/>
            <a:ext cx="8560568" cy="720079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d-ID" sz="3200" dirty="0" smtClean="0"/>
              <a:t>Simulasi Konversi SUARA menjadi KURSI</a:t>
            </a:r>
            <a:endParaRPr lang="en-AU" sz="3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81601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542" y="1196753"/>
          <a:ext cx="8280921" cy="5472604"/>
        </p:xfrm>
        <a:graphic>
          <a:graphicData uri="http://schemas.openxmlformats.org/drawingml/2006/table">
            <a:tbl>
              <a:tblPr/>
              <a:tblGrid>
                <a:gridCol w="432050"/>
                <a:gridCol w="1368152"/>
                <a:gridCol w="1018151"/>
                <a:gridCol w="1008192"/>
                <a:gridCol w="806553"/>
                <a:gridCol w="1136507"/>
                <a:gridCol w="1136507"/>
                <a:gridCol w="1374809"/>
              </a:tblGrid>
              <a:tr h="148733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Parpol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Jumlah Suara Sah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Tahap 1 (BPP) 255.012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Perolehan Kursi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Tahap II (Sisa Suara)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Perolehan Kursi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PEROLEHAN KURSI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Nanas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107.433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107.433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Leci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129.943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129.943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Apel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147.875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147.875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Pisang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570.531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570.531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60.509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Mangga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200.474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200.474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Manggis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244.144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244.144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Jambu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146.688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146.688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Durian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355.787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355.787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100.775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746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Pepaya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94.435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94.435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4930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Semangka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42.782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42.782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03158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Jumlah Suara Sah di Dapil XY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2.040.092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Title 10"/>
          <p:cNvSpPr txBox="1">
            <a:spLocks/>
          </p:cNvSpPr>
          <p:nvPr/>
        </p:nvSpPr>
        <p:spPr>
          <a:xfrm>
            <a:off x="395536" y="260648"/>
            <a:ext cx="8424936" cy="936104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d-ID" sz="3200" dirty="0" smtClean="0"/>
              <a:t>Simulasi Konversi SUARA dg BPP</a:t>
            </a:r>
            <a:r>
              <a:rPr lang="en-US" sz="3200" dirty="0" smtClean="0"/>
              <a:t> </a:t>
            </a:r>
            <a:r>
              <a:rPr lang="id-ID" sz="3200" dirty="0" smtClean="0"/>
              <a:t>(Pemilu 2014)</a:t>
            </a:r>
            <a:endParaRPr lang="en-AU" sz="3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2614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1559" y="1124743"/>
          <a:ext cx="7992887" cy="5575335"/>
        </p:xfrm>
        <a:graphic>
          <a:graphicData uri="http://schemas.openxmlformats.org/drawingml/2006/table">
            <a:tbl>
              <a:tblPr/>
              <a:tblGrid>
                <a:gridCol w="603237"/>
                <a:gridCol w="1053399"/>
                <a:gridCol w="1010241"/>
                <a:gridCol w="1052816"/>
                <a:gridCol w="1052816"/>
                <a:gridCol w="959921"/>
                <a:gridCol w="827821"/>
                <a:gridCol w="1432636"/>
              </a:tblGrid>
              <a:tr h="8420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Parpol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Jumlah Suara Sah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Pembagi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Perolehan Kursi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1546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65" marR="7665" marT="7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072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Nanas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107.433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107.433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35.811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21.487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15.347</a:t>
                      </a:r>
                      <a:r>
                        <a:rPr lang="id-ID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Leci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129.943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129.943 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(8)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43.314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25.989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18.563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Apel 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147.875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147.875 (6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49.291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9.858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7.041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Pisang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570.531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570.531 (1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190.177 (5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114.106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81.504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Mangga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200.474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200.474 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(4)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66.825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40.095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28.639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Manggis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244.144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244.144 (3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81.381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48.229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34.878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Jambu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146.688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146.688 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(7)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48.896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29.338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20.955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Durian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355.787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355.787 (2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118.596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71.157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50.826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975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Pepaya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94.435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94.435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31.478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18.887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13.491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2046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Semangka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42.782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42.782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14.261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8.556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6.112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5710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Jumlah Suara Sah di Dapil XY 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2.040.092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65" marR="7665" marT="7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65" marR="7665" marT="766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65" marR="7665" marT="76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65" marR="7665" marT="76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65" marR="7665" marT="7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Title 10"/>
          <p:cNvSpPr txBox="1">
            <a:spLocks/>
          </p:cNvSpPr>
          <p:nvPr/>
        </p:nvSpPr>
        <p:spPr>
          <a:xfrm>
            <a:off x="331913" y="260648"/>
            <a:ext cx="8344543" cy="936104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d-ID" sz="3200" dirty="0" smtClean="0"/>
              <a:t>Simulasi Konversi SUARA dg UU No.7 tahun 2017</a:t>
            </a:r>
            <a:endParaRPr lang="en-AU" sz="32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43256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468313" y="404813"/>
            <a:ext cx="8229600" cy="72455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ASPEK PENTING PEMILU</a:t>
            </a:r>
            <a:endParaRPr lang="id-ID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483768" y="1272817"/>
            <a:ext cx="6579096" cy="532453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 err="1"/>
              <a:t>Kerangka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Hukum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 (</a:t>
            </a:r>
            <a:r>
              <a:rPr lang="en-US" altLang="en-US" sz="2000" b="1" i="1" dirty="0"/>
              <a:t>Electoral Law</a:t>
            </a:r>
            <a:r>
              <a:rPr lang="en-US" altLang="en-US" sz="2000" i="1" dirty="0"/>
              <a:t>)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Undang-Undang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Peraturan</a:t>
            </a:r>
            <a:r>
              <a:rPr lang="en-US" altLang="en-US" sz="2000" dirty="0"/>
              <a:t> KPU, </a:t>
            </a:r>
            <a:r>
              <a:rPr lang="en-US" altLang="en-US" sz="2000" dirty="0" err="1"/>
              <a:t>Peraturan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Bawaslu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Wingdings" panose="05000000000000000000" pitchFamily="2" charset="2"/>
              </a:rPr>
              <a:t>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rangka</a:t>
            </a:r>
            <a:r>
              <a:rPr lang="en-US" altLang="en-US" sz="2000" dirty="0"/>
              <a:t> </a:t>
            </a:r>
            <a:r>
              <a:rPr lang="en-US" altLang="en-US" sz="2000" b="1" dirty="0" err="1"/>
              <a:t>Kepastian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Hukum</a:t>
            </a:r>
            <a:r>
              <a:rPr lang="en-US" altLang="en-US" sz="2000" dirty="0"/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/>
              <a:t>Proses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 (</a:t>
            </a:r>
            <a:r>
              <a:rPr lang="en-US" altLang="en-US" sz="2000" b="1" i="1" dirty="0"/>
              <a:t>Electoral Process</a:t>
            </a:r>
            <a:r>
              <a:rPr lang="en-US" altLang="en-US" sz="2000" dirty="0"/>
              <a:t>): </a:t>
            </a:r>
            <a:r>
              <a:rPr lang="en-US" altLang="en-US" sz="2000" dirty="0" err="1"/>
              <a:t>Tahapan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000" dirty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 err="1"/>
              <a:t>Penegakan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Hukum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 (</a:t>
            </a:r>
            <a:r>
              <a:rPr lang="en-US" altLang="en-US" sz="2000" b="1" i="1" dirty="0"/>
              <a:t>Electoral Law Enforcement</a:t>
            </a:r>
            <a:r>
              <a:rPr lang="en-US" altLang="en-US" sz="2000" dirty="0"/>
              <a:t>),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:</a:t>
            </a:r>
          </a:p>
          <a:p>
            <a:pPr marL="914400" eaLnBrk="1" hangingPunct="1">
              <a:spcBef>
                <a:spcPct val="0"/>
              </a:spcBef>
              <a:buAutoNum type="alphaLcPeriod"/>
            </a:pPr>
            <a:r>
              <a:rPr lang="en-US" altLang="en-US" sz="2000" dirty="0" err="1"/>
              <a:t>Pelanggaran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pidana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endParaRPr lang="en-US" altLang="en-US" sz="2000" dirty="0"/>
          </a:p>
          <a:p>
            <a:pPr marL="914400" eaLnBrk="1" hangingPunct="1">
              <a:spcBef>
                <a:spcPct val="0"/>
              </a:spcBef>
              <a:buAutoNum type="alphaLcPeriod"/>
            </a:pPr>
            <a:r>
              <a:rPr lang="en-US" altLang="en-US" sz="2000" dirty="0" err="1"/>
              <a:t>Pelanggaran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administratif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endParaRPr lang="en-US" altLang="en-US" sz="2000" dirty="0"/>
          </a:p>
          <a:p>
            <a:pPr marL="914400" eaLnBrk="1" hangingPunct="1">
              <a:spcBef>
                <a:spcPct val="0"/>
              </a:spcBef>
              <a:buAutoNum type="alphaLcPeriod"/>
            </a:pPr>
            <a:r>
              <a:rPr lang="en-US" altLang="en-US" sz="2000" dirty="0" err="1"/>
              <a:t>Pelanggaran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etik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endParaRPr lang="en-US" altLang="en-US" sz="2000" dirty="0"/>
          </a:p>
          <a:p>
            <a:pPr marL="914400" eaLnBrk="1" hangingPunct="1">
              <a:spcBef>
                <a:spcPct val="0"/>
              </a:spcBef>
              <a:buAutoNum type="alphaLcPeriod"/>
            </a:pPr>
            <a:r>
              <a:rPr lang="en-US" altLang="en-US" sz="2000" dirty="0" err="1"/>
              <a:t>Sengketa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Pemilu</a:t>
            </a:r>
            <a:r>
              <a:rPr lang="en-US" altLang="en-US" sz="2000" dirty="0"/>
              <a:t>: Proses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Hasil</a:t>
            </a:r>
            <a:r>
              <a:rPr lang="en-US" altLang="en-US" sz="2000" dirty="0"/>
              <a:t> </a:t>
            </a:r>
          </a:p>
        </p:txBody>
      </p:sp>
      <p:sp>
        <p:nvSpPr>
          <p:cNvPr id="5" name="Bent Arrow 4"/>
          <p:cNvSpPr/>
          <p:nvPr/>
        </p:nvSpPr>
        <p:spPr>
          <a:xfrm flipV="1">
            <a:off x="1110440" y="3068960"/>
            <a:ext cx="1373328" cy="3312368"/>
          </a:xfrm>
          <a:prstGeom prst="bentArrow">
            <a:avLst>
              <a:gd name="adj1" fmla="val 25000"/>
              <a:gd name="adj2" fmla="val 25428"/>
              <a:gd name="adj3" fmla="val 25000"/>
              <a:gd name="adj4" fmla="val 465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844824"/>
            <a:ext cx="2273858" cy="12003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Tujuan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Mewujudkan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Integritas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Pemilu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3059668"/>
            <a:ext cx="105502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8433" y="3059668"/>
            <a:ext cx="99533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Hasil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2339752" y="2492896"/>
            <a:ext cx="1007343" cy="36004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47095" y="2360858"/>
            <a:ext cx="376002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AutoNum type="alphaLcPeriod"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kekosongan</a:t>
            </a:r>
            <a:r>
              <a:rPr lang="en-US" altLang="en-US" dirty="0"/>
              <a:t> </a:t>
            </a:r>
            <a:r>
              <a:rPr lang="en-US" altLang="en-US" dirty="0" err="1"/>
              <a:t>hukum</a:t>
            </a:r>
            <a:r>
              <a:rPr lang="en-US" altLang="en-US" dirty="0"/>
              <a:t>;</a:t>
            </a:r>
          </a:p>
          <a:p>
            <a:pPr eaLnBrk="1" hangingPunct="1">
              <a:buAutoNum type="alphaLcPeriod"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multitafsir</a:t>
            </a:r>
            <a:r>
              <a:rPr lang="en-US" altLang="en-US" dirty="0"/>
              <a:t>;</a:t>
            </a:r>
          </a:p>
          <a:p>
            <a:pPr eaLnBrk="1" hangingPunct="1">
              <a:buAutoNum type="alphaLcPeriod"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saling</a:t>
            </a:r>
            <a:r>
              <a:rPr lang="en-US" altLang="en-US" dirty="0"/>
              <a:t> </a:t>
            </a:r>
            <a:r>
              <a:rPr lang="en-US" altLang="en-US" dirty="0" err="1"/>
              <a:t>bertentangan</a:t>
            </a:r>
            <a:r>
              <a:rPr lang="en-US" altLang="en-US" dirty="0"/>
              <a:t>;</a:t>
            </a:r>
          </a:p>
          <a:p>
            <a:pPr eaLnBrk="1" hangingPunct="1">
              <a:buAutoNum type="alphaLcPeriod"/>
            </a:pP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dilaksanakan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9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2247056" y="260648"/>
            <a:ext cx="4629200" cy="108012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TAHAPAN PEMILU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i="1" dirty="0">
                <a:solidFill>
                  <a:schemeClr val="tx1"/>
                </a:solidFill>
              </a:rPr>
              <a:t>Electoral Process)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484784"/>
            <a:ext cx="7344816" cy="489364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perencanaan</a:t>
            </a:r>
            <a:r>
              <a:rPr lang="en-US" sz="2000" dirty="0"/>
              <a:t> program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anggaran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penyusunan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/>
              <a:t>pemilu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pemutakhiran</a:t>
            </a:r>
            <a:r>
              <a:rPr lang="en-US" sz="2000" dirty="0"/>
              <a:t> data </a:t>
            </a:r>
            <a:r>
              <a:rPr lang="en-US" sz="2000" dirty="0" err="1"/>
              <a:t>Pemilih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penyusunan</a:t>
            </a:r>
            <a:r>
              <a:rPr lang="en-US" sz="2000" dirty="0"/>
              <a:t> </a:t>
            </a:r>
            <a:r>
              <a:rPr lang="en-US" sz="2000" dirty="0" err="1"/>
              <a:t>daftar</a:t>
            </a:r>
            <a:r>
              <a:rPr lang="en-US" sz="2000" dirty="0"/>
              <a:t> </a:t>
            </a:r>
            <a:r>
              <a:rPr lang="en-US" sz="2000" dirty="0" err="1"/>
              <a:t>Pemilih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pendaftaran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verifikasi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Pemilu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Pemilu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kursi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pemilihan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pencalonan</a:t>
            </a:r>
            <a:r>
              <a:rPr lang="en-US" sz="2000" dirty="0"/>
              <a:t> </a:t>
            </a:r>
            <a:r>
              <a:rPr lang="en-US" sz="2000" dirty="0" err="1"/>
              <a:t>Presiden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Wakil </a:t>
            </a:r>
            <a:r>
              <a:rPr lang="en-US" sz="2000" dirty="0" err="1"/>
              <a:t>Presiden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DPR, DPD, DPRD </a:t>
            </a:r>
            <a:r>
              <a:rPr lang="en-US" sz="2000" dirty="0" err="1"/>
              <a:t>Provinsi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DPRD </a:t>
            </a:r>
            <a:r>
              <a:rPr lang="en-US" sz="2000" dirty="0" err="1"/>
              <a:t>Kabupaten</a:t>
            </a:r>
            <a:r>
              <a:rPr lang="en-US" sz="2000" dirty="0"/>
              <a:t>/Kota;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/>
              <a:t>masa </a:t>
            </a:r>
            <a:r>
              <a:rPr lang="en-US" sz="2000" dirty="0" err="1"/>
              <a:t>Kampanye</a:t>
            </a:r>
            <a:r>
              <a:rPr lang="en-US" sz="2000" dirty="0"/>
              <a:t> </a:t>
            </a:r>
            <a:r>
              <a:rPr lang="en-US" sz="2000" dirty="0" err="1"/>
              <a:t>Pemilu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/>
              <a:t>Masa </a:t>
            </a:r>
            <a:r>
              <a:rPr lang="en-US" sz="2000" dirty="0" err="1"/>
              <a:t>Tenang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pemungutan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penghitungan</a:t>
            </a:r>
            <a:r>
              <a:rPr lang="en-US" sz="2000" dirty="0"/>
              <a:t> </a:t>
            </a:r>
            <a:r>
              <a:rPr lang="en-US" sz="2000" dirty="0" err="1"/>
              <a:t>suara</a:t>
            </a:r>
            <a:r>
              <a:rPr lang="en-US" sz="2000" dirty="0"/>
              <a:t>;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Pemilu</a:t>
            </a:r>
            <a:r>
              <a:rPr lang="en-US" sz="2000" dirty="0"/>
              <a:t>; </a:t>
            </a:r>
            <a:r>
              <a:rPr lang="en-US" sz="2000" dirty="0" err="1"/>
              <a:t>dan</a:t>
            </a:r>
            <a:endParaRPr lang="en-US" dirty="0"/>
          </a:p>
          <a:p>
            <a:pPr marL="342900" lvl="1" indent="-342900" eaLnBrk="1" hangingPunct="1">
              <a:buFont typeface="+mj-lt"/>
              <a:buAutoNum type="alphaLcPeriod"/>
              <a:defRPr/>
            </a:pPr>
            <a:r>
              <a:rPr lang="en-US" sz="2000" dirty="0" err="1"/>
              <a:t>pengucapan</a:t>
            </a:r>
            <a:r>
              <a:rPr lang="en-US" sz="2000" dirty="0"/>
              <a:t> </a:t>
            </a:r>
            <a:r>
              <a:rPr lang="en-US" sz="2000" dirty="0" err="1"/>
              <a:t>sumpah</a:t>
            </a:r>
            <a:r>
              <a:rPr lang="en-US" sz="2000" dirty="0"/>
              <a:t>/</a:t>
            </a:r>
            <a:r>
              <a:rPr lang="en-US" sz="2000" dirty="0" err="1"/>
              <a:t>janji</a:t>
            </a:r>
            <a:r>
              <a:rPr lang="en-US" sz="2000" dirty="0"/>
              <a:t> </a:t>
            </a:r>
            <a:r>
              <a:rPr lang="en-US" sz="2000" dirty="0" err="1"/>
              <a:t>Presiden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Wakil </a:t>
            </a:r>
            <a:r>
              <a:rPr lang="en-US" sz="2000" dirty="0" err="1"/>
              <a:t>Presiden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DPR, DPD, DPRD </a:t>
            </a:r>
            <a:r>
              <a:rPr lang="en-US" sz="2000" dirty="0" err="1"/>
              <a:t>Provinsi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DPRD </a:t>
            </a:r>
            <a:r>
              <a:rPr lang="en-US" sz="2000" dirty="0" err="1"/>
              <a:t>Kabupaten</a:t>
            </a:r>
            <a:r>
              <a:rPr lang="en-US" sz="2000" dirty="0"/>
              <a:t>/Kota.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95" y="2420888"/>
            <a:ext cx="1014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Pasal</a:t>
            </a:r>
            <a:r>
              <a:rPr lang="en-US" b="1" dirty="0"/>
              <a:t> 167 </a:t>
            </a:r>
            <a:r>
              <a:rPr lang="en-US" b="1" dirty="0" err="1"/>
              <a:t>ayat</a:t>
            </a:r>
            <a:r>
              <a:rPr lang="en-US" b="1" dirty="0"/>
              <a:t> (4) UU </a:t>
            </a:r>
            <a:r>
              <a:rPr lang="en-US" b="1" dirty="0" err="1"/>
              <a:t>Pemilu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9602187-84DA-4623-90F5-C0548049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6637" y="6013306"/>
            <a:ext cx="762000" cy="365125"/>
          </a:xfrm>
        </p:spPr>
        <p:txBody>
          <a:bodyPr/>
          <a:lstStyle/>
          <a:p>
            <a:pPr>
              <a:defRPr/>
            </a:pPr>
            <a:fld id="{3F19839F-2E18-498D-A6D2-84285B14E37C}" type="slidenum">
              <a:rPr lang="es-ES" altLang="en-US" smtClean="0"/>
              <a:pPr>
                <a:defRPr/>
              </a:pPr>
              <a:t>36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489596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179512" y="188640"/>
            <a:ext cx="8785225" cy="76190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err="1"/>
              <a:t>Potensi</a:t>
            </a:r>
            <a:r>
              <a:rPr lang="en-US" sz="3200" dirty="0"/>
              <a:t> </a:t>
            </a:r>
            <a:r>
              <a:rPr lang="en-US" sz="3200" dirty="0" err="1"/>
              <a:t>Kecurangan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Pemilu</a:t>
            </a:r>
            <a:endParaRPr lang="en-AU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208823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Tahapan</a:t>
            </a:r>
            <a:r>
              <a:rPr lang="en-US" b="1" dirty="0"/>
              <a:t> </a:t>
            </a:r>
            <a:r>
              <a:rPr lang="en-US" b="1" dirty="0" err="1"/>
              <a:t>Potensial</a:t>
            </a:r>
            <a:endParaRPr lang="en-US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711958"/>
              </p:ext>
            </p:extLst>
          </p:nvPr>
        </p:nvGraphicFramePr>
        <p:xfrm>
          <a:off x="1619672" y="1340768"/>
          <a:ext cx="71287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8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1143000" y="228600"/>
            <a:ext cx="6796633" cy="114300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PENEGAKAN HUKUM PEMILU</a:t>
            </a:r>
          </a:p>
          <a:p>
            <a:pPr eaLnBrk="1" hangingPunct="1">
              <a:defRPr/>
            </a:pPr>
            <a:r>
              <a:rPr lang="en-A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AU" sz="2800" b="1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Electoral Law Enforcement)</a:t>
            </a:r>
            <a:endParaRPr lang="en-AU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4579" name="Group 43"/>
          <p:cNvGrpSpPr>
            <a:grpSpLocks/>
          </p:cNvGrpSpPr>
          <p:nvPr/>
        </p:nvGrpSpPr>
        <p:grpSpPr bwMode="auto">
          <a:xfrm>
            <a:off x="227174" y="1686933"/>
            <a:ext cx="8737314" cy="3391387"/>
            <a:chOff x="-189781" y="0"/>
            <a:chExt cx="6114255" cy="1682074"/>
          </a:xfrm>
          <a:solidFill>
            <a:srgbClr val="FFC000"/>
          </a:solidFill>
        </p:grpSpPr>
        <p:grpSp>
          <p:nvGrpSpPr>
            <p:cNvPr id="24581" name="Group 44"/>
            <p:cNvGrpSpPr>
              <a:grpSpLocks/>
            </p:cNvGrpSpPr>
            <p:nvPr/>
          </p:nvGrpSpPr>
          <p:grpSpPr bwMode="auto">
            <a:xfrm>
              <a:off x="-189781" y="0"/>
              <a:ext cx="6114255" cy="1682073"/>
              <a:chOff x="-189781" y="0"/>
              <a:chExt cx="6114255" cy="1130650"/>
            </a:xfrm>
            <a:grpFill/>
          </p:grpSpPr>
          <p:cxnSp>
            <p:nvCxnSpPr>
              <p:cNvPr id="47" name="Straight Arrow Connector 46"/>
              <p:cNvCxnSpPr>
                <a:stCxn id="51" idx="5"/>
                <a:endCxn id="57" idx="0"/>
              </p:cNvCxnSpPr>
              <p:nvPr/>
            </p:nvCxnSpPr>
            <p:spPr>
              <a:xfrm>
                <a:off x="1343670" y="567644"/>
                <a:ext cx="158050" cy="253209"/>
              </a:xfrm>
              <a:prstGeom prst="straightConnector1">
                <a:avLst/>
              </a:prstGeom>
              <a:grpFill/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84" name="Group 47"/>
              <p:cNvGrpSpPr>
                <a:grpSpLocks/>
              </p:cNvGrpSpPr>
              <p:nvPr/>
            </p:nvGrpSpPr>
            <p:grpSpPr bwMode="auto">
              <a:xfrm>
                <a:off x="-189781" y="0"/>
                <a:ext cx="6114255" cy="1130650"/>
                <a:chOff x="-189781" y="0"/>
                <a:chExt cx="6114255" cy="1130650"/>
              </a:xfrm>
              <a:grpFill/>
            </p:grpSpPr>
            <p:cxnSp>
              <p:nvCxnSpPr>
                <p:cNvPr id="49" name="Straight Arrow Connector 48"/>
                <p:cNvCxnSpPr>
                  <a:stCxn id="21" idx="4"/>
                  <a:endCxn id="60" idx="0"/>
                </p:cNvCxnSpPr>
                <p:nvPr/>
              </p:nvCxnSpPr>
              <p:spPr>
                <a:xfrm>
                  <a:off x="5061643" y="629906"/>
                  <a:ext cx="375694" cy="166940"/>
                </a:xfrm>
                <a:prstGeom prst="straightConnector1">
                  <a:avLst/>
                </a:prstGeom>
                <a:grpFill/>
                <a:ln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586" name="Group 49"/>
                <p:cNvGrpSpPr>
                  <a:grpSpLocks/>
                </p:cNvGrpSpPr>
                <p:nvPr/>
              </p:nvGrpSpPr>
              <p:grpSpPr bwMode="auto">
                <a:xfrm>
                  <a:off x="-189781" y="0"/>
                  <a:ext cx="6114255" cy="1130650"/>
                  <a:chOff x="-189781" y="0"/>
                  <a:chExt cx="6114255" cy="1130650"/>
                </a:xfrm>
                <a:grpFill/>
              </p:grpSpPr>
              <p:sp>
                <p:nvSpPr>
                  <p:cNvPr id="51" name="Oval 50"/>
                  <p:cNvSpPr/>
                  <p:nvPr/>
                </p:nvSpPr>
                <p:spPr>
                  <a:xfrm>
                    <a:off x="52074" y="116326"/>
                    <a:ext cx="1513199" cy="528752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Pelanggaran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Pemilu</a:t>
                    </a:r>
                    <a:endParaRPr lang="en-US" sz="16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3" name="Straight Arrow Connector 52"/>
                  <p:cNvCxnSpPr>
                    <a:stCxn id="51" idx="5"/>
                    <a:endCxn id="55" idx="0"/>
                  </p:cNvCxnSpPr>
                  <p:nvPr/>
                </p:nvCxnSpPr>
                <p:spPr>
                  <a:xfrm flipH="1">
                    <a:off x="331402" y="567644"/>
                    <a:ext cx="1012269" cy="253209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/>
                  <p:cNvCxnSpPr>
                    <a:stCxn id="51" idx="5"/>
                    <a:endCxn id="59" idx="0"/>
                  </p:cNvCxnSpPr>
                  <p:nvPr/>
                </p:nvCxnSpPr>
                <p:spPr>
                  <a:xfrm>
                    <a:off x="1343670" y="567644"/>
                    <a:ext cx="1299095" cy="253209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Rectangle 54"/>
                  <p:cNvSpPr/>
                  <p:nvPr/>
                </p:nvSpPr>
                <p:spPr>
                  <a:xfrm>
                    <a:off x="-189781" y="820853"/>
                    <a:ext cx="1042365" cy="275871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Pelanggaran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Pidana</a:t>
                    </a:r>
                    <a:endParaRPr lang="en-US" sz="16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6" name="Straight Arrow Connector 55"/>
                  <p:cNvCxnSpPr>
                    <a:stCxn id="21" idx="4"/>
                    <a:endCxn id="46" idx="0"/>
                  </p:cNvCxnSpPr>
                  <p:nvPr/>
                </p:nvCxnSpPr>
                <p:spPr>
                  <a:xfrm flipH="1">
                    <a:off x="4180127" y="629906"/>
                    <a:ext cx="881516" cy="166939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Rectangle 56"/>
                  <p:cNvSpPr/>
                  <p:nvPr/>
                </p:nvSpPr>
                <p:spPr>
                  <a:xfrm>
                    <a:off x="951264" y="820853"/>
                    <a:ext cx="1100913" cy="274951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Pelanggaran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Administratif</a:t>
                    </a:r>
                    <a:endParaRPr lang="en-US" sz="16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1981864" y="0"/>
                    <a:ext cx="1876469" cy="682320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b="1" dirty="0" err="1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Penegakan</a:t>
                    </a:r>
                    <a:r>
                      <a:rPr lang="en-US" sz="2000" b="1" dirty="0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000" b="1" dirty="0" err="1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Hukum</a:t>
                    </a:r>
                    <a:endParaRPr lang="en-US" sz="2000" b="1" dirty="0">
                      <a:solidFill>
                        <a:schemeClr val="bg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2000" b="1" dirty="0" err="1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Pemilu</a:t>
                    </a:r>
                    <a:endParaRPr lang="en-US" sz="2000" b="1" dirty="0">
                      <a:solidFill>
                        <a:schemeClr val="bg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2160630" y="820853"/>
                    <a:ext cx="964271" cy="274951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Pelanggaran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Kode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Etik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lang="en-US" sz="20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4950202" y="796846"/>
                    <a:ext cx="974272" cy="333804"/>
                  </a:xfrm>
                  <a:prstGeom prst="rect">
                    <a:avLst/>
                  </a:prstGeom>
                  <a:grp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defRPr/>
                    </a:pP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Sengketa</a:t>
                    </a:r>
                    <a:r>
                      <a:rPr lang="en-US" sz="16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dirty="0" err="1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Hasil</a:t>
                    </a:r>
                    <a:endParaRPr lang="en-US" sz="16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46" name="Rectangle 45"/>
            <p:cNvSpPr/>
            <p:nvPr/>
          </p:nvSpPr>
          <p:spPr>
            <a:xfrm>
              <a:off x="3493975" y="1185471"/>
              <a:ext cx="1372304" cy="49660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Sengketa</a:t>
              </a:r>
              <a:r>
                <a:rPr lang="en-US" sz="16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Proses</a:t>
              </a:r>
            </a:p>
            <a:p>
              <a:pPr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(Non </a:t>
              </a:r>
              <a:r>
                <a:rPr lang="en-US" sz="16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Hasil</a:t>
              </a:r>
              <a:r>
                <a:rPr lang="en-US" sz="16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endPara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6570514" y="1990346"/>
            <a:ext cx="2321966" cy="1585991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Sengketa</a:t>
            </a: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Pemilu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2700789" y="2666126"/>
            <a:ext cx="595312" cy="2880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flipH="1">
            <a:off x="6008484" y="2669093"/>
            <a:ext cx="595312" cy="2880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Diagonal Corner Rectangle 25"/>
          <p:cNvSpPr/>
          <p:nvPr/>
        </p:nvSpPr>
        <p:spPr>
          <a:xfrm>
            <a:off x="5550191" y="5085184"/>
            <a:ext cx="1961031" cy="93610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Bawaslu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PTUN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Snip Diagonal Corner Rectangle 26"/>
          <p:cNvSpPr/>
          <p:nvPr/>
        </p:nvSpPr>
        <p:spPr>
          <a:xfrm>
            <a:off x="7621250" y="5085184"/>
            <a:ext cx="1415246" cy="606267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MK</a:t>
            </a:r>
            <a:endParaRPr lang="en-US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Snip Diagonal Corner Rectangle 27"/>
          <p:cNvSpPr/>
          <p:nvPr/>
        </p:nvSpPr>
        <p:spPr>
          <a:xfrm>
            <a:off x="3635896" y="4982973"/>
            <a:ext cx="1415246" cy="606267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DKPP</a:t>
            </a:r>
            <a:endParaRPr lang="en-US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Snip Diagonal Corner Rectangle 28"/>
          <p:cNvSpPr/>
          <p:nvPr/>
        </p:nvSpPr>
        <p:spPr>
          <a:xfrm>
            <a:off x="1907704" y="5013177"/>
            <a:ext cx="1550857" cy="42302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Bawaslu</a:t>
            </a:r>
            <a:endParaRPr lang="en-US" sz="2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nip Diagonal Corner Rectangle 40"/>
          <p:cNvSpPr/>
          <p:nvPr/>
        </p:nvSpPr>
        <p:spPr>
          <a:xfrm>
            <a:off x="320527" y="4982973"/>
            <a:ext cx="1227137" cy="606267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endParaRPr lang="en-US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694235" y="5556613"/>
            <a:ext cx="1941661" cy="82471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Pelanggaran</a:t>
            </a: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Administratif</a:t>
            </a:r>
            <a:r>
              <a:rPr lang="en-US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TSM</a:t>
            </a:r>
          </a:p>
        </p:txBody>
      </p:sp>
      <p:cxnSp>
        <p:nvCxnSpPr>
          <p:cNvPr id="31" name="Straight Arrow Connector 30"/>
          <p:cNvCxnSpPr>
            <a:stCxn id="29" idx="3"/>
            <a:endCxn id="30" idx="0"/>
          </p:cNvCxnSpPr>
          <p:nvPr/>
        </p:nvCxnSpPr>
        <p:spPr bwMode="auto">
          <a:xfrm flipH="1">
            <a:off x="2665066" y="5013177"/>
            <a:ext cx="18067" cy="543436"/>
          </a:xfrm>
          <a:prstGeom prst="straightConnector1">
            <a:avLst/>
          </a:prstGeom>
          <a:solidFill>
            <a:srgbClr val="FFC000"/>
          </a:solidFill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nip Diagonal Corner Rectangle 32"/>
          <p:cNvSpPr/>
          <p:nvPr/>
        </p:nvSpPr>
        <p:spPr>
          <a:xfrm>
            <a:off x="3635896" y="5851729"/>
            <a:ext cx="1745007" cy="86640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Bawaslu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34190" y="5436201"/>
            <a:ext cx="1399809" cy="586602"/>
          </a:xfrm>
          <a:prstGeom prst="round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Kepolisian</a:t>
            </a:r>
            <a:endParaRPr lang="en-US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234189" y="5921044"/>
            <a:ext cx="1399809" cy="586602"/>
          </a:xfrm>
          <a:prstGeom prst="round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Kejaksaan</a:t>
            </a:r>
            <a:endParaRPr lang="en-US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81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395536" y="276601"/>
            <a:ext cx="8352928" cy="660368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DESAIN </a:t>
            </a:r>
            <a:r>
              <a:rPr lang="id-ID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PENANGANAN </a:t>
            </a:r>
            <a:r>
              <a:rPr lang="en-A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PELANGGARAN PEMILU</a:t>
            </a:r>
          </a:p>
        </p:txBody>
      </p:sp>
      <p:sp>
        <p:nvSpPr>
          <p:cNvPr id="24580" name="TextBox 77"/>
          <p:cNvSpPr txBox="1">
            <a:spLocks noChangeArrowheads="1"/>
          </p:cNvSpPr>
          <p:nvPr/>
        </p:nvSpPr>
        <p:spPr bwMode="auto">
          <a:xfrm>
            <a:off x="207988" y="1556792"/>
            <a:ext cx="875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6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7988" y="1124744"/>
            <a:ext cx="8791363" cy="5616622"/>
            <a:chOff x="5852" y="-118257"/>
            <a:chExt cx="6421047" cy="2912241"/>
          </a:xfrm>
        </p:grpSpPr>
        <p:sp>
          <p:nvSpPr>
            <p:cNvPr id="5" name="Rounded Rectangle 4"/>
            <p:cNvSpPr/>
            <p:nvPr/>
          </p:nvSpPr>
          <p:spPr>
            <a:xfrm>
              <a:off x="3500472" y="-51858"/>
              <a:ext cx="1034415" cy="44704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Temuan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endPara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298522" y="668955"/>
              <a:ext cx="1200785" cy="47371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Laporan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tertulis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kpd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endPara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Arrow Connector 6"/>
            <p:cNvCxnSpPr>
              <a:stCxn id="6" idx="3"/>
              <a:endCxn id="8" idx="1"/>
            </p:cNvCxnSpPr>
            <p:nvPr/>
          </p:nvCxnSpPr>
          <p:spPr>
            <a:xfrm flipV="1">
              <a:off x="4499307" y="511676"/>
              <a:ext cx="465896" cy="394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965202" y="281303"/>
              <a:ext cx="1332230" cy="46074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Pelanggaran</a:t>
              </a:r>
              <a:r>
                <a:rPr lang="en-US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endParaRPr lang="en-US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73103" y="-118257"/>
              <a:ext cx="1685290" cy="58229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Pengawasan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aktif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oleh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6888" y="495965"/>
              <a:ext cx="1949986" cy="7048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Warga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Peserta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Pemantau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932070" y="-17220"/>
              <a:ext cx="1574165" cy="53213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Dugaan</a:t>
              </a:r>
              <a:r>
                <a:rPr lang="en-US" sz="1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Pelanggaran</a:t>
              </a:r>
              <a:endPara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03568" y="599782"/>
              <a:ext cx="1672590" cy="53334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Dugaan</a:t>
              </a:r>
              <a:r>
                <a:rPr lang="en-US" sz="1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Pelanggaran</a:t>
              </a:r>
              <a:endPara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852" y="1417840"/>
              <a:ext cx="6421047" cy="137614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Administratif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Pemilu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ditangani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diselesaikan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oleh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Bawaslu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melalui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proses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pemeriksaan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Terbuka;</a:t>
              </a:r>
            </a:p>
            <a:p>
              <a:pPr marL="2286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Kode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Etik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Pemilu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diteruskan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ke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DKPP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melalui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Sidang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Etik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endPara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286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Pidana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Pemilu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ditangani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oleh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Bawaslu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diteruskan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kepada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Sistem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Peradilan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Pidana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sampai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tingkat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Banding (</a:t>
              </a: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Pengadilan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Tinggi);</a:t>
              </a:r>
              <a:endParaRPr lang="en-US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286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rabicPeriod"/>
              </a:pPr>
              <a:r>
                <a:rPr lang="en-US" sz="14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lain 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yang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bukan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pelanggaran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sengketa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maupun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tindak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pidana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lphaLcPeriod"/>
              </a:pP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diproses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oleh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Bawaslu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sesuai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dengan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kewenangan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masing-masing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atau</a:t>
              </a:r>
              <a:endParaRPr lang="en-US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 indent="-2286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lphaLcPeriod"/>
              </a:pP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diteruskan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kepada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instansi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atau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pihak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yang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berwenang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. </a:t>
              </a:r>
            </a:p>
          </p:txBody>
        </p:sp>
        <p:sp>
          <p:nvSpPr>
            <p:cNvPr id="14" name="Snip Diagonal Corner Rectangle 13"/>
            <p:cNvSpPr/>
            <p:nvPr/>
          </p:nvSpPr>
          <p:spPr>
            <a:xfrm>
              <a:off x="3362015" y="374179"/>
              <a:ext cx="1033669" cy="314352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Maks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7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hari</a:t>
              </a:r>
              <a:endPara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Snip Diagonal Corner Rectangle 14"/>
            <p:cNvSpPr/>
            <p:nvPr/>
          </p:nvSpPr>
          <p:spPr>
            <a:xfrm>
              <a:off x="4821532" y="703145"/>
              <a:ext cx="1579995" cy="446828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Tindak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Lanjut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oleh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r>
                <a:rPr lang="en-US" sz="12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Maks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7+7= 14hr</a:t>
              </a:r>
              <a:endPara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Arrow Connector 16"/>
          <p:cNvCxnSpPr>
            <a:stCxn id="15" idx="1"/>
            <a:endCxn id="13" idx="0"/>
          </p:cNvCxnSpPr>
          <p:nvPr/>
        </p:nvCxnSpPr>
        <p:spPr>
          <a:xfrm flipH="1">
            <a:off x="4603670" y="3570685"/>
            <a:ext cx="3279320" cy="516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3"/>
            <a:endCxn id="8" idx="1"/>
          </p:cNvCxnSpPr>
          <p:nvPr/>
        </p:nvCxnSpPr>
        <p:spPr>
          <a:xfrm>
            <a:off x="6408907" y="1683890"/>
            <a:ext cx="589165" cy="65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5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3FF758-55FE-4C98-9302-25D3AEE1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5232BFE-D284-4B2D-B6BD-DCDB163798A7}"/>
              </a:ext>
            </a:extLst>
          </p:cNvPr>
          <p:cNvSpPr/>
          <p:nvPr/>
        </p:nvSpPr>
        <p:spPr>
          <a:xfrm>
            <a:off x="308856" y="1561282"/>
            <a:ext cx="3065512" cy="6435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id-ID" dirty="0">
                <a:solidFill>
                  <a:schemeClr val="tx1"/>
                </a:solidFill>
              </a:rPr>
              <a:t>Pasal 2 UU 7/2017 : Asas-Asas Pemilu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BEF80CE-DDF7-4C21-B471-B8CBE78D37F5}"/>
              </a:ext>
            </a:extLst>
          </p:cNvPr>
          <p:cNvSpPr/>
          <p:nvPr/>
        </p:nvSpPr>
        <p:spPr>
          <a:xfrm>
            <a:off x="1821818" y="3924723"/>
            <a:ext cx="3384376" cy="15089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id-ID" dirty="0">
                <a:solidFill>
                  <a:schemeClr val="tx1"/>
                </a:solidFill>
              </a:rPr>
              <a:t>Pasal 3 UU 7/2017: Prinsip-Prinsip Penyelenggaraan Pemilu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DB12719-2E76-4229-93E3-831A0EEA42CD}"/>
              </a:ext>
            </a:extLst>
          </p:cNvPr>
          <p:cNvSpPr/>
          <p:nvPr/>
        </p:nvSpPr>
        <p:spPr>
          <a:xfrm>
            <a:off x="762000" y="0"/>
            <a:ext cx="7550224" cy="14176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>
                <a:solidFill>
                  <a:schemeClr val="tx1"/>
                </a:solidFill>
              </a:rPr>
              <a:t>Asas, Prinsip dan Tujuan</a:t>
            </a:r>
            <a:br>
              <a:rPr lang="id-ID" sz="4400" dirty="0">
                <a:solidFill>
                  <a:schemeClr val="tx1"/>
                </a:solidFill>
              </a:rPr>
            </a:br>
            <a:r>
              <a:rPr lang="id-ID" sz="4400" dirty="0">
                <a:solidFill>
                  <a:schemeClr val="tx1"/>
                </a:solidFill>
              </a:rPr>
              <a:t>UU 7/2017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C265F15E-3FF2-44A9-8FD8-9004A182855F}"/>
              </a:ext>
            </a:extLst>
          </p:cNvPr>
          <p:cNvSpPr/>
          <p:nvPr/>
        </p:nvSpPr>
        <p:spPr>
          <a:xfrm>
            <a:off x="297388" y="2371427"/>
            <a:ext cx="1115076" cy="5311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tx1"/>
                </a:solidFill>
              </a:rPr>
              <a:t>langsung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95FFEF2-1514-401B-A240-ADFBD93C4CF4}"/>
              </a:ext>
            </a:extLst>
          </p:cNvPr>
          <p:cNvSpPr/>
          <p:nvPr/>
        </p:nvSpPr>
        <p:spPr>
          <a:xfrm>
            <a:off x="1488462" y="2371427"/>
            <a:ext cx="899052" cy="5311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umum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3978757-E49A-4639-AA26-A5B5F880F9E1}"/>
              </a:ext>
            </a:extLst>
          </p:cNvPr>
          <p:cNvSpPr/>
          <p:nvPr/>
        </p:nvSpPr>
        <p:spPr>
          <a:xfrm>
            <a:off x="2463512" y="2371427"/>
            <a:ext cx="910855" cy="5311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bebas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4955A7EC-798A-417D-88AB-5954453E0B95}"/>
              </a:ext>
            </a:extLst>
          </p:cNvPr>
          <p:cNvSpPr/>
          <p:nvPr/>
        </p:nvSpPr>
        <p:spPr>
          <a:xfrm>
            <a:off x="366222" y="2819548"/>
            <a:ext cx="996211" cy="5311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rahasia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0A182BD-D08F-477A-9DAB-A9AC35AB4791}"/>
              </a:ext>
            </a:extLst>
          </p:cNvPr>
          <p:cNvSpPr/>
          <p:nvPr/>
        </p:nvSpPr>
        <p:spPr>
          <a:xfrm>
            <a:off x="2542584" y="2778089"/>
            <a:ext cx="921520" cy="5311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adil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D0E6D565-3B89-4787-AA12-4E7C4974C7C4}"/>
              </a:ext>
            </a:extLst>
          </p:cNvPr>
          <p:cNvSpPr/>
          <p:nvPr/>
        </p:nvSpPr>
        <p:spPr>
          <a:xfrm>
            <a:off x="1541243" y="2792834"/>
            <a:ext cx="899051" cy="5311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jujur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36F8F02C-65AE-4D4D-B5AC-729585DB492D}"/>
              </a:ext>
            </a:extLst>
          </p:cNvPr>
          <p:cNvSpPr/>
          <p:nvPr/>
        </p:nvSpPr>
        <p:spPr>
          <a:xfrm>
            <a:off x="6516216" y="1561282"/>
            <a:ext cx="1037524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mandiri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BB6CDB0F-7B64-4943-B387-0A8E11928AC9}"/>
              </a:ext>
            </a:extLst>
          </p:cNvPr>
          <p:cNvSpPr/>
          <p:nvPr/>
        </p:nvSpPr>
        <p:spPr>
          <a:xfrm>
            <a:off x="6516215" y="2009403"/>
            <a:ext cx="1046324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jujur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44F800A-C6A6-4998-9A81-82E25283638B}"/>
              </a:ext>
            </a:extLst>
          </p:cNvPr>
          <p:cNvSpPr/>
          <p:nvPr/>
        </p:nvSpPr>
        <p:spPr>
          <a:xfrm>
            <a:off x="6516214" y="2423675"/>
            <a:ext cx="1037524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adil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B4A784C2-5EA0-4F96-B14D-D4E47DB0D343}"/>
              </a:ext>
            </a:extLst>
          </p:cNvPr>
          <p:cNvSpPr/>
          <p:nvPr/>
        </p:nvSpPr>
        <p:spPr>
          <a:xfrm>
            <a:off x="6233909" y="2832878"/>
            <a:ext cx="1602133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berkepastian hukum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04BB277C-45DF-40F0-A13A-7836B96C427F}"/>
              </a:ext>
            </a:extLst>
          </p:cNvPr>
          <p:cNvSpPr/>
          <p:nvPr/>
        </p:nvSpPr>
        <p:spPr>
          <a:xfrm>
            <a:off x="6502608" y="3363996"/>
            <a:ext cx="1037523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tertib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0E10E43-7DC6-4E7E-9B36-41F2FF081F4B}"/>
              </a:ext>
            </a:extLst>
          </p:cNvPr>
          <p:cNvSpPr/>
          <p:nvPr/>
        </p:nvSpPr>
        <p:spPr>
          <a:xfrm>
            <a:off x="6516214" y="3759705"/>
            <a:ext cx="1037524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terbuka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7AB026CB-B501-4A0E-A75F-5BDCA105C73E}"/>
              </a:ext>
            </a:extLst>
          </p:cNvPr>
          <p:cNvSpPr/>
          <p:nvPr/>
        </p:nvSpPr>
        <p:spPr>
          <a:xfrm>
            <a:off x="6242645" y="4160673"/>
            <a:ext cx="1602133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proporsional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D6D0CD0B-B2A9-47A1-92E4-965D4B7D22A4}"/>
              </a:ext>
            </a:extLst>
          </p:cNvPr>
          <p:cNvSpPr/>
          <p:nvPr/>
        </p:nvSpPr>
        <p:spPr>
          <a:xfrm>
            <a:off x="6316971" y="4596674"/>
            <a:ext cx="1453480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profesional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02B32D9D-68A5-485E-A69E-B4F67EAA039F}"/>
              </a:ext>
            </a:extLst>
          </p:cNvPr>
          <p:cNvSpPr/>
          <p:nvPr/>
        </p:nvSpPr>
        <p:spPr>
          <a:xfrm>
            <a:off x="6401375" y="5031159"/>
            <a:ext cx="1272838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akuntabel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88B5C09E-10ED-487A-95A3-75F309BDF655}"/>
              </a:ext>
            </a:extLst>
          </p:cNvPr>
          <p:cNvSpPr/>
          <p:nvPr/>
        </p:nvSpPr>
        <p:spPr>
          <a:xfrm>
            <a:off x="6502608" y="5433643"/>
            <a:ext cx="920312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efektif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AC6BF1E5-0EB5-4547-8CA4-10311011ECA8}"/>
              </a:ext>
            </a:extLst>
          </p:cNvPr>
          <p:cNvSpPr/>
          <p:nvPr/>
        </p:nvSpPr>
        <p:spPr>
          <a:xfrm>
            <a:off x="6516214" y="5860604"/>
            <a:ext cx="920312" cy="5311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efisien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DE1876A-B12C-4098-997F-1A955849D971}"/>
              </a:ext>
            </a:extLst>
          </p:cNvPr>
          <p:cNvCxnSpPr>
            <a:cxnSpLocks/>
          </p:cNvCxnSpPr>
          <p:nvPr/>
        </p:nvCxnSpPr>
        <p:spPr>
          <a:xfrm flipV="1">
            <a:off x="5724128" y="1700937"/>
            <a:ext cx="0" cy="4425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BB78532-D629-4313-B475-D94C0346CE37}"/>
              </a:ext>
            </a:extLst>
          </p:cNvPr>
          <p:cNvCxnSpPr/>
          <p:nvPr/>
        </p:nvCxnSpPr>
        <p:spPr>
          <a:xfrm>
            <a:off x="5724128" y="1700808"/>
            <a:ext cx="6772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A7E793F8-3DA1-43A6-BA5F-3F2E58C6B068}"/>
              </a:ext>
            </a:extLst>
          </p:cNvPr>
          <p:cNvCxnSpPr/>
          <p:nvPr/>
        </p:nvCxnSpPr>
        <p:spPr>
          <a:xfrm>
            <a:off x="5724127" y="2204864"/>
            <a:ext cx="6772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3EF9D03A-8501-45B5-979B-77C576AD232C}"/>
              </a:ext>
            </a:extLst>
          </p:cNvPr>
          <p:cNvCxnSpPr/>
          <p:nvPr/>
        </p:nvCxnSpPr>
        <p:spPr>
          <a:xfrm>
            <a:off x="5724126" y="2615208"/>
            <a:ext cx="6772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BF3DE5BC-12DC-4D21-95FF-8236BC7B5341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724125" y="3098437"/>
            <a:ext cx="5097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3050C4ED-9AA1-40CC-8758-EFB374B9BAAD}"/>
              </a:ext>
            </a:extLst>
          </p:cNvPr>
          <p:cNvCxnSpPr/>
          <p:nvPr/>
        </p:nvCxnSpPr>
        <p:spPr>
          <a:xfrm>
            <a:off x="5724126" y="3634913"/>
            <a:ext cx="6772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B43A61B1-5B8C-4120-8DBE-B967356D8F08}"/>
              </a:ext>
            </a:extLst>
          </p:cNvPr>
          <p:cNvCxnSpPr/>
          <p:nvPr/>
        </p:nvCxnSpPr>
        <p:spPr>
          <a:xfrm>
            <a:off x="5724126" y="4025263"/>
            <a:ext cx="6772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2164BB16-1F11-4B7E-BF06-2F5AD9BB8708}"/>
              </a:ext>
            </a:extLst>
          </p:cNvPr>
          <p:cNvCxnSpPr>
            <a:cxnSpLocks/>
          </p:cNvCxnSpPr>
          <p:nvPr/>
        </p:nvCxnSpPr>
        <p:spPr>
          <a:xfrm>
            <a:off x="5727898" y="4412540"/>
            <a:ext cx="50601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F40C2455-E0FA-4DED-9254-DFA11BE7CC84}"/>
              </a:ext>
            </a:extLst>
          </p:cNvPr>
          <p:cNvCxnSpPr>
            <a:cxnSpLocks/>
          </p:cNvCxnSpPr>
          <p:nvPr/>
        </p:nvCxnSpPr>
        <p:spPr>
          <a:xfrm>
            <a:off x="5724126" y="4862233"/>
            <a:ext cx="5185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6BB878AC-BB62-4B62-8830-B34C534AAFA4}"/>
              </a:ext>
            </a:extLst>
          </p:cNvPr>
          <p:cNvCxnSpPr>
            <a:cxnSpLocks/>
          </p:cNvCxnSpPr>
          <p:nvPr/>
        </p:nvCxnSpPr>
        <p:spPr>
          <a:xfrm>
            <a:off x="5724126" y="5296718"/>
            <a:ext cx="5928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6967EFA2-DE7E-4492-A211-046CEF6029CB}"/>
              </a:ext>
            </a:extLst>
          </p:cNvPr>
          <p:cNvCxnSpPr/>
          <p:nvPr/>
        </p:nvCxnSpPr>
        <p:spPr>
          <a:xfrm>
            <a:off x="5728977" y="5714085"/>
            <a:ext cx="6772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760B9198-DE52-4730-B718-C0B25B21B693}"/>
              </a:ext>
            </a:extLst>
          </p:cNvPr>
          <p:cNvCxnSpPr/>
          <p:nvPr/>
        </p:nvCxnSpPr>
        <p:spPr>
          <a:xfrm>
            <a:off x="5724126" y="6126163"/>
            <a:ext cx="6772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44EDCD01-3D46-4AEA-AE3D-F2CF088890D1}"/>
              </a:ext>
            </a:extLst>
          </p:cNvPr>
          <p:cNvCxnSpPr>
            <a:stCxn id="5" idx="3"/>
          </p:cNvCxnSpPr>
          <p:nvPr/>
        </p:nvCxnSpPr>
        <p:spPr>
          <a:xfrm>
            <a:off x="5206194" y="4679183"/>
            <a:ext cx="5179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13A8E13A-039C-4E0B-A258-626B754CF19C}"/>
              </a:ext>
            </a:extLst>
          </p:cNvPr>
          <p:cNvCxnSpPr/>
          <p:nvPr/>
        </p:nvCxnSpPr>
        <p:spPr>
          <a:xfrm flipH="1">
            <a:off x="1259632" y="2204864"/>
            <a:ext cx="562186" cy="166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DD81E19B-24D8-4328-98E6-4084A641E0F1}"/>
              </a:ext>
            </a:extLst>
          </p:cNvPr>
          <p:cNvCxnSpPr>
            <a:cxnSpLocks/>
          </p:cNvCxnSpPr>
          <p:nvPr/>
        </p:nvCxnSpPr>
        <p:spPr>
          <a:xfrm>
            <a:off x="1821818" y="2188170"/>
            <a:ext cx="0" cy="183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A898EBBE-1B63-4BFE-8275-C3944D4CD24E}"/>
              </a:ext>
            </a:extLst>
          </p:cNvPr>
          <p:cNvCxnSpPr>
            <a:cxnSpLocks/>
          </p:cNvCxnSpPr>
          <p:nvPr/>
        </p:nvCxnSpPr>
        <p:spPr>
          <a:xfrm flipH="1" flipV="1">
            <a:off x="1821111" y="2201762"/>
            <a:ext cx="783724" cy="1567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>
            <a:extLst>
              <a:ext uri="{FF2B5EF4-FFF2-40B4-BE49-F238E27FC236}">
                <a16:creationId xmlns="" xmlns:a16="http://schemas.microsoft.com/office/drawing/2014/main" id="{931356E9-E4A4-4629-8AFA-DBAAA136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22900-17CE-49FB-8411-D2D7D687DDB5}" type="slidenum">
              <a:rPr lang="es-ES" altLang="en-US" smtClean="0"/>
              <a:pPr>
                <a:defRPr/>
              </a:pPr>
              <a:t>4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22563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741648" y="276601"/>
            <a:ext cx="7689303" cy="99216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PELANGGARAN ADMINISTRATIF PEMILU BIASA</a:t>
            </a:r>
          </a:p>
        </p:txBody>
      </p:sp>
      <p:sp>
        <p:nvSpPr>
          <p:cNvPr id="24580" name="TextBox 77"/>
          <p:cNvSpPr txBox="1">
            <a:spLocks noChangeArrowheads="1"/>
          </p:cNvSpPr>
          <p:nvPr/>
        </p:nvSpPr>
        <p:spPr bwMode="auto">
          <a:xfrm>
            <a:off x="207988" y="1556792"/>
            <a:ext cx="875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610216"/>
            <a:ext cx="8064896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Pelanggaran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Administratif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Pemilu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meliputi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pelanggaran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terhadap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tata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cara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prosedur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atau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mekanisme</a:t>
            </a:r>
            <a:r>
              <a:rPr lang="en-US" sz="1400" dirty="0">
                <a:solidFill>
                  <a:schemeClr val="bg1"/>
                </a:solidFill>
              </a:rPr>
              <a:t> yang </a:t>
            </a:r>
            <a:r>
              <a:rPr lang="en-US" sz="1400" dirty="0" err="1">
                <a:solidFill>
                  <a:schemeClr val="bg1"/>
                </a:solidFill>
              </a:rPr>
              <a:t>berkaitan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dengan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administrasi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pelaksanaan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Pemilu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dalam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setiap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tahapan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Penyelenggaraan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Pemilu</a:t>
            </a:r>
            <a:r>
              <a:rPr lang="en-US" sz="1400" dirty="0">
                <a:solidFill>
                  <a:schemeClr val="bg1"/>
                </a:solidFill>
              </a:rPr>
              <a:t> di </a:t>
            </a:r>
            <a:r>
              <a:rPr lang="en-US" sz="1400" dirty="0" err="1">
                <a:solidFill>
                  <a:schemeClr val="bg1"/>
                </a:solidFill>
              </a:rPr>
              <a:t>luar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masalah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tindak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pidana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etik</a:t>
            </a:r>
            <a:r>
              <a:rPr lang="en-US" sz="1400" dirty="0">
                <a:solidFill>
                  <a:schemeClr val="bg1"/>
                </a:solidFill>
              </a:rPr>
              <a:t>. (Ps. 460)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2477795"/>
            <a:ext cx="8712968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sz="1400" dirty="0" err="1"/>
              <a:t>Bawaslu</a:t>
            </a:r>
            <a:r>
              <a:rPr lang="en-US" sz="1400" dirty="0"/>
              <a:t> (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kabupaten</a:t>
            </a:r>
            <a:r>
              <a:rPr lang="en-US" sz="1400" dirty="0"/>
              <a:t>/</a:t>
            </a:r>
            <a:r>
              <a:rPr lang="en-US" sz="1400" dirty="0" err="1"/>
              <a:t>kota</a:t>
            </a:r>
            <a:r>
              <a:rPr lang="en-US" sz="1400" dirty="0"/>
              <a:t>) </a:t>
            </a:r>
            <a:r>
              <a:rPr lang="en-US" sz="1400" dirty="0" err="1"/>
              <a:t>menerima</a:t>
            </a:r>
            <a:r>
              <a:rPr lang="en-US" sz="1400" dirty="0"/>
              <a:t>, </a:t>
            </a:r>
            <a:r>
              <a:rPr lang="en-US" sz="1400" dirty="0" err="1"/>
              <a:t>memeriksa</a:t>
            </a:r>
            <a:r>
              <a:rPr lang="en-US" sz="1400" dirty="0"/>
              <a:t>, </a:t>
            </a:r>
            <a:r>
              <a:rPr lang="en-US" sz="1400" dirty="0" err="1"/>
              <a:t>mengkaji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memutus</a:t>
            </a:r>
            <a:r>
              <a:rPr lang="en-US" sz="1400" dirty="0"/>
              <a:t> </a:t>
            </a:r>
            <a:r>
              <a:rPr lang="en-US" sz="1400" dirty="0" err="1"/>
              <a:t>pelanggaran</a:t>
            </a:r>
            <a:r>
              <a:rPr lang="en-US" sz="1400" dirty="0"/>
              <a:t> </a:t>
            </a:r>
            <a:r>
              <a:rPr lang="en-US" sz="1400" dirty="0" err="1"/>
              <a:t>administratif</a:t>
            </a:r>
            <a:r>
              <a:rPr lang="en-US" sz="1400" dirty="0"/>
              <a:t> </a:t>
            </a:r>
            <a:r>
              <a:rPr lang="en-US" sz="1400" dirty="0" err="1"/>
              <a:t>Pemilu</a:t>
            </a:r>
            <a:r>
              <a:rPr lang="en-US" sz="1400" dirty="0"/>
              <a:t>.</a:t>
            </a:r>
          </a:p>
          <a:p>
            <a:pPr marL="342900" lvl="0" indent="-342900">
              <a:buAutoNum type="arabicPeriod"/>
            </a:pPr>
            <a:r>
              <a:rPr lang="en-US" sz="1400" dirty="0" err="1"/>
              <a:t>Panwaslu</a:t>
            </a:r>
            <a:r>
              <a:rPr lang="en-US" sz="1400" dirty="0"/>
              <a:t> </a:t>
            </a:r>
            <a:r>
              <a:rPr lang="en-US" sz="1400" dirty="0" err="1"/>
              <a:t>Kecamatan</a:t>
            </a:r>
            <a:r>
              <a:rPr lang="en-US" sz="1400" dirty="0"/>
              <a:t> </a:t>
            </a:r>
            <a:r>
              <a:rPr lang="en-US" sz="1400" dirty="0" err="1"/>
              <a:t>menerima</a:t>
            </a:r>
            <a:r>
              <a:rPr lang="en-US" sz="1400" dirty="0"/>
              <a:t>, </a:t>
            </a:r>
            <a:r>
              <a:rPr lang="en-US" sz="1400" dirty="0" err="1"/>
              <a:t>memeriksa</a:t>
            </a:r>
            <a:r>
              <a:rPr lang="en-US" sz="1400" dirty="0"/>
              <a:t>, </a:t>
            </a:r>
            <a:r>
              <a:rPr lang="en-US" sz="1400" dirty="0" err="1"/>
              <a:t>mengkaji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rekomendasi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kajiannya</a:t>
            </a:r>
            <a:r>
              <a:rPr lang="en-US" sz="1400" dirty="0"/>
              <a:t> </a:t>
            </a:r>
            <a:r>
              <a:rPr lang="en-US" sz="1400" dirty="0" err="1"/>
              <a:t>mengenai</a:t>
            </a:r>
            <a:r>
              <a:rPr lang="en-US" sz="1400" dirty="0"/>
              <a:t> </a:t>
            </a:r>
            <a:r>
              <a:rPr lang="en-US" sz="1400" dirty="0" err="1"/>
              <a:t>pelanggaran</a:t>
            </a:r>
            <a:r>
              <a:rPr lang="en-US" sz="1400" dirty="0"/>
              <a:t> </a:t>
            </a:r>
            <a:r>
              <a:rPr lang="en-US" sz="1400" dirty="0" err="1"/>
              <a:t>administratif</a:t>
            </a:r>
            <a:r>
              <a:rPr lang="en-US" sz="1400" dirty="0"/>
              <a:t> </a:t>
            </a:r>
            <a:r>
              <a:rPr lang="en-US" sz="1400" dirty="0" err="1"/>
              <a:t>Pemilu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pengawas</a:t>
            </a:r>
            <a:r>
              <a:rPr lang="en-US" sz="1400" dirty="0"/>
              <a:t> </a:t>
            </a:r>
            <a:r>
              <a:rPr lang="en-US" sz="1400" dirty="0" err="1"/>
              <a:t>Pemilu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berjenjang</a:t>
            </a:r>
            <a:r>
              <a:rPr lang="en-US" sz="1400" dirty="0"/>
              <a:t>.</a:t>
            </a:r>
          </a:p>
          <a:p>
            <a:pPr marL="342900" lvl="0" indent="-342900">
              <a:buAutoNum type="arabicPeriod"/>
            </a:pPr>
            <a:r>
              <a:rPr lang="en-US" sz="1400" dirty="0" err="1"/>
              <a:t>Pemeriksaan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Bawaslu</a:t>
            </a:r>
            <a:r>
              <a:rPr lang="en-US" sz="1400" dirty="0"/>
              <a:t> (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kabupaten</a:t>
            </a:r>
            <a:r>
              <a:rPr lang="en-US" sz="1400" dirty="0"/>
              <a:t>/</a:t>
            </a:r>
            <a:r>
              <a:rPr lang="en-US" sz="1400" dirty="0" err="1"/>
              <a:t>kota</a:t>
            </a:r>
            <a:r>
              <a:rPr lang="en-US" sz="1400" dirty="0"/>
              <a:t>)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terbuka</a:t>
            </a:r>
            <a:r>
              <a:rPr lang="en-US" sz="1400" dirty="0"/>
              <a:t>.</a:t>
            </a:r>
          </a:p>
          <a:p>
            <a:pPr marL="342900" lvl="0" indent="-342900">
              <a:buAutoNum type="arabicPeriod"/>
            </a:pP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hal</a:t>
            </a:r>
            <a:r>
              <a:rPr lang="en-US" sz="1400" dirty="0"/>
              <a:t> </a:t>
            </a:r>
            <a:r>
              <a:rPr lang="en-US" sz="1400" dirty="0" err="1"/>
              <a:t>diperlukan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tindak</a:t>
            </a:r>
            <a:r>
              <a:rPr lang="en-US" sz="1400" dirty="0"/>
              <a:t> </a:t>
            </a:r>
            <a:r>
              <a:rPr lang="en-US" sz="1400" dirty="0" err="1"/>
              <a:t>lanjut</a:t>
            </a:r>
            <a:r>
              <a:rPr lang="en-US" sz="1400" dirty="0"/>
              <a:t> </a:t>
            </a:r>
            <a:r>
              <a:rPr lang="en-US" sz="1400" dirty="0" err="1"/>
              <a:t>penanganan</a:t>
            </a:r>
            <a:r>
              <a:rPr lang="en-US" sz="1400" dirty="0"/>
              <a:t> </a:t>
            </a:r>
            <a:r>
              <a:rPr lang="en-US" sz="1400" dirty="0" err="1"/>
              <a:t>pelanggaran</a:t>
            </a:r>
            <a:r>
              <a:rPr lang="en-US" sz="1400" dirty="0"/>
              <a:t> </a:t>
            </a:r>
            <a:r>
              <a:rPr lang="en-US" sz="1400" dirty="0" err="1"/>
              <a:t>Pemilu</a:t>
            </a:r>
            <a:r>
              <a:rPr lang="en-US" sz="1400" dirty="0"/>
              <a:t>, </a:t>
            </a:r>
            <a:r>
              <a:rPr lang="en-US" sz="1400" dirty="0" err="1"/>
              <a:t>Bawaslu</a:t>
            </a:r>
            <a:r>
              <a:rPr lang="en-US" sz="1400" dirty="0"/>
              <a:t> (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kabupaten</a:t>
            </a:r>
            <a:r>
              <a:rPr lang="en-US" sz="1400" dirty="0"/>
              <a:t>/</a:t>
            </a:r>
            <a:r>
              <a:rPr lang="en-US" sz="1400" dirty="0" err="1"/>
              <a:t>kota</a:t>
            </a:r>
            <a:r>
              <a:rPr lang="en-US" sz="1400" dirty="0"/>
              <a:t>)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investigasi</a:t>
            </a:r>
            <a:r>
              <a:rPr lang="en-US" sz="1400" dirty="0"/>
              <a:t>.</a:t>
            </a:r>
          </a:p>
          <a:p>
            <a:pPr marL="342900" lvl="0" indent="-342900">
              <a:buAutoNum type="arabicPeriod"/>
            </a:pPr>
            <a:r>
              <a:rPr lang="en-US" sz="1400" dirty="0" err="1"/>
              <a:t>Bawaslu</a:t>
            </a:r>
            <a:r>
              <a:rPr lang="en-US" sz="1400" dirty="0"/>
              <a:t> (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kabupaten</a:t>
            </a:r>
            <a:r>
              <a:rPr lang="en-US" sz="1400" dirty="0"/>
              <a:t>/</a:t>
            </a:r>
            <a:r>
              <a:rPr lang="en-US" sz="1400" dirty="0" err="1"/>
              <a:t>kota</a:t>
            </a:r>
            <a:r>
              <a:rPr lang="en-US" sz="1400" dirty="0"/>
              <a:t>) </a:t>
            </a:r>
            <a:r>
              <a:rPr lang="en-US" sz="1400" dirty="0" err="1"/>
              <a:t>wajib</a:t>
            </a:r>
            <a:r>
              <a:rPr lang="en-US" sz="1400" dirty="0"/>
              <a:t> </a:t>
            </a:r>
            <a:r>
              <a:rPr lang="en-US" sz="1400" dirty="0" err="1"/>
              <a:t>memutus</a:t>
            </a:r>
            <a:r>
              <a:rPr lang="en-US" sz="1400" dirty="0"/>
              <a:t> </a:t>
            </a:r>
            <a:r>
              <a:rPr lang="en-US" sz="1400" dirty="0" err="1"/>
              <a:t>penyelesaian</a:t>
            </a:r>
            <a:r>
              <a:rPr lang="en-US" sz="1400" dirty="0"/>
              <a:t> </a:t>
            </a:r>
            <a:r>
              <a:rPr lang="en-US" sz="1400" dirty="0" err="1"/>
              <a:t>pelanggaran</a:t>
            </a:r>
            <a:r>
              <a:rPr lang="en-US" sz="1400" dirty="0"/>
              <a:t> </a:t>
            </a:r>
            <a:r>
              <a:rPr lang="en-US" sz="1400" dirty="0" err="1"/>
              <a:t>administratif</a:t>
            </a:r>
            <a:r>
              <a:rPr lang="en-US" sz="1400" dirty="0"/>
              <a:t> </a:t>
            </a:r>
            <a:r>
              <a:rPr lang="en-US" sz="1400" dirty="0" err="1"/>
              <a:t>Pemilu</a:t>
            </a:r>
            <a:r>
              <a:rPr lang="en-US" sz="1400" dirty="0"/>
              <a:t> paling lama 14 (</a:t>
            </a:r>
            <a:r>
              <a:rPr lang="en-US" sz="1400" dirty="0" err="1"/>
              <a:t>empat</a:t>
            </a:r>
            <a:r>
              <a:rPr lang="en-US" sz="1400" dirty="0"/>
              <a:t> </a:t>
            </a:r>
            <a:r>
              <a:rPr lang="en-US" sz="1400" dirty="0" err="1"/>
              <a:t>belas</a:t>
            </a:r>
            <a:r>
              <a:rPr lang="en-US" sz="1400" dirty="0"/>
              <a:t>) </a:t>
            </a:r>
            <a:r>
              <a:rPr lang="en-US" sz="1400" dirty="0" err="1"/>
              <a:t>hari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setelah</a:t>
            </a:r>
            <a:r>
              <a:rPr lang="en-US" sz="1400" dirty="0"/>
              <a:t> </a:t>
            </a:r>
            <a:r>
              <a:rPr lang="en-US" sz="1400" dirty="0" err="1"/>
              <a:t>temuan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laporan</a:t>
            </a:r>
            <a:r>
              <a:rPr lang="en-US" sz="1400" dirty="0"/>
              <a:t> </a:t>
            </a:r>
            <a:r>
              <a:rPr lang="en-US" sz="1400" dirty="0" err="1"/>
              <a:t>diterima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diregistrasi</a:t>
            </a:r>
            <a:r>
              <a:rPr lang="en-US" sz="1400" dirty="0"/>
              <a:t>.</a:t>
            </a:r>
          </a:p>
        </p:txBody>
      </p:sp>
      <p:sp>
        <p:nvSpPr>
          <p:cNvPr id="19" name="Bent Arrow 18"/>
          <p:cNvSpPr/>
          <p:nvPr/>
        </p:nvSpPr>
        <p:spPr>
          <a:xfrm rot="5400000" flipV="1">
            <a:off x="341303" y="1803434"/>
            <a:ext cx="539552" cy="577025"/>
          </a:xfrm>
          <a:prstGeom prst="ben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859423"/>
            <a:ext cx="828092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6. </a:t>
            </a:r>
            <a:r>
              <a:rPr lang="en-US" sz="1400" dirty="0" smtClean="0"/>
              <a:t>  </a:t>
            </a:r>
            <a:r>
              <a:rPr lang="en-US" sz="1400" dirty="0" err="1" smtClean="0"/>
              <a:t>Putusan</a:t>
            </a:r>
            <a:r>
              <a:rPr lang="en-US" sz="1400" dirty="0" smtClean="0"/>
              <a:t> </a:t>
            </a:r>
            <a:r>
              <a:rPr lang="en-US" sz="1400" dirty="0" err="1"/>
              <a:t>Bawaslu</a:t>
            </a:r>
            <a:r>
              <a:rPr lang="en-US" sz="1400" dirty="0"/>
              <a:t> (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kabupaten</a:t>
            </a:r>
            <a:r>
              <a:rPr lang="en-US" sz="1400" dirty="0"/>
              <a:t>/</a:t>
            </a:r>
            <a:r>
              <a:rPr lang="en-US" sz="1400" dirty="0" err="1"/>
              <a:t>kota</a:t>
            </a:r>
            <a:r>
              <a:rPr lang="en-US" sz="1400" dirty="0"/>
              <a:t>)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penyelesaian</a:t>
            </a:r>
            <a:r>
              <a:rPr lang="en-US" sz="1400" dirty="0"/>
              <a:t> </a:t>
            </a:r>
            <a:r>
              <a:rPr lang="en-US" sz="1400" dirty="0" err="1"/>
              <a:t>pelanggaran</a:t>
            </a:r>
            <a:r>
              <a:rPr lang="en-US" sz="1400" dirty="0"/>
              <a:t> </a:t>
            </a:r>
            <a:r>
              <a:rPr lang="en-US" sz="1400" dirty="0" err="1"/>
              <a:t>administratif</a:t>
            </a:r>
            <a:r>
              <a:rPr lang="en-US" sz="1400" dirty="0"/>
              <a:t> </a:t>
            </a:r>
            <a:r>
              <a:rPr lang="en-US" sz="1400" dirty="0" err="1"/>
              <a:t>Pemilu</a:t>
            </a:r>
            <a:r>
              <a:rPr lang="en-US" sz="1400" dirty="0"/>
              <a:t> </a:t>
            </a:r>
            <a:endParaRPr lang="en-US" sz="1400" dirty="0" smtClean="0"/>
          </a:p>
          <a:p>
            <a:pPr lvl="0"/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sz="1400" dirty="0" err="1" smtClean="0"/>
              <a:t>berupa</a:t>
            </a:r>
            <a:r>
              <a:rPr lang="en-US" sz="1400" dirty="0"/>
              <a:t>:</a:t>
            </a:r>
          </a:p>
          <a:p>
            <a:pPr marL="569913" lvl="0" indent="-284163">
              <a:buAutoNum type="alphaLcPeriod"/>
            </a:pPr>
            <a:r>
              <a:rPr lang="en-US" sz="1400" dirty="0" err="1"/>
              <a:t>perbaikan</a:t>
            </a:r>
            <a:r>
              <a:rPr lang="en-US" sz="1400" dirty="0"/>
              <a:t> </a:t>
            </a:r>
            <a:r>
              <a:rPr lang="en-US" sz="1400" dirty="0" err="1"/>
              <a:t>administrasi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tata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, </a:t>
            </a:r>
            <a:r>
              <a:rPr lang="en-US" sz="1400" dirty="0" err="1"/>
              <a:t>prosedur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mekanisme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ketentuan</a:t>
            </a:r>
            <a:r>
              <a:rPr lang="en-US" sz="1400" dirty="0"/>
              <a:t> </a:t>
            </a: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perundang-undangan</a:t>
            </a:r>
            <a:r>
              <a:rPr lang="en-US" sz="1400" dirty="0"/>
              <a:t>;</a:t>
            </a:r>
          </a:p>
          <a:p>
            <a:pPr marL="569913" lvl="0" indent="-284163">
              <a:buAutoNum type="alphaLcPeriod"/>
            </a:pPr>
            <a:r>
              <a:rPr lang="en-US" sz="1400" dirty="0" err="1"/>
              <a:t>teguran</a:t>
            </a:r>
            <a:r>
              <a:rPr lang="en-US" sz="1400" dirty="0"/>
              <a:t> </a:t>
            </a:r>
            <a:r>
              <a:rPr lang="en-US" sz="1400" dirty="0" err="1"/>
              <a:t>tertulis</a:t>
            </a:r>
            <a:r>
              <a:rPr lang="en-US" sz="1400" dirty="0"/>
              <a:t>;</a:t>
            </a:r>
          </a:p>
          <a:p>
            <a:pPr marL="569913" lvl="0" indent="-284163">
              <a:buAutoNum type="alphaLcPeriod"/>
            </a:pP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diikutkan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tahapan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Penyelenggaraan</a:t>
            </a:r>
            <a:r>
              <a:rPr lang="en-US" sz="1400" dirty="0"/>
              <a:t> </a:t>
            </a:r>
            <a:r>
              <a:rPr lang="en-US" sz="1400" dirty="0" err="1"/>
              <a:t>Pemilu</a:t>
            </a:r>
            <a:r>
              <a:rPr lang="en-US" sz="1400" dirty="0"/>
              <a:t>; </a:t>
            </a:r>
            <a:r>
              <a:rPr lang="en-US" sz="1400" dirty="0" err="1"/>
              <a:t>dan</a:t>
            </a:r>
            <a:endParaRPr lang="en-US" sz="1400" dirty="0"/>
          </a:p>
          <a:p>
            <a:pPr marL="569913" lvl="0" indent="-284163">
              <a:buAutoNum type="alphaLcPeriod"/>
            </a:pPr>
            <a:r>
              <a:rPr lang="en-US" sz="1400" dirty="0" err="1"/>
              <a:t>sanksi</a:t>
            </a:r>
            <a:r>
              <a:rPr lang="en-US" sz="1400" dirty="0"/>
              <a:t> </a:t>
            </a:r>
            <a:r>
              <a:rPr lang="en-US" sz="1400" dirty="0" err="1"/>
              <a:t>administratif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ketentuan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UU </a:t>
            </a:r>
            <a:r>
              <a:rPr lang="en-US" sz="1400" dirty="0" err="1"/>
              <a:t>Pemilu</a:t>
            </a:r>
            <a:r>
              <a:rPr lang="en-US" sz="1400" dirty="0"/>
              <a:t>. (Ps. 461)</a:t>
            </a:r>
          </a:p>
          <a:p>
            <a:endParaRPr lang="en-US" sz="1400" dirty="0"/>
          </a:p>
        </p:txBody>
      </p:sp>
      <p:sp>
        <p:nvSpPr>
          <p:cNvPr id="5" name="Down Arrow 4"/>
          <p:cNvSpPr/>
          <p:nvPr/>
        </p:nvSpPr>
        <p:spPr>
          <a:xfrm>
            <a:off x="4644008" y="4509120"/>
            <a:ext cx="252028" cy="33209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741648" y="276601"/>
            <a:ext cx="7689303" cy="99216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PELANGGARAN ADMINISTRATIF PEMILU YANG BERSIFAT TSM</a:t>
            </a:r>
          </a:p>
        </p:txBody>
      </p:sp>
      <p:sp>
        <p:nvSpPr>
          <p:cNvPr id="24580" name="TextBox 77"/>
          <p:cNvSpPr txBox="1">
            <a:spLocks noChangeArrowheads="1"/>
          </p:cNvSpPr>
          <p:nvPr/>
        </p:nvSpPr>
        <p:spPr bwMode="auto">
          <a:xfrm>
            <a:off x="207988" y="1556792"/>
            <a:ext cx="875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472097"/>
            <a:ext cx="806489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terjadi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pelanggaran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administratif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Pemilu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terjadi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secara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terstruktur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sistematis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massif (</a:t>
            </a:r>
            <a:r>
              <a:rPr lang="en-US" sz="1600" b="1" dirty="0">
                <a:solidFill>
                  <a:schemeClr val="bg1"/>
                </a:solidFill>
              </a:rPr>
              <a:t>TSM</a:t>
            </a:r>
            <a:r>
              <a:rPr lang="en-US" sz="1600" dirty="0">
                <a:solidFill>
                  <a:schemeClr val="bg1"/>
                </a:solidFill>
              </a:rPr>
              <a:t>), </a:t>
            </a:r>
            <a:r>
              <a:rPr lang="en-US" sz="1600" dirty="0" err="1">
                <a:solidFill>
                  <a:schemeClr val="bg1"/>
                </a:solidFill>
              </a:rPr>
              <a:t>Bawaslu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menerima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memeriksa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merekomendasikan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pelanggaran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administratif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Pemilu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waktu</a:t>
            </a:r>
            <a:r>
              <a:rPr lang="en-US" sz="1600" dirty="0">
                <a:solidFill>
                  <a:schemeClr val="bg1"/>
                </a:solidFill>
              </a:rPr>
              <a:t> paling lama 14 (</a:t>
            </a:r>
            <a:r>
              <a:rPr lang="en-US" sz="1600" dirty="0" err="1">
                <a:solidFill>
                  <a:schemeClr val="bg1"/>
                </a:solidFill>
              </a:rPr>
              <a:t>empat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belas</a:t>
            </a:r>
            <a:r>
              <a:rPr lang="en-US" sz="1600" dirty="0">
                <a:solidFill>
                  <a:schemeClr val="bg1"/>
                </a:solidFill>
              </a:rPr>
              <a:t>) </a:t>
            </a:r>
            <a:r>
              <a:rPr lang="en-US" sz="1600" dirty="0" err="1">
                <a:solidFill>
                  <a:schemeClr val="bg1"/>
                </a:solidFill>
              </a:rPr>
              <a:t>hari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kerja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2361722"/>
            <a:ext cx="676875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KPU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menindaklanjuti</a:t>
            </a:r>
            <a:r>
              <a:rPr lang="en-US" sz="1600" dirty="0"/>
              <a:t> </a:t>
            </a:r>
            <a:r>
              <a:rPr lang="en-US" sz="1600" dirty="0" err="1"/>
              <a:t>putusan</a:t>
            </a:r>
            <a:r>
              <a:rPr lang="en-US" sz="1600" dirty="0"/>
              <a:t> </a:t>
            </a:r>
            <a:r>
              <a:rPr lang="en-US" sz="1600" dirty="0" err="1"/>
              <a:t>Bawaslu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menerbitkan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KPU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sanksi</a:t>
            </a:r>
            <a:r>
              <a:rPr lang="en-US" sz="1600" dirty="0"/>
              <a:t> </a:t>
            </a:r>
            <a:r>
              <a:rPr lang="en-US" sz="1600" dirty="0" err="1"/>
              <a:t>administratif</a:t>
            </a:r>
            <a:r>
              <a:rPr lang="en-US" sz="1600" dirty="0"/>
              <a:t> </a:t>
            </a:r>
            <a:r>
              <a:rPr lang="en-US" sz="1600" dirty="0" err="1"/>
              <a:t>pembatalan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DPR, DPD, DPRD </a:t>
            </a:r>
            <a:r>
              <a:rPr lang="en-US" sz="1600" dirty="0" err="1"/>
              <a:t>provinsi</a:t>
            </a:r>
            <a:r>
              <a:rPr lang="en-US" sz="1600" dirty="0"/>
              <a:t>, DPRD </a:t>
            </a:r>
            <a:r>
              <a:rPr lang="en-US" sz="1600" dirty="0" err="1"/>
              <a:t>kabupaten</a:t>
            </a:r>
            <a:r>
              <a:rPr lang="en-US" sz="1600" dirty="0"/>
              <a:t>/</a:t>
            </a:r>
            <a:r>
              <a:rPr lang="en-US" sz="1600" dirty="0" err="1"/>
              <a:t>kota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Presiden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Wakil </a:t>
            </a:r>
            <a:r>
              <a:rPr lang="en-US" sz="1600" dirty="0" err="1"/>
              <a:t>Presiden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paling </a:t>
            </a:r>
            <a:r>
              <a:rPr lang="en-US" sz="1600" dirty="0" err="1"/>
              <a:t>lambat</a:t>
            </a:r>
            <a:r>
              <a:rPr lang="en-US" sz="1600" dirty="0"/>
              <a:t> 3 (</a:t>
            </a:r>
            <a:r>
              <a:rPr lang="en-US" sz="1600" dirty="0" err="1"/>
              <a:t>tiga</a:t>
            </a:r>
            <a:r>
              <a:rPr lang="en-US" sz="1600" dirty="0"/>
              <a:t>)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terhitung</a:t>
            </a:r>
            <a:r>
              <a:rPr lang="en-US" sz="1600" dirty="0"/>
              <a:t> </a:t>
            </a:r>
            <a:r>
              <a:rPr lang="en-US" sz="1600" dirty="0" err="1"/>
              <a:t>sejak</a:t>
            </a:r>
            <a:r>
              <a:rPr lang="en-US" sz="1600" dirty="0"/>
              <a:t> </a:t>
            </a:r>
            <a:r>
              <a:rPr lang="en-US" sz="1600" dirty="0" err="1"/>
              <a:t>diterbitkannya</a:t>
            </a:r>
            <a:r>
              <a:rPr lang="en-US" sz="1600" dirty="0"/>
              <a:t> </a:t>
            </a:r>
            <a:r>
              <a:rPr lang="en-US" sz="1600" dirty="0" err="1"/>
              <a:t>putusan</a:t>
            </a:r>
            <a:r>
              <a:rPr lang="en-US" sz="1600" dirty="0"/>
              <a:t> </a:t>
            </a:r>
            <a:r>
              <a:rPr lang="en-US" sz="1600" dirty="0" err="1"/>
              <a:t>Bawaslu</a:t>
            </a:r>
            <a:r>
              <a:rPr lang="en-US" sz="16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2394" y="3744253"/>
            <a:ext cx="6958038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DPR, DPD, DPRD </a:t>
            </a:r>
            <a:r>
              <a:rPr lang="en-US" sz="1600" dirty="0" err="1"/>
              <a:t>provinsi</a:t>
            </a:r>
            <a:r>
              <a:rPr lang="en-US" sz="1600" dirty="0"/>
              <a:t>, DPRD </a:t>
            </a:r>
            <a:r>
              <a:rPr lang="en-US" sz="1600" dirty="0" err="1"/>
              <a:t>kabupaten</a:t>
            </a:r>
            <a:r>
              <a:rPr lang="en-US" sz="1600" dirty="0"/>
              <a:t>/</a:t>
            </a:r>
            <a:r>
              <a:rPr lang="en-US" sz="1600" dirty="0" err="1"/>
              <a:t>kota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yang </a:t>
            </a:r>
            <a:r>
              <a:rPr lang="en-US" sz="1600" dirty="0" err="1"/>
              <a:t>dikenai</a:t>
            </a:r>
            <a:r>
              <a:rPr lang="en-US" sz="1600" dirty="0"/>
              <a:t> </a:t>
            </a:r>
            <a:r>
              <a:rPr lang="en-US" sz="1600" dirty="0" err="1"/>
              <a:t>sanksi</a:t>
            </a:r>
            <a:r>
              <a:rPr lang="en-US" sz="1600" dirty="0"/>
              <a:t> </a:t>
            </a:r>
            <a:r>
              <a:rPr lang="en-US" sz="1600" dirty="0" err="1"/>
              <a:t>administratif</a:t>
            </a:r>
            <a:r>
              <a:rPr lang="en-US" sz="1600" dirty="0"/>
              <a:t> </a:t>
            </a:r>
            <a:r>
              <a:rPr lang="en-US" sz="1600" dirty="0" err="1"/>
              <a:t>pembatalan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mengajukan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b="1" dirty="0" err="1"/>
              <a:t>Mahkamah</a:t>
            </a:r>
            <a:r>
              <a:rPr lang="en-US" sz="1600" b="1" dirty="0"/>
              <a:t> </a:t>
            </a:r>
            <a:r>
              <a:rPr lang="en-US" sz="1600" b="1" dirty="0" err="1"/>
              <a:t>Agung</a:t>
            </a:r>
            <a:r>
              <a:rPr lang="en-US" sz="1600" b="1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paling </a:t>
            </a:r>
            <a:r>
              <a:rPr lang="en-US" sz="1600" dirty="0" err="1"/>
              <a:t>lambat</a:t>
            </a:r>
            <a:r>
              <a:rPr lang="en-US" sz="1600" dirty="0"/>
              <a:t> 3 (</a:t>
            </a:r>
            <a:r>
              <a:rPr lang="en-US" sz="1600" dirty="0" err="1"/>
              <a:t>tiga</a:t>
            </a:r>
            <a:r>
              <a:rPr lang="en-US" sz="1600" dirty="0"/>
              <a:t>)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terhitung</a:t>
            </a:r>
            <a:r>
              <a:rPr lang="en-US" sz="1600" dirty="0"/>
              <a:t> </a:t>
            </a:r>
            <a:r>
              <a:rPr lang="en-US" sz="1600" dirty="0" err="1"/>
              <a:t>sejak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KPU </a:t>
            </a:r>
            <a:r>
              <a:rPr lang="en-US" sz="1600" dirty="0" err="1"/>
              <a:t>ditetapkan</a:t>
            </a:r>
            <a:r>
              <a:rPr lang="en-US" sz="1600" dirty="0"/>
              <a:t>.</a:t>
            </a:r>
          </a:p>
          <a:p>
            <a:pPr marL="342900" lvl="0" indent="-342900">
              <a:buAutoNum type="arabicPeriod"/>
            </a:pPr>
            <a:r>
              <a:rPr lang="en-US" sz="1600" b="1" dirty="0" err="1"/>
              <a:t>Mahkamah</a:t>
            </a:r>
            <a:r>
              <a:rPr lang="en-US" sz="1600" b="1" dirty="0"/>
              <a:t> </a:t>
            </a:r>
            <a:r>
              <a:rPr lang="en-US" sz="1600" b="1" dirty="0" err="1"/>
              <a:t>Agung</a:t>
            </a:r>
            <a:r>
              <a:rPr lang="en-US" sz="1600" b="1" dirty="0"/>
              <a:t> </a:t>
            </a:r>
            <a:r>
              <a:rPr lang="en-US" sz="1600" dirty="0" err="1"/>
              <a:t>memutus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pelanggaran</a:t>
            </a:r>
            <a:r>
              <a:rPr lang="en-US" sz="1600" dirty="0"/>
              <a:t> </a:t>
            </a:r>
            <a:r>
              <a:rPr lang="en-US" sz="1600" dirty="0" err="1"/>
              <a:t>administratif</a:t>
            </a:r>
            <a:r>
              <a:rPr lang="en-US" sz="1600" dirty="0"/>
              <a:t> </a:t>
            </a:r>
            <a:r>
              <a:rPr lang="en-US" sz="1600" dirty="0" err="1"/>
              <a:t>Pemilu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paling lama 14 (</a:t>
            </a:r>
            <a:r>
              <a:rPr lang="en-US" sz="1600" dirty="0" err="1"/>
              <a:t>empat</a:t>
            </a:r>
            <a:r>
              <a:rPr lang="en-US" sz="1600" dirty="0"/>
              <a:t> </a:t>
            </a:r>
            <a:r>
              <a:rPr lang="en-US" sz="1600" dirty="0" err="1"/>
              <a:t>belas</a:t>
            </a:r>
            <a:r>
              <a:rPr lang="en-US" sz="1600" dirty="0"/>
              <a:t>)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terhitung</a:t>
            </a:r>
            <a:r>
              <a:rPr lang="en-US" sz="1600" dirty="0"/>
              <a:t> </a:t>
            </a:r>
            <a:r>
              <a:rPr lang="en-US" sz="1600" dirty="0" err="1"/>
              <a:t>sejak</a:t>
            </a:r>
            <a:r>
              <a:rPr lang="en-US" sz="1600" dirty="0"/>
              <a:t> </a:t>
            </a:r>
            <a:r>
              <a:rPr lang="en-US" sz="1600" dirty="0" err="1"/>
              <a:t>berkas</a:t>
            </a:r>
            <a:r>
              <a:rPr lang="en-US" sz="1600" dirty="0"/>
              <a:t> </a:t>
            </a:r>
            <a:r>
              <a:rPr lang="en-US" sz="1600" dirty="0" err="1"/>
              <a:t>perkara</a:t>
            </a:r>
            <a:r>
              <a:rPr lang="en-US" sz="1600" dirty="0"/>
              <a:t> </a:t>
            </a:r>
            <a:r>
              <a:rPr lang="en-US" sz="1600" dirty="0" err="1"/>
              <a:t>diterima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Mahkamah</a:t>
            </a:r>
            <a:r>
              <a:rPr lang="en-US" sz="1600" dirty="0"/>
              <a:t> </a:t>
            </a:r>
            <a:r>
              <a:rPr lang="en-US" sz="1600" dirty="0" err="1"/>
              <a:t>Agung</a:t>
            </a:r>
            <a:r>
              <a:rPr lang="en-US" sz="1600" dirty="0"/>
              <a:t>.</a:t>
            </a:r>
          </a:p>
          <a:p>
            <a:pPr marL="342900" lvl="0" indent="-342900">
              <a:buAutoNum type="arabicPeriod"/>
            </a:pP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b="1" dirty="0" err="1"/>
              <a:t>hal</a:t>
            </a:r>
            <a:r>
              <a:rPr lang="en-US" sz="1600" b="1" dirty="0"/>
              <a:t> </a:t>
            </a:r>
            <a:r>
              <a:rPr lang="en-US" sz="1600" b="1" dirty="0" err="1"/>
              <a:t>putusan</a:t>
            </a:r>
            <a:r>
              <a:rPr lang="en-US" sz="1600" b="1" dirty="0"/>
              <a:t> </a:t>
            </a:r>
            <a:r>
              <a:rPr lang="en-US" sz="1600" b="1" dirty="0" err="1"/>
              <a:t>Mahkamah</a:t>
            </a:r>
            <a:r>
              <a:rPr lang="en-US" sz="1600" b="1" dirty="0"/>
              <a:t> </a:t>
            </a:r>
            <a:r>
              <a:rPr lang="en-US" sz="1600" b="1" dirty="0" err="1"/>
              <a:t>Agung</a:t>
            </a:r>
            <a:r>
              <a:rPr lang="en-US" sz="1600" b="1" dirty="0"/>
              <a:t> </a:t>
            </a:r>
            <a:r>
              <a:rPr lang="en-US" sz="1600" b="1" dirty="0" err="1"/>
              <a:t>membatalkan</a:t>
            </a:r>
            <a:r>
              <a:rPr lang="en-US" sz="1600" b="1" dirty="0"/>
              <a:t> </a:t>
            </a:r>
            <a:r>
              <a:rPr lang="en-US" sz="1600" b="1" dirty="0" err="1"/>
              <a:t>keputusan</a:t>
            </a:r>
            <a:r>
              <a:rPr lang="en-US" sz="1600" b="1" dirty="0"/>
              <a:t> KPU</a:t>
            </a:r>
            <a:r>
              <a:rPr lang="en-US" sz="1600" dirty="0"/>
              <a:t>, KPU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menetapkan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DPR, DPD, DPRD </a:t>
            </a:r>
            <a:r>
              <a:rPr lang="en-US" sz="1600" dirty="0" err="1"/>
              <a:t>provinsi</a:t>
            </a:r>
            <a:r>
              <a:rPr lang="en-US" sz="1600" dirty="0"/>
              <a:t>, DPRD </a:t>
            </a:r>
            <a:r>
              <a:rPr lang="en-US" sz="1600" dirty="0" err="1"/>
              <a:t>kabupaten</a:t>
            </a:r>
            <a:r>
              <a:rPr lang="en-US" sz="1600" dirty="0"/>
              <a:t>/</a:t>
            </a:r>
            <a:r>
              <a:rPr lang="en-US" sz="1600" dirty="0" err="1"/>
              <a:t>kota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Pasangan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Presiden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Wakil </a:t>
            </a:r>
            <a:r>
              <a:rPr lang="en-US" sz="1600" dirty="0" err="1"/>
              <a:t>Presiden</a:t>
            </a:r>
            <a:r>
              <a:rPr lang="en-US" sz="1600" dirty="0"/>
              <a:t>.</a:t>
            </a:r>
          </a:p>
          <a:p>
            <a:pPr marL="342900" lvl="0" indent="-342900">
              <a:buAutoNum type="arabicPeriod"/>
            </a:pPr>
            <a:r>
              <a:rPr lang="en-US" sz="1600" b="1" dirty="0" err="1"/>
              <a:t>Putusan</a:t>
            </a:r>
            <a:r>
              <a:rPr lang="en-US" sz="1600" b="1" dirty="0"/>
              <a:t> </a:t>
            </a:r>
            <a:r>
              <a:rPr lang="en-US" sz="1600" b="1" dirty="0" err="1"/>
              <a:t>Mahkamah</a:t>
            </a:r>
            <a:r>
              <a:rPr lang="en-US" sz="1600" b="1" dirty="0"/>
              <a:t> </a:t>
            </a:r>
            <a:r>
              <a:rPr lang="en-US" sz="1600" b="1" dirty="0" err="1"/>
              <a:t>Agung</a:t>
            </a:r>
            <a:r>
              <a:rPr lang="en-US" sz="1600" b="1" dirty="0"/>
              <a:t> </a:t>
            </a:r>
            <a:r>
              <a:rPr lang="en-US" sz="1600" b="1" dirty="0" err="1"/>
              <a:t>bersifat</a:t>
            </a:r>
            <a:r>
              <a:rPr lang="en-US" sz="1600" b="1" dirty="0"/>
              <a:t> final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mengikat</a:t>
            </a:r>
            <a:r>
              <a:rPr lang="en-US" sz="1600" b="1" dirty="0"/>
              <a:t>.</a:t>
            </a:r>
          </a:p>
        </p:txBody>
      </p:sp>
      <p:sp>
        <p:nvSpPr>
          <p:cNvPr id="19" name="Bent Arrow 18"/>
          <p:cNvSpPr/>
          <p:nvPr/>
        </p:nvSpPr>
        <p:spPr>
          <a:xfrm rot="5400000" flipV="1">
            <a:off x="341303" y="1803434"/>
            <a:ext cx="539552" cy="5770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6200000" flipH="1" flipV="1">
            <a:off x="7038047" y="3185501"/>
            <a:ext cx="539552" cy="5770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27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358775" y="304800"/>
            <a:ext cx="8480425" cy="63300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DESAIN SENGKETA PROSES PEMILU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491514" y="1052736"/>
            <a:ext cx="8652486" cy="4298313"/>
            <a:chOff x="5148" y="-188468"/>
            <a:chExt cx="5489286" cy="2828462"/>
          </a:xfrm>
        </p:grpSpPr>
        <p:sp>
          <p:nvSpPr>
            <p:cNvPr id="5" name="Rounded Rectangle 4"/>
            <p:cNvSpPr/>
            <p:nvPr/>
          </p:nvSpPr>
          <p:spPr>
            <a:xfrm>
              <a:off x="2680839" y="-188468"/>
              <a:ext cx="1034415" cy="61973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Permohonan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Tertulis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kpd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148" y="-78389"/>
              <a:ext cx="1440815" cy="58229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Keputusan</a:t>
              </a: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KPU</a:t>
              </a:r>
              <a:endParaRPr lang="en-US" b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232452" y="-116551"/>
              <a:ext cx="1574165" cy="65862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Peserta</a:t>
              </a:r>
              <a:r>
                <a:rPr lang="en-US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/ </a:t>
              </a:r>
              <a:r>
                <a:rPr lang="en-US" sz="12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Calon</a:t>
              </a:r>
              <a:r>
                <a:rPr lang="en-US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Peserta</a:t>
              </a:r>
              <a:r>
                <a:rPr lang="en-US" sz="1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endPara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70238" y="-52085"/>
              <a:ext cx="1332230" cy="3485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Sengketa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endPara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Snip Diagonal Corner Rectangle 8"/>
            <p:cNvSpPr/>
            <p:nvPr/>
          </p:nvSpPr>
          <p:spPr>
            <a:xfrm>
              <a:off x="2673254" y="427840"/>
              <a:ext cx="1033669" cy="314352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Maks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3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hari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sejak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Keputusan</a:t>
              </a:r>
              <a:r>
                <a:rPr lang="en-US" sz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KPU</a:t>
              </a:r>
              <a:endPara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nip Diagonal Corner Rectangle 9"/>
            <p:cNvSpPr/>
            <p:nvPr/>
          </p:nvSpPr>
          <p:spPr>
            <a:xfrm>
              <a:off x="3844952" y="272451"/>
              <a:ext cx="1649482" cy="487017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memeriksa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memutus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Maks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12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hari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148" y="909750"/>
              <a:ext cx="5332165" cy="83953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lphaLcPeriod"/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menerima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mengkaji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permohonan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penyelesaian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sengketa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proses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Pemilu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endPara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AutoNum type="alphaLcPeriod"/>
              </a:pP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mempertemukan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pihak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yang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bersengketa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untuk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mencapai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kesepakatan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melalui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mediasi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atau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musyawarah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mufakat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. 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5" idx="3"/>
              <a:endCxn id="8" idx="1"/>
            </p:cNvCxnSpPr>
            <p:nvPr/>
          </p:nvCxnSpPr>
          <p:spPr>
            <a:xfrm>
              <a:off x="3715253" y="121398"/>
              <a:ext cx="354984" cy="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1"/>
              <a:endCxn id="11" idx="0"/>
            </p:cNvCxnSpPr>
            <p:nvPr/>
          </p:nvCxnSpPr>
          <p:spPr>
            <a:xfrm flipH="1">
              <a:off x="2671230" y="759468"/>
              <a:ext cx="1998462" cy="150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223164" y="1943735"/>
              <a:ext cx="1271270" cy="64579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Ada 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Solusi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Mufakat</a:t>
              </a:r>
              <a:endParaRPr lang="en-US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11" idx="2"/>
              <a:endCxn id="14" idx="0"/>
            </p:cNvCxnSpPr>
            <p:nvPr/>
          </p:nvCxnSpPr>
          <p:spPr>
            <a:xfrm>
              <a:off x="2671230" y="1749288"/>
              <a:ext cx="2187569" cy="194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403661" y="1994199"/>
              <a:ext cx="1588770" cy="64579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Tidak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Mencapai</a:t>
              </a:r>
              <a:r>
                <a:rPr lang="en-US" sz="1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Kesepahaman</a:t>
              </a:r>
              <a:endPara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>
              <a:stCxn id="11" idx="2"/>
              <a:endCxn id="16" idx="0"/>
            </p:cNvCxnSpPr>
            <p:nvPr/>
          </p:nvCxnSpPr>
          <p:spPr>
            <a:xfrm>
              <a:off x="2671230" y="1749288"/>
              <a:ext cx="526816" cy="2449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ight Arrow 17"/>
            <p:cNvSpPr/>
            <p:nvPr/>
          </p:nvSpPr>
          <p:spPr>
            <a:xfrm flipH="1">
              <a:off x="1442833" y="2051032"/>
              <a:ext cx="1186180" cy="53213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err="1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Adjudikasi</a:t>
              </a:r>
              <a:endPara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0989" y="1896450"/>
              <a:ext cx="1331844" cy="61597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Putusan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final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mengikat</a:t>
              </a:r>
              <a:endParaRPr lang="en-US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kecuali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3 (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tiga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hal</a:t>
              </a:r>
              <a:r>
                <a:rPr lang="en-US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Snip Diagonal Corner Rectangle 31"/>
          <p:cNvSpPr/>
          <p:nvPr/>
        </p:nvSpPr>
        <p:spPr>
          <a:xfrm>
            <a:off x="252119" y="5392105"/>
            <a:ext cx="2989770" cy="1322682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perihal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verifikasi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partai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politik</a:t>
            </a:r>
            <a:endParaRPr lang="es-ES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daftar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calon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DPR, DPD dan DPRD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endParaRPr lang="es-ES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pasangan</a:t>
            </a:r>
            <a:r>
              <a:rPr lang="es-E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calon</a:t>
            </a:r>
            <a:endParaRPr lang="en-US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275856" y="5536121"/>
            <a:ext cx="2639585" cy="11332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Sengketa</a:t>
            </a: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Tata Usaha Negara</a:t>
            </a: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940152" y="5661248"/>
            <a:ext cx="1630496" cy="86409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PTUN</a:t>
            </a:r>
            <a:endParaRPr lang="en-US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>
            <a:stCxn id="19" idx="2"/>
            <a:endCxn id="32" idx="3"/>
          </p:cNvCxnSpPr>
          <p:nvPr/>
        </p:nvCxnSpPr>
        <p:spPr>
          <a:xfrm>
            <a:off x="1708006" y="5157192"/>
            <a:ext cx="38998" cy="23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007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213813" y="44624"/>
            <a:ext cx="8785225" cy="63300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DESAIN PENANGANAN T</a:t>
            </a:r>
            <a:r>
              <a:rPr lang="id-ID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INDAK PIDANA</a:t>
            </a:r>
            <a:r>
              <a:rPr lang="en-A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PEMILU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3814" y="692696"/>
            <a:ext cx="8867735" cy="3225598"/>
            <a:chOff x="-245785" y="-116854"/>
            <a:chExt cx="5625842" cy="2122572"/>
          </a:xfrm>
        </p:grpSpPr>
        <p:sp>
          <p:nvSpPr>
            <p:cNvPr id="5" name="Rounded Rectangle 4"/>
            <p:cNvSpPr/>
            <p:nvPr/>
          </p:nvSpPr>
          <p:spPr>
            <a:xfrm>
              <a:off x="2259229" y="-68395"/>
              <a:ext cx="1202090" cy="85184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 err="1">
                  <a:solidFill>
                    <a:schemeClr val="tx1"/>
                  </a:solidFill>
                </a:rPr>
                <a:t>Bawaslu</a:t>
              </a:r>
              <a:r>
                <a:rPr lang="en-US" sz="1200" dirty="0">
                  <a:solidFill>
                    <a:schemeClr val="tx1"/>
                  </a:solidFill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</a:rPr>
                <a:t>Bawaslu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Provinsi</a:t>
              </a:r>
              <a:r>
                <a:rPr lang="en-US" sz="1200" dirty="0">
                  <a:solidFill>
                    <a:schemeClr val="tx1"/>
                  </a:solidFill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</a:rPr>
                <a:t>Bawaslu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Kabupaten</a:t>
              </a:r>
              <a:r>
                <a:rPr lang="en-US" sz="1200" dirty="0">
                  <a:solidFill>
                    <a:schemeClr val="tx1"/>
                  </a:solidFill>
                </a:rPr>
                <a:t>/ Kota, </a:t>
              </a:r>
              <a:r>
                <a:rPr lang="en-US" sz="1200" dirty="0" err="1">
                  <a:solidFill>
                    <a:schemeClr val="tx1"/>
                  </a:solidFill>
                </a:rPr>
                <a:t>dan</a:t>
              </a:r>
              <a:r>
                <a:rPr lang="en-US" sz="1200" dirty="0">
                  <a:solidFill>
                    <a:schemeClr val="tx1"/>
                  </a:solidFill>
                </a:rPr>
                <a:t>/ </a:t>
              </a:r>
              <a:r>
                <a:rPr lang="en-US" sz="1200" dirty="0" err="1">
                  <a:solidFill>
                    <a:schemeClr val="tx1"/>
                  </a:solidFill>
                </a:rPr>
                <a:t>atau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Panwaslu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Kecamatan</a:t>
              </a:r>
              <a:endPara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-245785" y="-116854"/>
              <a:ext cx="1485781" cy="85002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 err="1">
                  <a:solidFill>
                    <a:schemeClr val="tx1"/>
                  </a:solidFill>
                </a:rPr>
                <a:t>dugaan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tindak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pidana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Pemilu</a:t>
              </a:r>
              <a:endParaRPr lang="en-US" sz="1600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(Ps. 488 s/d Ps. 554 UU </a:t>
              </a:r>
              <a:r>
                <a:rPr lang="en-US" sz="1600" b="1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r>
                <a:rPr lang="en-US" sz="16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148629" y="30056"/>
              <a:ext cx="1144374" cy="65862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Laporan</a:t>
              </a:r>
              <a:r>
                <a:rPr lang="en-US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Tertulis</a:t>
              </a:r>
              <a:endPara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96765" y="683819"/>
              <a:ext cx="1271977" cy="3485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Sistem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Peradilan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Pidana</a:t>
              </a:r>
              <a:endPara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Snip Diagonal Corner Rectangle 8"/>
            <p:cNvSpPr/>
            <p:nvPr/>
          </p:nvSpPr>
          <p:spPr>
            <a:xfrm>
              <a:off x="3389849" y="1015508"/>
              <a:ext cx="1990208" cy="990210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paling lama 1 x 24 jam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sejak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Provinsi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Bawaslu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Kabupaten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/Kota,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/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atau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Panwaslu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Kecamatan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menyatakan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bahwa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perbuatan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atau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tindakan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yang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diduga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merupakan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tindak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pidana</a:t>
              </a:r>
              <a:r>
                <a:rPr lang="en-US" sz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Pemilu</a:t>
              </a:r>
              <a:endParaRPr lang="en-US" sz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nip Diagonal Corner Rectangle 9"/>
            <p:cNvSpPr/>
            <p:nvPr/>
          </p:nvSpPr>
          <p:spPr>
            <a:xfrm>
              <a:off x="420447" y="965230"/>
              <a:ext cx="2969402" cy="908049"/>
            </a:xfrm>
            <a:prstGeom prst="snip2Diag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 err="1">
                  <a:solidFill>
                    <a:schemeClr val="tx1"/>
                  </a:solidFill>
                </a:rPr>
                <a:t>Penyelidikan</a:t>
              </a:r>
              <a:r>
                <a:rPr lang="en-US" sz="1400" dirty="0">
                  <a:solidFill>
                    <a:schemeClr val="tx1"/>
                  </a:solidFill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</a:rPr>
                <a:t>penyidikan</a:t>
              </a:r>
              <a:r>
                <a:rPr lang="en-US" sz="1400" dirty="0">
                  <a:solidFill>
                    <a:schemeClr val="tx1"/>
                  </a:solidFill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</a:rPr>
                <a:t>penuntutan</a:t>
              </a:r>
              <a:r>
                <a:rPr lang="en-US" sz="1400" dirty="0">
                  <a:solidFill>
                    <a:schemeClr val="tx1"/>
                  </a:solidFill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pemeriksaan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tindak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pidana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Pemilu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dilakukan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berdasarkan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Undang-Undang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Nomor</a:t>
              </a:r>
              <a:r>
                <a:rPr lang="en-US" sz="1400" dirty="0">
                  <a:solidFill>
                    <a:schemeClr val="tx1"/>
                  </a:solidFill>
                </a:rPr>
                <a:t> 8 </a:t>
              </a:r>
              <a:r>
                <a:rPr lang="en-US" sz="1400" dirty="0" err="1">
                  <a:solidFill>
                    <a:schemeClr val="tx1"/>
                  </a:solidFill>
                </a:rPr>
                <a:t>Tahun</a:t>
              </a:r>
              <a:r>
                <a:rPr lang="en-US" sz="1400" dirty="0">
                  <a:solidFill>
                    <a:schemeClr val="tx1"/>
                  </a:solidFill>
                </a:rPr>
                <a:t> 1981 </a:t>
              </a:r>
              <a:r>
                <a:rPr lang="en-US" sz="1400" dirty="0" err="1">
                  <a:solidFill>
                    <a:schemeClr val="tx1"/>
                  </a:solidFill>
                </a:rPr>
                <a:t>tentang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Hukum</a:t>
              </a:r>
              <a:r>
                <a:rPr lang="en-US" sz="1400" dirty="0">
                  <a:solidFill>
                    <a:schemeClr val="tx1"/>
                  </a:solidFill>
                </a:rPr>
                <a:t> Acara </a:t>
              </a:r>
              <a:r>
                <a:rPr lang="en-US" sz="1400" dirty="0" err="1">
                  <a:solidFill>
                    <a:schemeClr val="tx1"/>
                  </a:solidFill>
                </a:rPr>
                <a:t>Pidana</a:t>
              </a:r>
              <a:r>
                <a:rPr lang="en-US" sz="1400" dirty="0">
                  <a:solidFill>
                    <a:schemeClr val="tx1"/>
                  </a:solidFill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</a:rPr>
                <a:t>kecuali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ditentukan</a:t>
              </a:r>
              <a:r>
                <a:rPr lang="en-US" sz="1400" dirty="0">
                  <a:solidFill>
                    <a:schemeClr val="tx1"/>
                  </a:solidFill>
                </a:rPr>
                <a:t> lain </a:t>
              </a:r>
              <a:r>
                <a:rPr lang="en-US" sz="1400" dirty="0" err="1">
                  <a:solidFill>
                    <a:schemeClr val="tx1"/>
                  </a:solidFill>
                </a:rPr>
                <a:t>dalam</a:t>
              </a:r>
              <a:r>
                <a:rPr lang="en-US" sz="1400" dirty="0">
                  <a:solidFill>
                    <a:schemeClr val="tx1"/>
                  </a:solidFill>
                </a:rPr>
                <a:t> UU </a:t>
              </a:r>
              <a:r>
                <a:rPr lang="en-US" sz="1400" dirty="0" err="1">
                  <a:solidFill>
                    <a:schemeClr val="tx1"/>
                  </a:solidFill>
                </a:rPr>
                <a:t>Pemilu</a:t>
              </a:r>
              <a:r>
                <a:rPr lang="en-US" sz="1400" dirty="0">
                  <a:solidFill>
                    <a:schemeClr val="tx1"/>
                  </a:solidFill>
                </a:rPr>
                <a:t>.</a:t>
              </a:r>
              <a:endPara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5" idx="3"/>
              <a:endCxn id="43" idx="1"/>
            </p:cNvCxnSpPr>
            <p:nvPr/>
          </p:nvCxnSpPr>
          <p:spPr>
            <a:xfrm flipV="1">
              <a:off x="3461319" y="200932"/>
              <a:ext cx="336930" cy="156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>
            <a:stCxn id="90" idx="3"/>
            <a:endCxn id="98" idx="1"/>
          </p:cNvCxnSpPr>
          <p:nvPr/>
        </p:nvCxnSpPr>
        <p:spPr>
          <a:xfrm>
            <a:off x="1475656" y="417230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2"/>
            <a:endCxn id="90" idx="0"/>
          </p:cNvCxnSpPr>
          <p:nvPr/>
        </p:nvCxnSpPr>
        <p:spPr>
          <a:xfrm flipH="1">
            <a:off x="755576" y="3027066"/>
            <a:ext cx="508386" cy="880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588224" y="692696"/>
            <a:ext cx="2334048" cy="9658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Koordinasi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Kepolisian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Kejaksaan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Gakkumdu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4" name="Straight Arrow Connector 43"/>
          <p:cNvCxnSpPr>
            <a:stCxn id="43" idx="2"/>
            <a:endCxn id="8" idx="0"/>
          </p:cNvCxnSpPr>
          <p:nvPr/>
        </p:nvCxnSpPr>
        <p:spPr>
          <a:xfrm flipH="1">
            <a:off x="7745987" y="1658552"/>
            <a:ext cx="9261" cy="250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5496" y="3907495"/>
            <a:ext cx="1440160" cy="5296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Penyelidik</a:t>
            </a: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Snip Diagonal Corner Rectangle 92"/>
          <p:cNvSpPr/>
          <p:nvPr/>
        </p:nvSpPr>
        <p:spPr>
          <a:xfrm>
            <a:off x="51139" y="4437112"/>
            <a:ext cx="2792669" cy="1202973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penyelidikan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bukti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permulaan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dugaan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tindak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pidana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Pemilu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penyelidikannya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berkas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disampaikan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penyidik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paling lama I x 24 jam.</a:t>
            </a:r>
            <a:endParaRPr lang="en-US" sz="1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835696" y="3907495"/>
            <a:ext cx="1262191" cy="5296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Penyidik</a:t>
            </a: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642606" y="4051511"/>
            <a:ext cx="1406207" cy="5296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Penuntut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6" name="Straight Arrow Connector 105"/>
          <p:cNvCxnSpPr>
            <a:stCxn id="98" idx="3"/>
            <a:endCxn id="105" idx="1"/>
          </p:cNvCxnSpPr>
          <p:nvPr/>
        </p:nvCxnSpPr>
        <p:spPr>
          <a:xfrm>
            <a:off x="3097887" y="4172304"/>
            <a:ext cx="4544719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Snip Diagonal Corner Rectangle 111"/>
          <p:cNvSpPr/>
          <p:nvPr/>
        </p:nvSpPr>
        <p:spPr>
          <a:xfrm>
            <a:off x="3131840" y="4307192"/>
            <a:ext cx="3354208" cy="2537120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penyidikan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berkas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diserahkan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paling lama 14 (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belas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diterimanya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kehadiran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tersangka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penyidikan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paling lama 3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penuntut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mengembalikan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berkas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Penyidik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Kepolisian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petunjuk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dilengkapi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Snip Diagonal Corner Rectangle 21"/>
          <p:cNvSpPr/>
          <p:nvPr/>
        </p:nvSpPr>
        <p:spPr>
          <a:xfrm>
            <a:off x="6481765" y="4620232"/>
            <a:ext cx="2627784" cy="1190137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Penyampaian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berkas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penuntut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paling lama 3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penerimaan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berkas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3716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457200" y="290835"/>
            <a:ext cx="8382000" cy="699765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DESAIN PENANGANAN T</a:t>
            </a:r>
            <a:r>
              <a:rPr lang="id-ID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INDAK PIDANA</a:t>
            </a:r>
            <a:r>
              <a:rPr lang="en-A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PEMILU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1380" y="1203036"/>
            <a:ext cx="6843813" cy="3131115"/>
            <a:chOff x="-343038" y="-121448"/>
            <a:chExt cx="4341832" cy="2060398"/>
          </a:xfrm>
        </p:grpSpPr>
        <p:sp>
          <p:nvSpPr>
            <p:cNvPr id="5" name="Rounded Rectangle 4"/>
            <p:cNvSpPr/>
            <p:nvPr/>
          </p:nvSpPr>
          <p:spPr>
            <a:xfrm>
              <a:off x="2774382" y="-35551"/>
              <a:ext cx="1224412" cy="53388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Pengadilan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Negeri</a:t>
              </a:r>
              <a:endPara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-343038" y="70147"/>
              <a:ext cx="1261625" cy="43311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Penuntut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Umum</a:t>
              </a:r>
              <a:endPara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81375" y="-121448"/>
              <a:ext cx="1893006" cy="81425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Pelimpahan</a:t>
              </a:r>
              <a:r>
                <a:rPr lang="en-US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berkas</a:t>
              </a:r>
              <a:r>
                <a:rPr lang="en-US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perkara</a:t>
              </a:r>
              <a:r>
                <a:rPr lang="en-US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tersangka</a:t>
              </a:r>
              <a:r>
                <a:rPr lang="en-US" sz="14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Snip Diagonal Corner Rectangle 8"/>
            <p:cNvSpPr/>
            <p:nvPr/>
          </p:nvSpPr>
          <p:spPr>
            <a:xfrm>
              <a:off x="-58353" y="498334"/>
              <a:ext cx="1867165" cy="905230"/>
            </a:xfrm>
            <a:prstGeom prst="snip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paling lama 5 (lima)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hari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sejak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menerima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berkas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perkara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dapat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dilakukan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dengan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tanpa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kehadiran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tersangka</a:t>
              </a:r>
              <a:r>
                <a:rPr lang="en-US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en-US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27" idx="2"/>
              <a:endCxn id="43" idx="3"/>
            </p:cNvCxnSpPr>
            <p:nvPr/>
          </p:nvCxnSpPr>
          <p:spPr>
            <a:xfrm flipH="1">
              <a:off x="1270115" y="1457331"/>
              <a:ext cx="1406543" cy="4816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1383952" y="4020309"/>
            <a:ext cx="1440160" cy="6276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Putusan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Snip Diagonal Corner Rectangle 114"/>
          <p:cNvSpPr/>
          <p:nvPr/>
        </p:nvSpPr>
        <p:spPr>
          <a:xfrm>
            <a:off x="5516410" y="2132856"/>
            <a:ext cx="2944022" cy="790511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Sidang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pemeriksaan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tindak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pidana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Pemilu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majelis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Snip Diagonal Corner Rectangle 126"/>
          <p:cNvSpPr/>
          <p:nvPr/>
        </p:nvSpPr>
        <p:spPr>
          <a:xfrm>
            <a:off x="5041175" y="2924944"/>
            <a:ext cx="3536315" cy="1354613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memeriksa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mengadili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memutus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tindak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pidana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Pemilu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paling lama 7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pelimpahan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berkas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perkara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kehadiran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terdak</a:t>
            </a:r>
            <a:r>
              <a:rPr lang="id-ID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3886200" y="4442158"/>
            <a:ext cx="1746627" cy="6372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Pengadilan</a:t>
            </a:r>
            <a:r>
              <a:rPr lang="en-US" sz="1600" dirty="0">
                <a:solidFill>
                  <a:schemeClr val="tx1"/>
                </a:solidFill>
              </a:rPr>
              <a:t> Tinggi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ight Arrow 136"/>
          <p:cNvSpPr/>
          <p:nvPr/>
        </p:nvSpPr>
        <p:spPr>
          <a:xfrm>
            <a:off x="1414875" y="4401435"/>
            <a:ext cx="2511071" cy="8582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Banding</a:t>
            </a:r>
          </a:p>
        </p:txBody>
      </p:sp>
      <p:sp>
        <p:nvSpPr>
          <p:cNvPr id="141" name="Snip Diagonal Corner Rectangle 140"/>
          <p:cNvSpPr/>
          <p:nvPr/>
        </p:nvSpPr>
        <p:spPr>
          <a:xfrm>
            <a:off x="321698" y="5011458"/>
            <a:ext cx="2944022" cy="790511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paling lama 3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permohonan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banding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diterima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056400" y="4448356"/>
            <a:ext cx="1942638" cy="15729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Putusan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mengikat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upaya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lain.</a:t>
            </a:r>
          </a:p>
        </p:txBody>
      </p:sp>
      <p:cxnSp>
        <p:nvCxnSpPr>
          <p:cNvPr id="144" name="Straight Arrow Connector 143"/>
          <p:cNvCxnSpPr>
            <a:stCxn id="132" idx="3"/>
            <a:endCxn id="143" idx="1"/>
          </p:cNvCxnSpPr>
          <p:nvPr/>
        </p:nvCxnSpPr>
        <p:spPr>
          <a:xfrm>
            <a:off x="5632827" y="4760763"/>
            <a:ext cx="1423573" cy="47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Snip Diagonal Corner Rectangle 146"/>
          <p:cNvSpPr/>
          <p:nvPr/>
        </p:nvSpPr>
        <p:spPr>
          <a:xfrm>
            <a:off x="3701212" y="5108952"/>
            <a:ext cx="2825100" cy="590436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paling lama 7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permohonan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banding 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diterima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63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213813" y="491743"/>
            <a:ext cx="8785225" cy="63300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sz="3600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Putusan</a:t>
            </a:r>
            <a:r>
              <a:rPr lang="en-A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T</a:t>
            </a:r>
            <a:r>
              <a:rPr lang="id-ID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indak Pidana</a:t>
            </a:r>
            <a:r>
              <a:rPr lang="en-AU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en-AU" sz="3600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Pemilu</a:t>
            </a:r>
            <a:endParaRPr lang="en-AU" sz="36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412776"/>
            <a:ext cx="8785225" cy="175432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Pasal</a:t>
            </a:r>
            <a:r>
              <a:rPr lang="en-US" b="1" dirty="0"/>
              <a:t> 483</a:t>
            </a:r>
          </a:p>
          <a:p>
            <a:pPr marL="342900" indent="-342900">
              <a:buAutoNum type="arabicParenBoth"/>
            </a:pPr>
            <a:r>
              <a:rPr lang="it-IT" dirty="0"/>
              <a:t>Putusan pengadilan sebagaimana dimaksud dalam Pasal 482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(4)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penuntut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paling </a:t>
            </a:r>
            <a:r>
              <a:rPr lang="en-US" dirty="0" err="1"/>
              <a:t>lambat</a:t>
            </a:r>
            <a:r>
              <a:rPr lang="en-US" dirty="0"/>
              <a:t> 3 (</a:t>
            </a:r>
            <a:r>
              <a:rPr lang="en-US" dirty="0" err="1"/>
              <a:t>tiga</a:t>
            </a:r>
            <a:r>
              <a:rPr lang="en-US" dirty="0"/>
              <a:t>)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dibacakan</a:t>
            </a:r>
            <a:r>
              <a:rPr lang="en-US" dirty="0"/>
              <a:t>.</a:t>
            </a:r>
          </a:p>
          <a:p>
            <a:pPr marL="342900" indent="-342900">
              <a:buAutoNum type="arabicParenBoth"/>
            </a:pP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482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paling </a:t>
            </a:r>
            <a:r>
              <a:rPr lang="en-US" dirty="0" err="1"/>
              <a:t>lambat</a:t>
            </a:r>
            <a:r>
              <a:rPr lang="en-US" dirty="0"/>
              <a:t> 3 (</a:t>
            </a:r>
            <a:r>
              <a:rPr lang="en-US" dirty="0" err="1"/>
              <a:t>tiga</a:t>
            </a:r>
            <a:r>
              <a:rPr lang="en-US" dirty="0"/>
              <a:t>)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jaksa</a:t>
            </a:r>
            <a:r>
              <a:rPr lang="en-US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943" y="3642305"/>
            <a:ext cx="8785225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Pasal</a:t>
            </a:r>
            <a:r>
              <a:rPr lang="en-US" b="1" dirty="0"/>
              <a:t> 484</a:t>
            </a:r>
          </a:p>
          <a:p>
            <a:pPr marL="342900" indent="-342900">
              <a:buAutoNum type="arabicParenBoth"/>
            </a:pP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sv-SE" dirty="0"/>
              <a:t>yang menurut Undang Undang ini dapat memengaruhi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paling lama 5 (lima)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KPU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.</a:t>
            </a:r>
          </a:p>
          <a:p>
            <a:pPr marL="342900" indent="-342900">
              <a:buAutoNum type="arabicParenBoth"/>
            </a:pPr>
            <a:r>
              <a:rPr lang="en-US" dirty="0"/>
              <a:t>KPU, KPU </a:t>
            </a:r>
            <a:r>
              <a:rPr lang="en-US" dirty="0" err="1"/>
              <a:t>Provinsi</a:t>
            </a:r>
            <a:r>
              <a:rPr lang="en-US" dirty="0"/>
              <a:t>, dan KPU </a:t>
            </a:r>
            <a:r>
              <a:rPr lang="id-ID" dirty="0"/>
              <a:t>Ka</a:t>
            </a:r>
            <a:r>
              <a:rPr lang="en-US" dirty="0" err="1"/>
              <a:t>bupaten</a:t>
            </a:r>
            <a:r>
              <a:rPr lang="en-US" dirty="0"/>
              <a:t>/Kota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menindaklanjuti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(1).</a:t>
            </a:r>
          </a:p>
          <a:p>
            <a:pPr marL="342900" indent="-342900">
              <a:buAutoNum type="arabicParenBoth"/>
            </a:pPr>
            <a:r>
              <a:rPr lang="fi-FI" dirty="0"/>
              <a:t>Salinan putusan pengadilan sebagaimana dimaksud pada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KPU, KPU </a:t>
            </a:r>
            <a:r>
              <a:rPr lang="en-US" dirty="0" err="1"/>
              <a:t>Provinsi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KPU </a:t>
            </a:r>
            <a:r>
              <a:rPr lang="fi-FI" dirty="0"/>
              <a:t>Kabupaten/Kota, dan Peserta Pemilu pada hari putusan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dibacakan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0B52D5-F0FE-4C1B-A621-80E07A7E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6019800"/>
            <a:ext cx="762000" cy="365125"/>
          </a:xfrm>
        </p:spPr>
        <p:txBody>
          <a:bodyPr/>
          <a:lstStyle/>
          <a:p>
            <a:pPr>
              <a:defRPr/>
            </a:pPr>
            <a:fld id="{3F19839F-2E18-498D-A6D2-84285B14E37C}" type="slidenum">
              <a:rPr lang="es-ES" altLang="en-US" smtClean="0"/>
              <a:pPr>
                <a:defRPr/>
              </a:pPr>
              <a:t>45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495902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 txBox="1">
            <a:spLocks/>
          </p:cNvSpPr>
          <p:nvPr/>
        </p:nvSpPr>
        <p:spPr>
          <a:xfrm>
            <a:off x="213812" y="404664"/>
            <a:ext cx="8785225" cy="76190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err="1"/>
              <a:t>Majelis</a:t>
            </a:r>
            <a:r>
              <a:rPr lang="en-US" sz="3200" dirty="0"/>
              <a:t> </a:t>
            </a:r>
            <a:r>
              <a:rPr lang="en-US" sz="3200" dirty="0" err="1"/>
              <a:t>Khusus</a:t>
            </a:r>
            <a:r>
              <a:rPr lang="en-US" sz="3200" dirty="0"/>
              <a:t> </a:t>
            </a:r>
            <a:r>
              <a:rPr lang="en-US" sz="3200" dirty="0" err="1"/>
              <a:t>Tindak</a:t>
            </a:r>
            <a:r>
              <a:rPr lang="en-US" sz="3200" dirty="0"/>
              <a:t> </a:t>
            </a:r>
            <a:r>
              <a:rPr lang="en-US" sz="3200" dirty="0" err="1"/>
              <a:t>Pidana</a:t>
            </a:r>
            <a:r>
              <a:rPr lang="en-US" sz="3200" dirty="0"/>
              <a:t> </a:t>
            </a:r>
            <a:r>
              <a:rPr lang="en-US" sz="3200" dirty="0" err="1"/>
              <a:t>Pemilu</a:t>
            </a:r>
            <a:endParaRPr lang="en-AU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8785225" cy="5078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Pasal</a:t>
            </a:r>
            <a:r>
              <a:rPr lang="en-US" b="1" dirty="0"/>
              <a:t> 485</a:t>
            </a:r>
          </a:p>
          <a:p>
            <a:pPr algn="ctr"/>
            <a:endParaRPr lang="en-US" b="1" dirty="0"/>
          </a:p>
          <a:p>
            <a:pPr marL="342900" indent="-342900">
              <a:buAutoNum type="arabicParenBoth"/>
            </a:pPr>
            <a:r>
              <a:rPr lang="en-US" dirty="0" err="1"/>
              <a:t>Majelis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hakim </a:t>
            </a:r>
            <a:r>
              <a:rPr lang="en-US" dirty="0" err="1"/>
              <a:t>khusus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hakim </a:t>
            </a:r>
            <a:r>
              <a:rPr lang="sv-SE" dirty="0"/>
              <a:t>karier pada pengadilan negeri dan pengadilan tinggi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, </a:t>
            </a:r>
            <a:r>
              <a:rPr lang="en-US" dirty="0" err="1"/>
              <a:t>mengadili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memutus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.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Hakim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id-ID" dirty="0"/>
              <a:t>tu</a:t>
            </a:r>
            <a:r>
              <a:rPr lang="en-US" dirty="0"/>
              <a:t>a </a:t>
            </a:r>
            <a:r>
              <a:rPr lang="en-US" dirty="0" err="1"/>
              <a:t>Mahkamah</a:t>
            </a:r>
            <a:r>
              <a:rPr lang="en-US" dirty="0"/>
              <a:t> Agung </a:t>
            </a:r>
            <a:r>
              <a:rPr lang="en-US" dirty="0" err="1"/>
              <a:t>Republik</a:t>
            </a:r>
            <a:r>
              <a:rPr lang="en-US" dirty="0"/>
              <a:t> Indonesia.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Hakim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hakim minimal 3 (</a:t>
            </a:r>
            <a:r>
              <a:rPr lang="en-US" dirty="0" err="1"/>
              <a:t>tiga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hakim yang masa </a:t>
            </a:r>
            <a:r>
              <a:rPr lang="en-US" dirty="0" err="1"/>
              <a:t>kerjanya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3 (</a:t>
            </a:r>
            <a:r>
              <a:rPr lang="en-US" dirty="0" err="1"/>
              <a:t>tiga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.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Hakim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, </a:t>
            </a:r>
            <a:r>
              <a:rPr lang="en-US" dirty="0" err="1"/>
              <a:t>mengadili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memutus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dibebaskan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, </a:t>
            </a:r>
            <a:r>
              <a:rPr lang="en-US" dirty="0" err="1"/>
              <a:t>mengadili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memutus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lain.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Hakim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3097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K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1159983" cy="12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57848" y="3951681"/>
            <a:ext cx="3048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kern="0" dirty="0" err="1" smtClean="0">
                <a:solidFill>
                  <a:schemeClr val="tx2"/>
                </a:solidFill>
                <a:latin typeface="Imprint MT Shadow" pitchFamily="82" charset="0"/>
                <a:ea typeface="MS PGothic" panose="020B0600070205080204" pitchFamily="34" charset="-128"/>
              </a:rPr>
              <a:t>Terima</a:t>
            </a:r>
            <a:r>
              <a:rPr lang="en-US" sz="3600" kern="0" dirty="0" smtClean="0">
                <a:solidFill>
                  <a:schemeClr val="tx2"/>
                </a:solidFill>
                <a:latin typeface="Imprint MT Shadow" pitchFamily="82" charset="0"/>
                <a:ea typeface="MS PGothic" panose="020B0600070205080204" pitchFamily="34" charset="-128"/>
              </a:rPr>
              <a:t> </a:t>
            </a:r>
            <a:r>
              <a:rPr lang="en-US" sz="3600" kern="0" dirty="0" err="1" smtClean="0">
                <a:solidFill>
                  <a:schemeClr val="tx2"/>
                </a:solidFill>
                <a:latin typeface="Imprint MT Shadow" pitchFamily="82" charset="0"/>
                <a:ea typeface="MS PGothic" panose="020B0600070205080204" pitchFamily="34" charset="-128"/>
              </a:rPr>
              <a:t>Kasih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492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pPr algn="ctr"/>
            <a:r>
              <a:rPr lang="id-ID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PARTAI POLITIK PESERTA PEMILU 2019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F88348B-515F-4D28-9ED5-225C084DF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62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1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391400" cy="1600200"/>
          </a:xfrm>
        </p:spPr>
        <p:txBody>
          <a:bodyPr>
            <a:normAutofit fontScale="90000"/>
          </a:bodyPr>
          <a:lstStyle/>
          <a:p>
            <a:r>
              <a:rPr lang="id-ID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PARTAI POLITIK PESERTA PEMILU </a:t>
            </a:r>
            <a:r>
              <a:rPr lang="id-ID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(KHUSUS ACEH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Image result for parpol lokal ace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1"/>
            <a:ext cx="7391400" cy="4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3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endParaRPr lang="id-ID" dirty="0"/>
          </a:p>
          <a:p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id-ID" sz="3200" b="1" dirty="0">
                <a:solidFill>
                  <a:schemeClr val="bg1"/>
                </a:solidFill>
              </a:rPr>
              <a:t>PARTAI POLITIK PESERTA PEMILU 2019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8383960" cy="47091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id-ID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71F2E14-4319-492A-A3A2-0D97F06E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22900-17CE-49FB-8411-D2D7D687DDB5}" type="slidenum">
              <a:rPr lang="es-ES" altLang="en-US" smtClean="0"/>
              <a:pPr>
                <a:defRPr/>
              </a:pPr>
              <a:t>7</a:t>
            </a:fld>
            <a:endParaRPr lang="es-ES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26AB0D5-BE83-4946-BC0A-5AAF3862A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2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67818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ASPEK STRATEGIS PEMILU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dirty="0"/>
              <a:t>Daerah </a:t>
            </a:r>
            <a:r>
              <a:rPr lang="en-US" sz="2800" dirty="0" err="1"/>
              <a:t>Pemilihan</a:t>
            </a:r>
            <a:r>
              <a:rPr lang="en-US" sz="2800" dirty="0"/>
              <a:t> (</a:t>
            </a:r>
            <a:r>
              <a:rPr lang="en-US" sz="2800" i="1" dirty="0"/>
              <a:t>district magnitude</a:t>
            </a:r>
            <a:r>
              <a:rPr lang="en-US" sz="2800" dirty="0"/>
              <a:t>)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Alokasi</a:t>
            </a:r>
            <a:r>
              <a:rPr lang="en-US" sz="2800" dirty="0"/>
              <a:t> </a:t>
            </a:r>
            <a:r>
              <a:rPr lang="en-US" sz="2800" dirty="0" err="1"/>
              <a:t>Kursi</a:t>
            </a:r>
            <a:r>
              <a:rPr lang="en-US" sz="2800" dirty="0"/>
              <a:t>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dirty="0" err="1"/>
              <a:t>Mekanisme</a:t>
            </a:r>
            <a:r>
              <a:rPr lang="en-US" sz="2800" dirty="0"/>
              <a:t> </a:t>
            </a:r>
            <a:r>
              <a:rPr lang="en-US" sz="2800" dirty="0" err="1"/>
              <a:t>Pencalonan</a:t>
            </a:r>
            <a:r>
              <a:rPr lang="en-US" sz="2800" dirty="0"/>
              <a:t>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b="1" dirty="0" err="1"/>
              <a:t>Metode</a:t>
            </a:r>
            <a:r>
              <a:rPr lang="en-US" sz="2800" b="1" dirty="0"/>
              <a:t> </a:t>
            </a:r>
            <a:r>
              <a:rPr lang="en-US" sz="2800" b="1" dirty="0" err="1"/>
              <a:t>Pemberian</a:t>
            </a:r>
            <a:r>
              <a:rPr lang="en-US" sz="2800" b="1" dirty="0"/>
              <a:t> </a:t>
            </a:r>
            <a:r>
              <a:rPr lang="en-US" sz="2800" b="1" dirty="0" err="1"/>
              <a:t>Suara</a:t>
            </a:r>
            <a:r>
              <a:rPr lang="en-US" sz="2800" b="1" dirty="0"/>
              <a:t>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b="1" dirty="0"/>
              <a:t>Formula </a:t>
            </a:r>
            <a:r>
              <a:rPr lang="en-US" sz="2800" b="1" dirty="0" err="1"/>
              <a:t>Pemilihan</a:t>
            </a:r>
            <a:r>
              <a:rPr lang="en-US" sz="2800" b="1" dirty="0"/>
              <a:t> (</a:t>
            </a:r>
            <a:r>
              <a:rPr lang="en-US" sz="2800" b="1" i="1" dirty="0"/>
              <a:t>electoral formula</a:t>
            </a:r>
            <a:r>
              <a:rPr lang="en-US" sz="2800" b="1" dirty="0"/>
              <a:t>): </a:t>
            </a:r>
            <a:r>
              <a:rPr lang="en-US" sz="2800" b="1" dirty="0" err="1"/>
              <a:t>Rumus</a:t>
            </a:r>
            <a:r>
              <a:rPr lang="en-US" sz="2800" b="1" dirty="0"/>
              <a:t> </a:t>
            </a:r>
            <a:r>
              <a:rPr lang="en-US" sz="2800" b="1" dirty="0" err="1"/>
              <a:t>konversi</a:t>
            </a:r>
            <a:r>
              <a:rPr lang="en-US" sz="2800" b="1" dirty="0"/>
              <a:t> </a:t>
            </a:r>
            <a:r>
              <a:rPr lang="en-US" sz="2800" b="1" dirty="0" err="1"/>
              <a:t>perolehan</a:t>
            </a:r>
            <a:r>
              <a:rPr lang="en-US" sz="2800" b="1" dirty="0"/>
              <a:t> </a:t>
            </a:r>
            <a:r>
              <a:rPr lang="en-US" sz="2800" b="1" dirty="0" err="1"/>
              <a:t>suara</a:t>
            </a:r>
            <a:r>
              <a:rPr lang="en-US" sz="2800" b="1" dirty="0"/>
              <a:t> </a:t>
            </a:r>
            <a:r>
              <a:rPr lang="en-US" sz="2800" b="1" dirty="0" err="1"/>
              <a:t>menjadi</a:t>
            </a:r>
            <a:r>
              <a:rPr lang="en-US" sz="2800" b="1" dirty="0"/>
              <a:t> </a:t>
            </a:r>
            <a:r>
              <a:rPr lang="en-US" sz="2800" b="1" dirty="0" err="1"/>
              <a:t>kursi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penetapan</a:t>
            </a:r>
            <a:r>
              <a:rPr lang="en-US" sz="2800" b="1" dirty="0"/>
              <a:t> </a:t>
            </a:r>
            <a:r>
              <a:rPr lang="en-US" sz="2800" b="1" dirty="0" err="1"/>
              <a:t>calon</a:t>
            </a:r>
            <a:r>
              <a:rPr lang="en-US" sz="2800" b="1" dirty="0"/>
              <a:t> </a:t>
            </a:r>
            <a:r>
              <a:rPr lang="en-US" sz="2800" b="1" dirty="0" err="1"/>
              <a:t>terpilih</a:t>
            </a:r>
            <a:r>
              <a:rPr lang="en-US" sz="28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054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PEMILU DPR - DAPIL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987122"/>
              </p:ext>
            </p:extLst>
          </p:nvPr>
        </p:nvGraphicFramePr>
        <p:xfrm>
          <a:off x="762000" y="685801"/>
          <a:ext cx="7543800" cy="471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59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PENGATURAN</a:t>
                      </a:r>
                    </a:p>
                  </a:txBody>
                  <a:tcPr/>
                </a:tc>
              </a:tr>
              <a:tr h="3975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Daerah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Alokasi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Kursi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400" dirty="0" smtClean="0"/>
                        <a:t>Daerah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anggota</a:t>
                      </a:r>
                      <a:r>
                        <a:rPr lang="en-US" sz="2400" dirty="0" smtClean="0"/>
                        <a:t> DPR </a:t>
                      </a:r>
                      <a:r>
                        <a:rPr lang="en-US" sz="2400" dirty="0" err="1" smtClean="0"/>
                        <a:t>adalah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provinsi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kabupaten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kota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atau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gabungan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kabupaten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kota</a:t>
                      </a:r>
                      <a:r>
                        <a:rPr lang="en-US" sz="2400" dirty="0" smtClean="0"/>
                        <a:t>.</a:t>
                      </a:r>
                    </a:p>
                    <a:p>
                      <a:pPr lvl="0" algn="just"/>
                      <a:r>
                        <a:rPr lang="en-US" sz="2400" dirty="0" err="1" smtClean="0"/>
                        <a:t>Dalam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penentuan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daerah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tidak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dapat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diberlakukan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penentuan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daerah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menggunakan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bagian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kabupaten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kota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algn="just"/>
                      <a:r>
                        <a:rPr lang="en-US" sz="2400" dirty="0" err="1" smtClean="0"/>
                        <a:t>Jumlah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setiap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daerah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pemilihan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anggota</a:t>
                      </a:r>
                      <a:r>
                        <a:rPr lang="en-US" sz="2400" dirty="0" smtClean="0"/>
                        <a:t> DPR paling </a:t>
                      </a:r>
                      <a:r>
                        <a:rPr lang="en-US" sz="2400" dirty="0" err="1" smtClean="0"/>
                        <a:t>sedikit</a:t>
                      </a:r>
                      <a:r>
                        <a:rPr lang="en-US" sz="2400" dirty="0" smtClean="0"/>
                        <a:t> 3 (</a:t>
                      </a:r>
                      <a:r>
                        <a:rPr lang="en-US" sz="2400" dirty="0" err="1" smtClean="0"/>
                        <a:t>tiga</a:t>
                      </a:r>
                      <a:r>
                        <a:rPr lang="en-US" sz="2400" dirty="0" smtClean="0"/>
                        <a:t>) </a:t>
                      </a:r>
                      <a:r>
                        <a:rPr lang="en-US" sz="2400" dirty="0" err="1" smtClean="0"/>
                        <a:t>kursi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paling </a:t>
                      </a:r>
                      <a:r>
                        <a:rPr lang="en-US" sz="2400" dirty="0" err="1" smtClean="0"/>
                        <a:t>banyak</a:t>
                      </a:r>
                      <a:r>
                        <a:rPr lang="en-US" sz="2400" dirty="0" smtClean="0"/>
                        <a:t> 10 (</a:t>
                      </a:r>
                      <a:r>
                        <a:rPr lang="en-US" sz="2400" dirty="0" err="1" smtClean="0"/>
                        <a:t>sepuluh</a:t>
                      </a:r>
                      <a:r>
                        <a:rPr lang="en-US" sz="2400" dirty="0" smtClean="0"/>
                        <a:t>) </a:t>
                      </a:r>
                      <a:r>
                        <a:rPr lang="en-US" sz="2400" dirty="0" err="1" smtClean="0"/>
                        <a:t>kursi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(Ps. 187).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346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529</TotalTime>
  <Words>4677</Words>
  <Application>Microsoft Office PowerPoint</Application>
  <PresentationFormat>On-screen Show (4:3)</PresentationFormat>
  <Paragraphs>642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NewsPrint</vt:lpstr>
      <vt:lpstr>KERANGKA HUKUM PEMILU 2019</vt:lpstr>
      <vt:lpstr>DASAR HUKUM</vt:lpstr>
      <vt:lpstr>PowerPoint Presentation</vt:lpstr>
      <vt:lpstr>PowerPoint Presentation</vt:lpstr>
      <vt:lpstr>PARTAI POLITIK PESERTA PEMILU 2019</vt:lpstr>
      <vt:lpstr>PARTAI POLITIK PESERTA PEMILU 2019 (KHUSUS ACEH)</vt:lpstr>
      <vt:lpstr>PARTAI POLITIK PESERTA PEMILU 2019</vt:lpstr>
      <vt:lpstr>ASPEK STRATEGIS PEMILU</vt:lpstr>
      <vt:lpstr>PEMILU DPR - DAPIL</vt:lpstr>
      <vt:lpstr>PEMILU DPR - PENCALONAN</vt:lpstr>
      <vt:lpstr>PEMILU DPR – PEMBERIAN SUARA</vt:lpstr>
      <vt:lpstr>PEMILU DPR – FORMULA PEMILIHAN (1)</vt:lpstr>
      <vt:lpstr>PEMILU DPR – FORMULA PEMILIHAN (2)</vt:lpstr>
      <vt:lpstr>PEMILU DPRD PROVINSI – DAPIL (1)</vt:lpstr>
      <vt:lpstr>PEMILU DPRD PROVINSI – DAPIL</vt:lpstr>
      <vt:lpstr>PEMILU DPRD PROVINSI – PENCALONAN</vt:lpstr>
      <vt:lpstr>PEMILU DPRD PROVINSI – PEMBERIAN SUARA</vt:lpstr>
      <vt:lpstr>PEMILU DPRD PROVINSI – FORMULA PEMILIHAN (1)</vt:lpstr>
      <vt:lpstr>PEMILU DPRD KAB/KOTA – DAPIL (1)</vt:lpstr>
      <vt:lpstr>PEMILU DPRD KAB/KOTA – DAPIL (2)</vt:lpstr>
      <vt:lpstr>PEMILU DPRD KAB/KOTA – PENCALONAN</vt:lpstr>
      <vt:lpstr>PEMILU DPRD KAB/KOTA – PEMBERIAN SUARA</vt:lpstr>
      <vt:lpstr>PEMILU DPRD KAB/KOTA – FORMULA PEMILIHAN (1)</vt:lpstr>
      <vt:lpstr>PEMILU DPD– DAPIL</vt:lpstr>
      <vt:lpstr>PEMILU DPD– PENCALONAN</vt:lpstr>
      <vt:lpstr>PEMILU DPD– PEMBERIAN SUARA</vt:lpstr>
      <vt:lpstr>PEMILU DPD– PEMBERIAN SUARA</vt:lpstr>
      <vt:lpstr>Mekanisme Pencalonan Anggota DPR, DPRD Provinsi dan DPRD Kabupaten/Kota</vt:lpstr>
      <vt:lpstr>Mekanisme Pencalonan Anggota DPD (Pasal 182, 183 dan 258) UU 7/2017</vt:lpstr>
      <vt:lpstr>Mekanisme Pencalonan Anggota DPD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Bagian Advokasi &amp; Penyelesaian Sengketa Hukum</dc:title>
  <dc:creator>Lenovo</dc:creator>
  <cp:lastModifiedBy>Windows</cp:lastModifiedBy>
  <cp:revision>54</cp:revision>
  <dcterms:created xsi:type="dcterms:W3CDTF">2018-08-26T16:02:55Z</dcterms:created>
  <dcterms:modified xsi:type="dcterms:W3CDTF">2018-10-15T13:04:20Z</dcterms:modified>
</cp:coreProperties>
</file>