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5143500" type="screen16x9"/>
  <p:notesSz cx="6858000" cy="9144000"/>
  <p:embeddedFontLst>
    <p:embeddedFont>
      <p:font typeface="Abril Fatface" panose="020B0604020202020204" charset="0"/>
      <p:regular r:id="rId68"/>
    </p:embeddedFont>
    <p:embeddedFont>
      <p:font typeface="Cabin" panose="020B0604020202020204" charset="0"/>
      <p:regular r:id="rId69"/>
      <p:bold r:id="rId70"/>
      <p:italic r:id="rId71"/>
      <p:boldItalic r:id="rId72"/>
    </p:embeddedFont>
    <p:embeddedFont>
      <p:font typeface="Poppins" panose="020B0604020202020204" charset="0"/>
      <p:regular r:id="rId73"/>
      <p:bold r:id="rId74"/>
      <p:italic r:id="rId75"/>
      <p:boldItalic r:id="rId76"/>
    </p:embeddedFont>
    <p:embeddedFont>
      <p:font typeface="Roboto" panose="020B060402020202020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5d843f7f0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5d843f7f0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5d843f7f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5d843f7f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5d843f7f0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5d843f7f0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5d843f7f0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5d843f7f0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2fe178824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42fe178824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2fe17882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2fe17882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2fe17882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42fe17882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3292eb773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43292eb773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33d6bd36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433d6bd36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3292eb773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43292eb773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2fe1788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2fe1788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4320ed6c1f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4320ed6c1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2fe178824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42fe17882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42fe178824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42fe178824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432b0ee05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432b0ee0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320ed6c1f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4320ed6c1f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42fe17882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42fe17882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42fe178824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42fe17882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5d7ede3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45d7ede3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432b0ee05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432b0ee05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432b0ee05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432b0ee05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320ed6c1f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320ed6c1f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432b0ee05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432b0ee05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432b0ee055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432b0ee055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432b0ee055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432b0ee055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432b0ee055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432b0ee055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43ad1507b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43ad1507b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42fe178824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42fe178824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42fe178824_0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42fe178824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4320ed6c1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4320ed6c1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45d7ede39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45d7ede39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42fe17882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42fe17882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3292eb77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3292eb77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45d7ede39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45d7ede39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4320ed6c1f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4320ed6c1f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42fe17882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42fe17882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4320ed6c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4320ed6c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4320ed6c1f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4320ed6c1f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4320ed6c1f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4320ed6c1f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42fe178824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42fe17882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43292eb77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43292eb77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43292eb77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43292eb77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43292eb77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43292eb77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3292eb773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3292eb773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43292eb77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43292eb77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43292eb77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43292eb77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43292eb7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43292eb7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43292eb77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43292eb77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43292eb773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43292eb77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43292eb773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43292eb77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43292eb77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43292eb77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43292eb773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43292eb77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43292eb77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43292eb77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43292eb773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43292eb77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5d843f7f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5d843f7f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43292eb77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43292eb77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43292eb773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43292eb77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43292eb77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43292eb77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43292eb773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43292eb773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43292eb773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43292eb773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42fe178824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42fe178824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5d843f7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5d843f7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5d843f7f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5d843f7f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5d843f7f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5d843f7f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53"/>
        <p:cNvGrpSpPr/>
        <p:nvPr/>
      </p:nvGrpSpPr>
      <p:grpSpPr>
        <a:xfrm>
          <a:off x="0" y="0"/>
          <a:ext cx="0" cy="0"/>
          <a:chOff x="0" y="0"/>
          <a:chExt cx="0" cy="0"/>
        </a:xfrm>
      </p:grpSpPr>
      <p:sp>
        <p:nvSpPr>
          <p:cNvPr id="54" name="Google Shape;54;p13"/>
          <p:cNvSpPr/>
          <p:nvPr/>
        </p:nvSpPr>
        <p:spPr>
          <a:xfrm>
            <a:off x="312600" y="236850"/>
            <a:ext cx="8518800" cy="461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2328225" y="426901"/>
            <a:ext cx="4488000" cy="42228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13"/>
          <p:cNvPicPr preferRelativeResize="0"/>
          <p:nvPr/>
        </p:nvPicPr>
        <p:blipFill rotWithShape="1">
          <a:blip r:embed="rId3">
            <a:alphaModFix amt="89000"/>
          </a:blip>
          <a:srcRect r="42012"/>
          <a:stretch/>
        </p:blipFill>
        <p:spPr>
          <a:xfrm>
            <a:off x="2514750" y="588300"/>
            <a:ext cx="4114500" cy="3914700"/>
          </a:xfrm>
          <a:prstGeom prst="ellipse">
            <a:avLst/>
          </a:prstGeom>
          <a:noFill/>
          <a:ln>
            <a:noFill/>
          </a:ln>
        </p:spPr>
      </p:pic>
      <p:cxnSp>
        <p:nvCxnSpPr>
          <p:cNvPr id="57" name="Google Shape;57;p13"/>
          <p:cNvCxnSpPr/>
          <p:nvPr/>
        </p:nvCxnSpPr>
        <p:spPr>
          <a:xfrm rot="10800000" flipH="1">
            <a:off x="292250" y="3565275"/>
            <a:ext cx="2133300" cy="1315200"/>
          </a:xfrm>
          <a:prstGeom prst="straightConnector1">
            <a:avLst/>
          </a:prstGeom>
          <a:noFill/>
          <a:ln w="28575" cap="flat" cmpd="sng">
            <a:solidFill>
              <a:srgbClr val="3C78D8"/>
            </a:solidFill>
            <a:prstDash val="solid"/>
            <a:round/>
            <a:headEnd type="none" w="med" len="med"/>
            <a:tailEnd type="none" w="med" len="med"/>
          </a:ln>
        </p:spPr>
      </p:cxnSp>
      <p:cxnSp>
        <p:nvCxnSpPr>
          <p:cNvPr id="58" name="Google Shape;58;p13"/>
          <p:cNvCxnSpPr/>
          <p:nvPr/>
        </p:nvCxnSpPr>
        <p:spPr>
          <a:xfrm rot="10800000" flipH="1">
            <a:off x="194925" y="3717675"/>
            <a:ext cx="2133300" cy="1315200"/>
          </a:xfrm>
          <a:prstGeom prst="straightConnector1">
            <a:avLst/>
          </a:prstGeom>
          <a:noFill/>
          <a:ln w="28575" cap="flat" cmpd="sng">
            <a:solidFill>
              <a:srgbClr val="3C78D8"/>
            </a:solidFill>
            <a:prstDash val="solid"/>
            <a:round/>
            <a:headEnd type="none" w="med" len="med"/>
            <a:tailEnd type="none" w="med" len="med"/>
          </a:ln>
        </p:spPr>
      </p:cxnSp>
      <p:cxnSp>
        <p:nvCxnSpPr>
          <p:cNvPr id="59" name="Google Shape;59;p13"/>
          <p:cNvCxnSpPr/>
          <p:nvPr/>
        </p:nvCxnSpPr>
        <p:spPr>
          <a:xfrm rot="10800000" flipH="1">
            <a:off x="42525" y="3946275"/>
            <a:ext cx="2133300" cy="1315200"/>
          </a:xfrm>
          <a:prstGeom prst="straightConnector1">
            <a:avLst/>
          </a:prstGeom>
          <a:noFill/>
          <a:ln w="28575" cap="flat" cmpd="sng">
            <a:solidFill>
              <a:srgbClr val="3C78D8"/>
            </a:solidFill>
            <a:prstDash val="solid"/>
            <a:round/>
            <a:headEnd type="none" w="med" len="med"/>
            <a:tailEnd type="none" w="med" len="med"/>
          </a:ln>
        </p:spPr>
      </p:cxnSp>
      <p:cxnSp>
        <p:nvCxnSpPr>
          <p:cNvPr id="60" name="Google Shape;60;p13"/>
          <p:cNvCxnSpPr/>
          <p:nvPr/>
        </p:nvCxnSpPr>
        <p:spPr>
          <a:xfrm rot="10800000" flipH="1">
            <a:off x="-186075" y="4251075"/>
            <a:ext cx="2133300" cy="1315200"/>
          </a:xfrm>
          <a:prstGeom prst="straightConnector1">
            <a:avLst/>
          </a:prstGeom>
          <a:noFill/>
          <a:ln w="28575" cap="flat" cmpd="sng">
            <a:solidFill>
              <a:srgbClr val="3C78D8"/>
            </a:solidFill>
            <a:prstDash val="solid"/>
            <a:round/>
            <a:headEnd type="none" w="med" len="med"/>
            <a:tailEnd type="none" w="med" len="med"/>
          </a:ln>
        </p:spPr>
      </p:cxnSp>
      <p:cxnSp>
        <p:nvCxnSpPr>
          <p:cNvPr id="61" name="Google Shape;61;p13"/>
          <p:cNvCxnSpPr/>
          <p:nvPr/>
        </p:nvCxnSpPr>
        <p:spPr>
          <a:xfrm rot="10800000" flipH="1">
            <a:off x="7385225" y="-373725"/>
            <a:ext cx="2133300" cy="1315200"/>
          </a:xfrm>
          <a:prstGeom prst="straightConnector1">
            <a:avLst/>
          </a:prstGeom>
          <a:noFill/>
          <a:ln w="28575" cap="flat" cmpd="sng">
            <a:solidFill>
              <a:srgbClr val="3C78D8"/>
            </a:solidFill>
            <a:prstDash val="solid"/>
            <a:round/>
            <a:headEnd type="none" w="med" len="med"/>
            <a:tailEnd type="none" w="med" len="med"/>
          </a:ln>
        </p:spPr>
      </p:cxnSp>
      <p:cxnSp>
        <p:nvCxnSpPr>
          <p:cNvPr id="62" name="Google Shape;62;p13"/>
          <p:cNvCxnSpPr/>
          <p:nvPr/>
        </p:nvCxnSpPr>
        <p:spPr>
          <a:xfrm rot="10800000" flipH="1">
            <a:off x="7287900" y="-221325"/>
            <a:ext cx="2133300" cy="1315200"/>
          </a:xfrm>
          <a:prstGeom prst="straightConnector1">
            <a:avLst/>
          </a:prstGeom>
          <a:noFill/>
          <a:ln w="28575" cap="flat" cmpd="sng">
            <a:solidFill>
              <a:srgbClr val="3C78D8"/>
            </a:solidFill>
            <a:prstDash val="solid"/>
            <a:round/>
            <a:headEnd type="none" w="med" len="med"/>
            <a:tailEnd type="none" w="med" len="med"/>
          </a:ln>
        </p:spPr>
      </p:cxnSp>
      <p:cxnSp>
        <p:nvCxnSpPr>
          <p:cNvPr id="63" name="Google Shape;63;p13"/>
          <p:cNvCxnSpPr/>
          <p:nvPr/>
        </p:nvCxnSpPr>
        <p:spPr>
          <a:xfrm rot="10800000" flipH="1">
            <a:off x="7135500" y="7275"/>
            <a:ext cx="2133300" cy="1315200"/>
          </a:xfrm>
          <a:prstGeom prst="straightConnector1">
            <a:avLst/>
          </a:prstGeom>
          <a:noFill/>
          <a:ln w="28575" cap="flat" cmpd="sng">
            <a:solidFill>
              <a:srgbClr val="3C78D8"/>
            </a:solidFill>
            <a:prstDash val="solid"/>
            <a:round/>
            <a:headEnd type="none" w="med" len="med"/>
            <a:tailEnd type="none" w="med" len="med"/>
          </a:ln>
        </p:spPr>
      </p:cxnSp>
      <p:cxnSp>
        <p:nvCxnSpPr>
          <p:cNvPr id="64" name="Google Shape;64;p13"/>
          <p:cNvCxnSpPr/>
          <p:nvPr/>
        </p:nvCxnSpPr>
        <p:spPr>
          <a:xfrm rot="10800000" flipH="1">
            <a:off x="6906900" y="312075"/>
            <a:ext cx="2133300" cy="1315200"/>
          </a:xfrm>
          <a:prstGeom prst="straightConnector1">
            <a:avLst/>
          </a:prstGeom>
          <a:noFill/>
          <a:ln w="28575" cap="flat" cmpd="sng">
            <a:solidFill>
              <a:srgbClr val="3C78D8"/>
            </a:solidFill>
            <a:prstDash val="solid"/>
            <a:round/>
            <a:headEnd type="none" w="med" len="med"/>
            <a:tailEnd type="none" w="med" len="med"/>
          </a:ln>
        </p:spPr>
      </p:cxnSp>
      <p:sp>
        <p:nvSpPr>
          <p:cNvPr id="65" name="Google Shape;65;p13"/>
          <p:cNvSpPr txBox="1"/>
          <p:nvPr/>
        </p:nvSpPr>
        <p:spPr>
          <a:xfrm>
            <a:off x="3411401" y="1541975"/>
            <a:ext cx="26172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a:solidFill>
                  <a:srgbClr val="CC0000"/>
                </a:solidFill>
                <a:latin typeface="Poppins"/>
                <a:ea typeface="Poppins"/>
                <a:cs typeface="Poppins"/>
                <a:sym typeface="Poppins"/>
              </a:rPr>
              <a:t>SOSIALISASI</a:t>
            </a:r>
            <a:endParaRPr sz="3000" b="1" i="1">
              <a:solidFill>
                <a:srgbClr val="CC0000"/>
              </a:solidFill>
              <a:latin typeface="Poppins"/>
              <a:ea typeface="Poppins"/>
              <a:cs typeface="Poppins"/>
              <a:sym typeface="Poppins"/>
            </a:endParaRPr>
          </a:p>
        </p:txBody>
      </p:sp>
      <p:sp>
        <p:nvSpPr>
          <p:cNvPr id="66" name="Google Shape;66;p13"/>
          <p:cNvSpPr txBox="1"/>
          <p:nvPr/>
        </p:nvSpPr>
        <p:spPr>
          <a:xfrm>
            <a:off x="3425475" y="2125575"/>
            <a:ext cx="2411400" cy="6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a:solidFill>
                  <a:srgbClr val="CC0000"/>
                </a:solidFill>
                <a:latin typeface="Poppins"/>
                <a:ea typeface="Poppins"/>
                <a:cs typeface="Poppins"/>
                <a:sym typeface="Poppins"/>
              </a:rPr>
              <a:t>KAMPANYE</a:t>
            </a:r>
            <a:endParaRPr sz="3000" b="1" i="1">
              <a:solidFill>
                <a:srgbClr val="CC0000"/>
              </a:solidFill>
              <a:latin typeface="Poppins"/>
              <a:ea typeface="Poppins"/>
              <a:cs typeface="Poppins"/>
              <a:sym typeface="Poppins"/>
            </a:endParaRPr>
          </a:p>
        </p:txBody>
      </p:sp>
      <p:sp>
        <p:nvSpPr>
          <p:cNvPr id="67" name="Google Shape;67;p13"/>
          <p:cNvSpPr/>
          <p:nvPr/>
        </p:nvSpPr>
        <p:spPr>
          <a:xfrm>
            <a:off x="2644800" y="1840050"/>
            <a:ext cx="510600" cy="438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6028550" y="1840050"/>
            <a:ext cx="449400" cy="438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p:nvPr/>
        </p:nvSpPr>
        <p:spPr>
          <a:xfrm>
            <a:off x="1490100" y="4099425"/>
            <a:ext cx="7341300" cy="8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d-ID" b="1" dirty="0">
                <a:latin typeface="Poppins"/>
                <a:ea typeface="Poppins"/>
                <a:cs typeface="Poppins"/>
                <a:sym typeface="Poppins"/>
              </a:rPr>
              <a:t>Ratna Dewi Pettalolo</a:t>
            </a:r>
            <a:endParaRPr b="1" dirty="0">
              <a:latin typeface="Poppins"/>
              <a:ea typeface="Poppins"/>
              <a:cs typeface="Poppins"/>
              <a:sym typeface="Poppins"/>
            </a:endParaRPr>
          </a:p>
          <a:p>
            <a:pPr marL="0" lvl="0" indent="0" algn="r" rtl="0">
              <a:spcBef>
                <a:spcPts val="0"/>
              </a:spcBef>
              <a:spcAft>
                <a:spcPts val="0"/>
              </a:spcAft>
              <a:buNone/>
            </a:pPr>
            <a:r>
              <a:rPr lang="en" b="1" dirty="0">
                <a:latin typeface="Poppins"/>
                <a:ea typeface="Poppins"/>
                <a:cs typeface="Poppins"/>
                <a:sym typeface="Poppins"/>
              </a:rPr>
              <a:t>Koordinator Divisi </a:t>
            </a:r>
            <a:r>
              <a:rPr lang="id-ID" b="1">
                <a:latin typeface="Poppins"/>
                <a:ea typeface="Poppins"/>
                <a:cs typeface="Poppins"/>
                <a:sym typeface="Poppins"/>
              </a:rPr>
              <a:t>Penindakan</a:t>
            </a:r>
            <a:endParaRPr b="1" dirty="0">
              <a:latin typeface="Poppins"/>
              <a:ea typeface="Poppins"/>
              <a:cs typeface="Poppins"/>
              <a:sym typeface="Poppins"/>
            </a:endParaRPr>
          </a:p>
          <a:p>
            <a:pPr marL="0" lvl="0" indent="0" algn="r" rtl="0">
              <a:spcBef>
                <a:spcPts val="0"/>
              </a:spcBef>
              <a:spcAft>
                <a:spcPts val="0"/>
              </a:spcAft>
              <a:buNone/>
            </a:pPr>
            <a:r>
              <a:rPr lang="en" b="1" dirty="0">
                <a:latin typeface="Poppins"/>
                <a:ea typeface="Poppins"/>
                <a:cs typeface="Poppins"/>
                <a:sym typeface="Poppins"/>
              </a:rPr>
              <a:t>Bawaslu RI</a:t>
            </a:r>
            <a:endParaRPr b="1" dirty="0">
              <a:latin typeface="Poppins"/>
              <a:ea typeface="Poppins"/>
              <a:cs typeface="Poppins"/>
              <a:sym typeface="Poppins"/>
            </a:endParaRPr>
          </a:p>
        </p:txBody>
      </p:sp>
      <p:sp>
        <p:nvSpPr>
          <p:cNvPr id="70" name="Google Shape;70;p13"/>
          <p:cNvSpPr/>
          <p:nvPr/>
        </p:nvSpPr>
        <p:spPr>
          <a:xfrm>
            <a:off x="3969000" y="3023425"/>
            <a:ext cx="1206000" cy="438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txBox="1"/>
          <p:nvPr/>
        </p:nvSpPr>
        <p:spPr>
          <a:xfrm>
            <a:off x="3829698" y="2491800"/>
            <a:ext cx="3912300" cy="4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a:solidFill>
                  <a:srgbClr val="CC0000"/>
                </a:solidFill>
                <a:latin typeface="Poppins"/>
                <a:ea typeface="Poppins"/>
                <a:cs typeface="Poppins"/>
                <a:sym typeface="Poppins"/>
              </a:rPr>
              <a:t>PEMILU</a:t>
            </a:r>
            <a:endParaRPr sz="3000" b="1" i="1">
              <a:solidFill>
                <a:srgbClr val="CC0000"/>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98"/>
        <p:cNvGrpSpPr/>
        <p:nvPr/>
      </p:nvGrpSpPr>
      <p:grpSpPr>
        <a:xfrm>
          <a:off x="0" y="0"/>
          <a:ext cx="0" cy="0"/>
          <a:chOff x="0" y="0"/>
          <a:chExt cx="0" cy="0"/>
        </a:xfrm>
      </p:grpSpPr>
      <p:sp>
        <p:nvSpPr>
          <p:cNvPr id="199" name="Google Shape;199;p22"/>
          <p:cNvSpPr txBox="1"/>
          <p:nvPr/>
        </p:nvSpPr>
        <p:spPr>
          <a:xfrm>
            <a:off x="3313825" y="1534275"/>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rgbClr val="FFFFFF"/>
                </a:solidFill>
                <a:latin typeface="Abril Fatface"/>
                <a:ea typeface="Abril Fatface"/>
                <a:cs typeface="Abril Fatface"/>
                <a:sym typeface="Abril Fatface"/>
              </a:rPr>
              <a:t>0 3</a:t>
            </a:r>
            <a:endParaRPr sz="9600" b="1" i="1">
              <a:solidFill>
                <a:srgbClr val="FFFFFF"/>
              </a:solidFill>
              <a:latin typeface="Abril Fatface"/>
              <a:ea typeface="Abril Fatface"/>
              <a:cs typeface="Abril Fatface"/>
              <a:sym typeface="Abril Fatface"/>
            </a:endParaRPr>
          </a:p>
        </p:txBody>
      </p:sp>
      <p:sp>
        <p:nvSpPr>
          <p:cNvPr id="200" name="Google Shape;200;p22"/>
          <p:cNvSpPr/>
          <p:nvPr/>
        </p:nvSpPr>
        <p:spPr>
          <a:xfrm>
            <a:off x="4335000" y="3039300"/>
            <a:ext cx="160800" cy="210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2"/>
          <p:cNvSpPr txBox="1"/>
          <p:nvPr/>
        </p:nvSpPr>
        <p:spPr>
          <a:xfrm>
            <a:off x="3260229" y="1549575"/>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chemeClr val="accent1"/>
                </a:solidFill>
                <a:latin typeface="Abril Fatface"/>
                <a:ea typeface="Abril Fatface"/>
                <a:cs typeface="Abril Fatface"/>
                <a:sym typeface="Abril Fatface"/>
              </a:rPr>
              <a:t>0 3</a:t>
            </a:r>
            <a:endParaRPr sz="9600" b="1" i="1">
              <a:solidFill>
                <a:schemeClr val="accent1"/>
              </a:solidFill>
              <a:latin typeface="Abril Fatface"/>
              <a:ea typeface="Abril Fatface"/>
              <a:cs typeface="Abril Fatface"/>
              <a:sym typeface="Abril Fatface"/>
            </a:endParaRPr>
          </a:p>
        </p:txBody>
      </p:sp>
      <p:sp>
        <p:nvSpPr>
          <p:cNvPr id="202" name="Google Shape;202;p22"/>
          <p:cNvSpPr txBox="1"/>
          <p:nvPr/>
        </p:nvSpPr>
        <p:spPr>
          <a:xfrm>
            <a:off x="744750" y="1409950"/>
            <a:ext cx="7341300" cy="7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rgbClr val="FFFFFF"/>
                </a:solidFill>
                <a:latin typeface="Abril Fatface"/>
                <a:ea typeface="Abril Fatface"/>
                <a:cs typeface="Abril Fatface"/>
                <a:sym typeface="Abril Fatface"/>
              </a:rPr>
              <a:t>penanganan pelanggaran</a:t>
            </a:r>
            <a:endParaRPr sz="1800" i="1">
              <a:solidFill>
                <a:srgbClr val="FFFFFF"/>
              </a:solidFill>
              <a:latin typeface="Abril Fatface"/>
              <a:ea typeface="Abril Fatface"/>
              <a:cs typeface="Abril Fatface"/>
              <a:sym typeface="Abril Fatfac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206"/>
        <p:cNvGrpSpPr/>
        <p:nvPr/>
      </p:nvGrpSpPr>
      <p:grpSpPr>
        <a:xfrm>
          <a:off x="0" y="0"/>
          <a:ext cx="0" cy="0"/>
          <a:chOff x="0" y="0"/>
          <a:chExt cx="0" cy="0"/>
        </a:xfrm>
      </p:grpSpPr>
      <p:sp>
        <p:nvSpPr>
          <p:cNvPr id="207" name="Google Shape;207;p23"/>
          <p:cNvSpPr/>
          <p:nvPr/>
        </p:nvSpPr>
        <p:spPr>
          <a:xfrm>
            <a:off x="591800" y="3170925"/>
            <a:ext cx="3039300" cy="17388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3170850" y="472800"/>
            <a:ext cx="5260500" cy="1119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409150" y="277625"/>
            <a:ext cx="2045700" cy="13152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txBox="1"/>
          <p:nvPr/>
        </p:nvSpPr>
        <p:spPr>
          <a:xfrm>
            <a:off x="350800" y="336075"/>
            <a:ext cx="21771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Poppins"/>
                <a:ea typeface="Poppins"/>
                <a:cs typeface="Poppins"/>
                <a:sym typeface="Poppins"/>
              </a:rPr>
              <a:t>Sumber Dugaan Pelanggaran</a:t>
            </a:r>
            <a:endParaRPr sz="1800" b="1">
              <a:latin typeface="Poppins"/>
              <a:ea typeface="Poppins"/>
              <a:cs typeface="Poppins"/>
              <a:sym typeface="Poppins"/>
            </a:endParaRPr>
          </a:p>
        </p:txBody>
      </p:sp>
      <p:sp>
        <p:nvSpPr>
          <p:cNvPr id="211" name="Google Shape;211;p23"/>
          <p:cNvSpPr/>
          <p:nvPr/>
        </p:nvSpPr>
        <p:spPr>
          <a:xfrm>
            <a:off x="306850" y="336075"/>
            <a:ext cx="2265000" cy="11982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txBox="1"/>
          <p:nvPr/>
        </p:nvSpPr>
        <p:spPr>
          <a:xfrm>
            <a:off x="336200" y="920712"/>
            <a:ext cx="2177100" cy="56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Poppins"/>
                <a:ea typeface="Poppins"/>
                <a:cs typeface="Poppins"/>
                <a:sym typeface="Poppins"/>
              </a:rPr>
              <a:t>Ps. 454 UU 7/2017 dan Ps. 2 ayat (1) Perbawaslu 7 Tahun 2018</a:t>
            </a:r>
            <a:endParaRPr sz="1100" b="1">
              <a:latin typeface="Poppins"/>
              <a:ea typeface="Poppins"/>
              <a:cs typeface="Poppins"/>
              <a:sym typeface="Poppins"/>
            </a:endParaRPr>
          </a:p>
        </p:txBody>
      </p:sp>
      <p:sp>
        <p:nvSpPr>
          <p:cNvPr id="213" name="Google Shape;213;p23"/>
          <p:cNvSpPr/>
          <p:nvPr/>
        </p:nvSpPr>
        <p:spPr>
          <a:xfrm>
            <a:off x="1388150" y="1592825"/>
            <a:ext cx="66000" cy="105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1300538" y="1841124"/>
            <a:ext cx="248400" cy="26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1296938" y="2571748"/>
            <a:ext cx="248400" cy="263100"/>
          </a:xfrm>
          <a:prstGeom prst="ellips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txBox="1"/>
          <p:nvPr/>
        </p:nvSpPr>
        <p:spPr>
          <a:xfrm>
            <a:off x="1548950" y="1732550"/>
            <a:ext cx="11250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Poppins"/>
                <a:ea typeface="Poppins"/>
                <a:cs typeface="Poppins"/>
                <a:sym typeface="Poppins"/>
              </a:rPr>
              <a:t>temuan</a:t>
            </a:r>
            <a:endParaRPr sz="1800" b="1">
              <a:solidFill>
                <a:srgbClr val="FFFFFF"/>
              </a:solidFill>
              <a:latin typeface="Poppins"/>
              <a:ea typeface="Poppins"/>
              <a:cs typeface="Poppins"/>
              <a:sym typeface="Poppins"/>
            </a:endParaRPr>
          </a:p>
        </p:txBody>
      </p:sp>
      <p:sp>
        <p:nvSpPr>
          <p:cNvPr id="217" name="Google Shape;217;p23"/>
          <p:cNvSpPr txBox="1"/>
          <p:nvPr/>
        </p:nvSpPr>
        <p:spPr>
          <a:xfrm>
            <a:off x="1547812" y="2470487"/>
            <a:ext cx="13881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Poppins"/>
                <a:ea typeface="Poppins"/>
                <a:cs typeface="Poppins"/>
                <a:sym typeface="Poppins"/>
              </a:rPr>
              <a:t>laporan</a:t>
            </a:r>
            <a:endParaRPr sz="1800" b="1">
              <a:solidFill>
                <a:srgbClr val="FFFFFF"/>
              </a:solidFill>
              <a:latin typeface="Poppins"/>
              <a:ea typeface="Poppins"/>
              <a:cs typeface="Poppins"/>
              <a:sym typeface="Poppins"/>
            </a:endParaRPr>
          </a:p>
        </p:txBody>
      </p:sp>
      <p:sp>
        <p:nvSpPr>
          <p:cNvPr id="218" name="Google Shape;218;p23"/>
          <p:cNvSpPr txBox="1"/>
          <p:nvPr/>
        </p:nvSpPr>
        <p:spPr>
          <a:xfrm>
            <a:off x="3073700" y="428951"/>
            <a:ext cx="5710200" cy="3717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Poppins"/>
              <a:buChar char="●"/>
            </a:pPr>
            <a:r>
              <a:rPr lang="en" sz="1600" b="1">
                <a:latin typeface="Poppins"/>
                <a:ea typeface="Poppins"/>
                <a:cs typeface="Poppins"/>
                <a:sym typeface="Poppins"/>
              </a:rPr>
              <a:t>berasal dari hasil pengawasan (Form A)</a:t>
            </a:r>
            <a:endParaRPr sz="1600" b="1">
              <a:latin typeface="Poppins"/>
              <a:ea typeface="Poppins"/>
              <a:cs typeface="Poppins"/>
              <a:sym typeface="Poppins"/>
            </a:endParaRPr>
          </a:p>
          <a:p>
            <a:pPr marL="457200" lvl="0" indent="-330200" algn="l" rtl="0">
              <a:spcBef>
                <a:spcPts val="0"/>
              </a:spcBef>
              <a:spcAft>
                <a:spcPts val="0"/>
              </a:spcAft>
              <a:buSzPts val="1600"/>
              <a:buFont typeface="Poppins"/>
              <a:buChar char="●"/>
            </a:pPr>
            <a:r>
              <a:rPr lang="en" sz="1600" b="1">
                <a:latin typeface="Poppins"/>
                <a:ea typeface="Poppins"/>
                <a:cs typeface="Poppins"/>
                <a:sym typeface="Poppins"/>
              </a:rPr>
              <a:t>tidak ada kajian awal</a:t>
            </a:r>
            <a:endParaRPr sz="1600" b="1">
              <a:latin typeface="Poppins"/>
              <a:ea typeface="Poppins"/>
              <a:cs typeface="Poppins"/>
              <a:sym typeface="Poppins"/>
            </a:endParaRPr>
          </a:p>
          <a:p>
            <a:pPr marL="457200" lvl="0" indent="-330200" algn="l" rtl="0">
              <a:spcBef>
                <a:spcPts val="0"/>
              </a:spcBef>
              <a:spcAft>
                <a:spcPts val="0"/>
              </a:spcAft>
              <a:buSzPts val="1600"/>
              <a:buFont typeface="Poppins"/>
              <a:buChar char="●"/>
            </a:pPr>
            <a:r>
              <a:rPr lang="en" sz="1600" b="1">
                <a:latin typeface="Poppins"/>
                <a:ea typeface="Poppins"/>
                <a:cs typeface="Poppins"/>
                <a:sym typeface="Poppins"/>
              </a:rPr>
              <a:t>syarat &amp; jenis pelanggaran sudah ditentukan</a:t>
            </a:r>
            <a:endParaRPr sz="1600" b="1">
              <a:latin typeface="Poppins"/>
              <a:ea typeface="Poppins"/>
              <a:cs typeface="Poppins"/>
              <a:sym typeface="Poppins"/>
            </a:endParaRPr>
          </a:p>
          <a:p>
            <a:pPr marL="457200" lvl="0" indent="-330200" algn="l" rtl="0">
              <a:spcBef>
                <a:spcPts val="0"/>
              </a:spcBef>
              <a:spcAft>
                <a:spcPts val="0"/>
              </a:spcAft>
              <a:buSzPts val="1600"/>
              <a:buFont typeface="Poppins"/>
              <a:buChar char="●"/>
            </a:pPr>
            <a:r>
              <a:rPr lang="en" sz="1600" b="1">
                <a:latin typeface="Poppins"/>
                <a:ea typeface="Poppins"/>
                <a:cs typeface="Poppins"/>
                <a:sym typeface="Poppins"/>
              </a:rPr>
              <a:t>ditetapkan dalam rapat pleno (Form B2)</a:t>
            </a:r>
            <a:endParaRPr sz="1600" b="1">
              <a:latin typeface="Poppins"/>
              <a:ea typeface="Poppins"/>
              <a:cs typeface="Poppins"/>
              <a:sym typeface="Poppins"/>
            </a:endParaRPr>
          </a:p>
        </p:txBody>
      </p:sp>
      <p:sp>
        <p:nvSpPr>
          <p:cNvPr id="219" name="Google Shape;219;p23"/>
          <p:cNvSpPr/>
          <p:nvPr/>
        </p:nvSpPr>
        <p:spPr>
          <a:xfrm>
            <a:off x="2688650" y="1723594"/>
            <a:ext cx="1388055" cy="263085"/>
          </a:xfrm>
          <a:custGeom>
            <a:avLst/>
            <a:gdLst/>
            <a:ahLst/>
            <a:cxnLst/>
            <a:rect l="l" t="t" r="r" b="b"/>
            <a:pathLst>
              <a:path w="71892" h="13421" extrusionOk="0">
                <a:moveTo>
                  <a:pt x="0" y="12859"/>
                </a:moveTo>
                <a:cubicBezTo>
                  <a:pt x="24344" y="12859"/>
                  <a:pt x="54693" y="17229"/>
                  <a:pt x="71892" y="0"/>
                </a:cubicBezTo>
              </a:path>
            </a:pathLst>
          </a:custGeom>
          <a:noFill/>
          <a:ln w="38100" cap="flat" cmpd="sng">
            <a:solidFill>
              <a:srgbClr val="FFFFFF"/>
            </a:solidFill>
            <a:prstDash val="solid"/>
            <a:round/>
            <a:headEnd type="none" w="med" len="med"/>
            <a:tailEnd type="stealth" w="med" len="med"/>
          </a:ln>
        </p:spPr>
      </p:sp>
      <p:sp>
        <p:nvSpPr>
          <p:cNvPr id="220" name="Google Shape;220;p23"/>
          <p:cNvSpPr/>
          <p:nvPr/>
        </p:nvSpPr>
        <p:spPr>
          <a:xfrm>
            <a:off x="3093464" y="518387"/>
            <a:ext cx="5430600" cy="9936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2644800" y="2674037"/>
            <a:ext cx="1388100" cy="58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txBox="1"/>
          <p:nvPr/>
        </p:nvSpPr>
        <p:spPr>
          <a:xfrm>
            <a:off x="4135250" y="2470475"/>
            <a:ext cx="4648500" cy="4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highlight>
                  <a:srgbClr val="FFD966"/>
                </a:highlight>
                <a:latin typeface="Poppins"/>
                <a:ea typeface="Poppins"/>
                <a:cs typeface="Poppins"/>
                <a:sym typeface="Poppins"/>
              </a:rPr>
              <a:t>Laporan langsung (Form B1) oleh:</a:t>
            </a:r>
            <a:endParaRPr sz="1600" b="1" i="1">
              <a:highlight>
                <a:srgbClr val="FFD966"/>
              </a:highlight>
              <a:latin typeface="Poppins"/>
              <a:ea typeface="Poppins"/>
              <a:cs typeface="Poppins"/>
              <a:sym typeface="Poppins"/>
            </a:endParaRPr>
          </a:p>
          <a:p>
            <a:pPr marL="457200" lvl="0" indent="-330200" algn="l" rtl="0">
              <a:spcBef>
                <a:spcPts val="0"/>
              </a:spcBef>
              <a:spcAft>
                <a:spcPts val="0"/>
              </a:spcAft>
              <a:buSzPts val="1600"/>
              <a:buFont typeface="Poppins"/>
              <a:buAutoNum type="arabicPeriod"/>
            </a:pPr>
            <a:r>
              <a:rPr lang="en" sz="1600" b="1" i="1">
                <a:highlight>
                  <a:srgbClr val="FFD966"/>
                </a:highlight>
                <a:latin typeface="Poppins"/>
                <a:ea typeface="Poppins"/>
                <a:cs typeface="Poppins"/>
                <a:sym typeface="Poppins"/>
              </a:rPr>
              <a:t>WNI yang punya hak pilih</a:t>
            </a:r>
            <a:endParaRPr sz="1600" b="1" i="1">
              <a:highlight>
                <a:srgbClr val="FFD966"/>
              </a:highlight>
              <a:latin typeface="Poppins"/>
              <a:ea typeface="Poppins"/>
              <a:cs typeface="Poppins"/>
              <a:sym typeface="Poppins"/>
            </a:endParaRPr>
          </a:p>
          <a:p>
            <a:pPr marL="457200" lvl="0" indent="-330200" algn="l" rtl="0">
              <a:spcBef>
                <a:spcPts val="0"/>
              </a:spcBef>
              <a:spcAft>
                <a:spcPts val="0"/>
              </a:spcAft>
              <a:buSzPts val="1600"/>
              <a:buFont typeface="Poppins"/>
              <a:buAutoNum type="arabicPeriod"/>
            </a:pPr>
            <a:r>
              <a:rPr lang="en" sz="1600" b="1" i="1">
                <a:highlight>
                  <a:srgbClr val="FFD966"/>
                </a:highlight>
                <a:latin typeface="Poppins"/>
                <a:ea typeface="Poppins"/>
                <a:cs typeface="Poppins"/>
                <a:sym typeface="Poppins"/>
              </a:rPr>
              <a:t>Peserta Pemilu</a:t>
            </a:r>
            <a:endParaRPr sz="1600" b="1" i="1">
              <a:highlight>
                <a:srgbClr val="FFD966"/>
              </a:highlight>
              <a:latin typeface="Poppins"/>
              <a:ea typeface="Poppins"/>
              <a:cs typeface="Poppins"/>
              <a:sym typeface="Poppins"/>
            </a:endParaRPr>
          </a:p>
          <a:p>
            <a:pPr marL="457200" lvl="0" indent="-330200" algn="l" rtl="0">
              <a:spcBef>
                <a:spcPts val="0"/>
              </a:spcBef>
              <a:spcAft>
                <a:spcPts val="0"/>
              </a:spcAft>
              <a:buSzPts val="1600"/>
              <a:buFont typeface="Poppins"/>
              <a:buAutoNum type="arabicPeriod"/>
            </a:pPr>
            <a:r>
              <a:rPr lang="en" sz="1600" b="1" i="1">
                <a:highlight>
                  <a:srgbClr val="FFD966"/>
                </a:highlight>
                <a:latin typeface="Poppins"/>
                <a:ea typeface="Poppins"/>
                <a:cs typeface="Poppins"/>
                <a:sym typeface="Poppins"/>
              </a:rPr>
              <a:t>Pemantau Pemilu</a:t>
            </a:r>
            <a:br>
              <a:rPr lang="en" sz="1600" b="1" i="1">
                <a:highlight>
                  <a:srgbClr val="FFD966"/>
                </a:highlight>
                <a:latin typeface="Poppins"/>
                <a:ea typeface="Poppins"/>
                <a:cs typeface="Poppins"/>
                <a:sym typeface="Poppins"/>
              </a:rPr>
            </a:br>
            <a:endParaRPr sz="1600" b="1" i="1">
              <a:highlight>
                <a:srgbClr val="FFD966"/>
              </a:highlight>
              <a:latin typeface="Poppins"/>
              <a:ea typeface="Poppins"/>
              <a:cs typeface="Poppins"/>
              <a:sym typeface="Poppins"/>
            </a:endParaRPr>
          </a:p>
          <a:p>
            <a:pPr marL="0" lvl="0" indent="0" algn="l" rtl="0">
              <a:spcBef>
                <a:spcPts val="0"/>
              </a:spcBef>
              <a:spcAft>
                <a:spcPts val="0"/>
              </a:spcAft>
              <a:buNone/>
            </a:pPr>
            <a:r>
              <a:rPr lang="en" sz="1600" b="1" i="1">
                <a:highlight>
                  <a:srgbClr val="FFD966"/>
                </a:highlight>
                <a:latin typeface="Poppins"/>
                <a:ea typeface="Poppins"/>
                <a:cs typeface="Poppins"/>
                <a:sym typeface="Poppins"/>
              </a:rPr>
              <a:t>Kepada Bawaslu, Bawaslu Provinsi, Bawaslu Kabupaten/Kota, </a:t>
            </a:r>
            <a:r>
              <a:rPr lang="en" sz="1600" b="1" i="1" u="sng">
                <a:highlight>
                  <a:srgbClr val="FFD966"/>
                </a:highlight>
                <a:latin typeface="Poppins"/>
                <a:ea typeface="Poppins"/>
                <a:cs typeface="Poppins"/>
                <a:sym typeface="Poppins"/>
              </a:rPr>
              <a:t>Panwaslu Kecamatan</a:t>
            </a:r>
            <a:r>
              <a:rPr lang="en" sz="1600" b="1" i="1">
                <a:highlight>
                  <a:srgbClr val="FFD966"/>
                </a:highlight>
                <a:latin typeface="Poppins"/>
                <a:ea typeface="Poppins"/>
                <a:cs typeface="Poppins"/>
                <a:sym typeface="Poppins"/>
              </a:rPr>
              <a:t>, Panwaslu Kelurahan/Desa, dan Pengawas TPS pada  setiap tahapan penyelenggaraan Pemilu.</a:t>
            </a:r>
            <a:endParaRPr sz="1600" b="1" i="1">
              <a:highlight>
                <a:srgbClr val="FFD966"/>
              </a:highlight>
              <a:latin typeface="Poppins"/>
              <a:ea typeface="Poppins"/>
              <a:cs typeface="Poppins"/>
              <a:sym typeface="Poppins"/>
            </a:endParaRPr>
          </a:p>
        </p:txBody>
      </p:sp>
      <p:sp>
        <p:nvSpPr>
          <p:cNvPr id="223" name="Google Shape;223;p23"/>
          <p:cNvSpPr/>
          <p:nvPr/>
        </p:nvSpPr>
        <p:spPr>
          <a:xfrm>
            <a:off x="2162600" y="2849376"/>
            <a:ext cx="66000" cy="263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txBox="1"/>
          <p:nvPr/>
        </p:nvSpPr>
        <p:spPr>
          <a:xfrm>
            <a:off x="502000" y="3084186"/>
            <a:ext cx="3229200" cy="856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Poppins"/>
              <a:buAutoNum type="arabicPeriod"/>
            </a:pPr>
            <a:r>
              <a:rPr lang="en" sz="1600" b="1" i="1">
                <a:latin typeface="Poppins"/>
                <a:ea typeface="Poppins"/>
                <a:cs typeface="Poppins"/>
                <a:sym typeface="Poppins"/>
              </a:rPr>
              <a:t>Diberi nomor laporan</a:t>
            </a:r>
            <a:br>
              <a:rPr lang="en" sz="1600" b="1" i="1">
                <a:latin typeface="Poppins"/>
                <a:ea typeface="Poppins"/>
                <a:cs typeface="Poppins"/>
                <a:sym typeface="Poppins"/>
              </a:rPr>
            </a:br>
            <a:r>
              <a:rPr lang="en" sz="1600" b="1" i="1">
                <a:latin typeface="Poppins"/>
                <a:ea typeface="Poppins"/>
                <a:cs typeface="Poppins"/>
                <a:sym typeface="Poppins"/>
              </a:rPr>
              <a:t>Waktu melengkapi laporan 3 hari</a:t>
            </a:r>
            <a:endParaRPr sz="1600" b="1" i="1">
              <a:latin typeface="Poppins"/>
              <a:ea typeface="Poppins"/>
              <a:cs typeface="Poppins"/>
              <a:sym typeface="Poppins"/>
            </a:endParaRPr>
          </a:p>
          <a:p>
            <a:pPr marL="457200" lvl="0" indent="-330200" algn="l" rtl="0">
              <a:spcBef>
                <a:spcPts val="0"/>
              </a:spcBef>
              <a:spcAft>
                <a:spcPts val="0"/>
              </a:spcAft>
              <a:buSzPts val="1600"/>
              <a:buFont typeface="Poppins"/>
              <a:buAutoNum type="arabicPeriod"/>
            </a:pPr>
            <a:r>
              <a:rPr lang="en" sz="1600" b="1" i="1">
                <a:latin typeface="Poppins"/>
                <a:ea typeface="Poppins"/>
                <a:cs typeface="Poppins"/>
                <a:sym typeface="Poppins"/>
              </a:rPr>
              <a:t>Kajian awal (2 hari sejak laporan diterima)</a:t>
            </a:r>
            <a:endParaRPr sz="1600" b="1" i="1">
              <a:latin typeface="Poppins"/>
              <a:ea typeface="Poppins"/>
              <a:cs typeface="Poppins"/>
              <a:sym typeface="Poppins"/>
            </a:endParaRPr>
          </a:p>
          <a:p>
            <a:pPr marL="457200" lvl="0" indent="-330200" algn="l" rtl="0">
              <a:spcBef>
                <a:spcPts val="0"/>
              </a:spcBef>
              <a:spcAft>
                <a:spcPts val="0"/>
              </a:spcAft>
              <a:buSzPts val="1600"/>
              <a:buFont typeface="Poppins"/>
              <a:buAutoNum type="arabicPeriod"/>
            </a:pPr>
            <a:r>
              <a:rPr lang="en" sz="1600" b="1" i="1">
                <a:latin typeface="Poppins"/>
                <a:ea typeface="Poppins"/>
                <a:cs typeface="Poppins"/>
                <a:sym typeface="Poppins"/>
              </a:rPr>
              <a:t>Keterpenuhan syarat formil &amp; materil </a:t>
            </a:r>
            <a:endParaRPr sz="1600" b="1" i="1">
              <a:latin typeface="Poppins"/>
              <a:ea typeface="Poppins"/>
              <a:cs typeface="Poppins"/>
              <a:sym typeface="Poppins"/>
            </a:endParaRPr>
          </a:p>
        </p:txBody>
      </p:sp>
      <p:pic>
        <p:nvPicPr>
          <p:cNvPr id="225" name="Google Shape;225;p23"/>
          <p:cNvPicPr preferRelativeResize="0"/>
          <p:nvPr/>
        </p:nvPicPr>
        <p:blipFill rotWithShape="1">
          <a:blip r:embed="rId3">
            <a:alphaModFix/>
          </a:blip>
          <a:srcRect r="30560"/>
          <a:stretch/>
        </p:blipFill>
        <p:spPr>
          <a:xfrm>
            <a:off x="8062176" y="0"/>
            <a:ext cx="1081825" cy="32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229"/>
        <p:cNvGrpSpPr/>
        <p:nvPr/>
      </p:nvGrpSpPr>
      <p:grpSpPr>
        <a:xfrm>
          <a:off x="0" y="0"/>
          <a:ext cx="0" cy="0"/>
          <a:chOff x="0" y="0"/>
          <a:chExt cx="0" cy="0"/>
        </a:xfrm>
      </p:grpSpPr>
      <p:sp>
        <p:nvSpPr>
          <p:cNvPr id="230" name="Google Shape;230;p24"/>
          <p:cNvSpPr/>
          <p:nvPr/>
        </p:nvSpPr>
        <p:spPr>
          <a:xfrm>
            <a:off x="3945286" y="146150"/>
            <a:ext cx="5055900" cy="40914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24"/>
          <p:cNvPicPr preferRelativeResize="0"/>
          <p:nvPr/>
        </p:nvPicPr>
        <p:blipFill rotWithShape="1">
          <a:blip r:embed="rId3">
            <a:alphaModFix/>
          </a:blip>
          <a:srcRect l="3974" r="26788"/>
          <a:stretch/>
        </p:blipFill>
        <p:spPr>
          <a:xfrm>
            <a:off x="219187" y="777573"/>
            <a:ext cx="4588224" cy="4179099"/>
          </a:xfrm>
          <a:prstGeom prst="rect">
            <a:avLst/>
          </a:prstGeom>
          <a:noFill/>
          <a:ln>
            <a:noFill/>
          </a:ln>
        </p:spPr>
      </p:pic>
      <p:sp>
        <p:nvSpPr>
          <p:cNvPr id="232" name="Google Shape;232;p24"/>
          <p:cNvSpPr/>
          <p:nvPr/>
        </p:nvSpPr>
        <p:spPr>
          <a:xfrm>
            <a:off x="387188" y="945625"/>
            <a:ext cx="4252200" cy="38430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a:off x="4200650" y="3667650"/>
            <a:ext cx="993600" cy="9498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txBox="1"/>
          <p:nvPr/>
        </p:nvSpPr>
        <p:spPr>
          <a:xfrm>
            <a:off x="4763563" y="479450"/>
            <a:ext cx="4252200" cy="81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i="1">
                <a:highlight>
                  <a:srgbClr val="C9DAF8"/>
                </a:highlight>
                <a:latin typeface="Poppins"/>
                <a:ea typeface="Poppins"/>
                <a:cs typeface="Poppins"/>
                <a:sym typeface="Poppins"/>
              </a:rPr>
              <a:t>Jenis Pelanggaran</a:t>
            </a:r>
            <a:endParaRPr sz="2400" b="1" i="1">
              <a:highlight>
                <a:srgbClr val="C9DAF8"/>
              </a:highlight>
              <a:latin typeface="Poppins"/>
              <a:ea typeface="Poppins"/>
              <a:cs typeface="Poppins"/>
              <a:sym typeface="Poppins"/>
            </a:endParaRPr>
          </a:p>
        </p:txBody>
      </p:sp>
      <p:sp>
        <p:nvSpPr>
          <p:cNvPr id="235" name="Google Shape;235;p24"/>
          <p:cNvSpPr txBox="1"/>
          <p:nvPr/>
        </p:nvSpPr>
        <p:spPr>
          <a:xfrm>
            <a:off x="4985900" y="1580700"/>
            <a:ext cx="4116000" cy="855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Poppins"/>
              <a:buAutoNum type="arabicPeriod"/>
            </a:pPr>
            <a:r>
              <a:rPr lang="en" sz="1800" b="1">
                <a:solidFill>
                  <a:schemeClr val="dk1"/>
                </a:solidFill>
                <a:latin typeface="Poppins"/>
                <a:ea typeface="Poppins"/>
                <a:cs typeface="Poppins"/>
                <a:sym typeface="Poppins"/>
              </a:rPr>
              <a:t>pelanggaran administratif</a:t>
            </a:r>
            <a:endParaRPr sz="1800" b="1">
              <a:solidFill>
                <a:schemeClr val="dk1"/>
              </a:solidFill>
              <a:latin typeface="Poppins"/>
              <a:ea typeface="Poppins"/>
              <a:cs typeface="Poppins"/>
              <a:sym typeface="Poppins"/>
            </a:endParaRPr>
          </a:p>
          <a:p>
            <a:pPr marL="457200" lvl="0" indent="-342900" algn="l" rtl="0">
              <a:lnSpc>
                <a:spcPct val="115000"/>
              </a:lnSpc>
              <a:spcBef>
                <a:spcPts val="0"/>
              </a:spcBef>
              <a:spcAft>
                <a:spcPts val="0"/>
              </a:spcAft>
              <a:buClr>
                <a:schemeClr val="dk1"/>
              </a:buClr>
              <a:buSzPts val="1800"/>
              <a:buFont typeface="Poppins"/>
              <a:buAutoNum type="arabicPeriod"/>
            </a:pPr>
            <a:r>
              <a:rPr lang="en" sz="1800" b="1">
                <a:solidFill>
                  <a:schemeClr val="dk1"/>
                </a:solidFill>
                <a:latin typeface="Poppins"/>
                <a:ea typeface="Poppins"/>
                <a:cs typeface="Poppins"/>
                <a:sym typeface="Poppins"/>
              </a:rPr>
              <a:t>tindak pidana Pemilu</a:t>
            </a:r>
            <a:endParaRPr sz="1800" b="1">
              <a:solidFill>
                <a:schemeClr val="dk1"/>
              </a:solidFill>
              <a:latin typeface="Poppins"/>
              <a:ea typeface="Poppins"/>
              <a:cs typeface="Poppins"/>
              <a:sym typeface="Poppins"/>
            </a:endParaRPr>
          </a:p>
          <a:p>
            <a:pPr marL="457200" lvl="0" indent="-342900" algn="l" rtl="0">
              <a:lnSpc>
                <a:spcPct val="115000"/>
              </a:lnSpc>
              <a:spcBef>
                <a:spcPts val="0"/>
              </a:spcBef>
              <a:spcAft>
                <a:spcPts val="0"/>
              </a:spcAft>
              <a:buClr>
                <a:schemeClr val="dk1"/>
              </a:buClr>
              <a:buSzPts val="1800"/>
              <a:buFont typeface="Poppins"/>
              <a:buAutoNum type="arabicPeriod"/>
            </a:pPr>
            <a:r>
              <a:rPr lang="en" sz="1800" b="1">
                <a:solidFill>
                  <a:schemeClr val="dk1"/>
                </a:solidFill>
                <a:latin typeface="Poppins"/>
                <a:ea typeface="Poppins"/>
                <a:cs typeface="Poppins"/>
                <a:sym typeface="Poppins"/>
              </a:rPr>
              <a:t>pelanggaran kode etik Penyelenggara Pemilu</a:t>
            </a:r>
            <a:endParaRPr sz="1800" b="1">
              <a:solidFill>
                <a:schemeClr val="dk1"/>
              </a:solidFill>
              <a:latin typeface="Poppins"/>
              <a:ea typeface="Poppins"/>
              <a:cs typeface="Poppins"/>
              <a:sym typeface="Poppins"/>
            </a:endParaRPr>
          </a:p>
          <a:p>
            <a:pPr marL="457200" lvl="0" indent="-342900" algn="l" rtl="0">
              <a:lnSpc>
                <a:spcPct val="115000"/>
              </a:lnSpc>
              <a:spcBef>
                <a:spcPts val="0"/>
              </a:spcBef>
              <a:spcAft>
                <a:spcPts val="0"/>
              </a:spcAft>
              <a:buClr>
                <a:schemeClr val="dk1"/>
              </a:buClr>
              <a:buSzPts val="1800"/>
              <a:buFont typeface="Poppins"/>
              <a:buAutoNum type="arabicPeriod"/>
            </a:pPr>
            <a:r>
              <a:rPr lang="en" sz="1800" b="1">
                <a:solidFill>
                  <a:schemeClr val="dk1"/>
                </a:solidFill>
                <a:latin typeface="Poppins"/>
                <a:ea typeface="Poppins"/>
                <a:cs typeface="Poppins"/>
                <a:sym typeface="Poppins"/>
              </a:rPr>
              <a:t>pelanggaran peraturan perundang-undangan lainnya</a:t>
            </a:r>
            <a:br>
              <a:rPr lang="en" sz="1800" b="1">
                <a:solidFill>
                  <a:schemeClr val="dk1"/>
                </a:solidFill>
                <a:latin typeface="Poppins"/>
                <a:ea typeface="Poppins"/>
                <a:cs typeface="Poppins"/>
                <a:sym typeface="Poppins"/>
              </a:rPr>
            </a:br>
            <a:endParaRPr sz="1800" b="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a:latin typeface="Poppins"/>
              <a:ea typeface="Poppins"/>
              <a:cs typeface="Poppins"/>
              <a:sym typeface="Poppins"/>
            </a:endParaRPr>
          </a:p>
        </p:txBody>
      </p:sp>
      <p:pic>
        <p:nvPicPr>
          <p:cNvPr id="236" name="Google Shape;236;p24"/>
          <p:cNvPicPr preferRelativeResize="0"/>
          <p:nvPr/>
        </p:nvPicPr>
        <p:blipFill rotWithShape="1">
          <a:blip r:embed="rId4">
            <a:alphaModFix/>
          </a:blip>
          <a:srcRect r="30560"/>
          <a:stretch/>
        </p:blipFill>
        <p:spPr>
          <a:xfrm>
            <a:off x="8002251" y="4835825"/>
            <a:ext cx="1081825" cy="324000"/>
          </a:xfrm>
          <a:prstGeom prst="rect">
            <a:avLst/>
          </a:prstGeom>
          <a:noFill/>
          <a:ln>
            <a:noFill/>
          </a:ln>
        </p:spPr>
      </p:pic>
      <p:sp>
        <p:nvSpPr>
          <p:cNvPr id="237" name="Google Shape;237;p24"/>
          <p:cNvSpPr txBox="1"/>
          <p:nvPr/>
        </p:nvSpPr>
        <p:spPr>
          <a:xfrm>
            <a:off x="5285050" y="941925"/>
            <a:ext cx="7341300" cy="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(Ps. 454 ayat (5) dan ayat (6) UU 7/2017)</a:t>
            </a:r>
            <a:endParaRPr b="1">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241"/>
        <p:cNvGrpSpPr/>
        <p:nvPr/>
      </p:nvGrpSpPr>
      <p:grpSpPr>
        <a:xfrm>
          <a:off x="0" y="0"/>
          <a:ext cx="0" cy="0"/>
          <a:chOff x="0" y="0"/>
          <a:chExt cx="0" cy="0"/>
        </a:xfrm>
      </p:grpSpPr>
      <p:sp>
        <p:nvSpPr>
          <p:cNvPr id="242" name="Google Shape;242;p25"/>
          <p:cNvSpPr/>
          <p:nvPr/>
        </p:nvSpPr>
        <p:spPr>
          <a:xfrm>
            <a:off x="7904369" y="2864013"/>
            <a:ext cx="55500" cy="6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p:nvPr/>
        </p:nvSpPr>
        <p:spPr>
          <a:xfrm>
            <a:off x="3485204" y="2878625"/>
            <a:ext cx="55500" cy="6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a:off x="-14600" y="2604113"/>
            <a:ext cx="9144000" cy="8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a:off x="2765075" y="2016475"/>
            <a:ext cx="1519800" cy="1212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a:off x="4960263" y="2016475"/>
            <a:ext cx="1519800" cy="1212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a:off x="7155451" y="2016475"/>
            <a:ext cx="1519800" cy="1212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p:nvPr/>
        </p:nvSpPr>
        <p:spPr>
          <a:xfrm>
            <a:off x="555275" y="2016475"/>
            <a:ext cx="1519800" cy="1212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5"/>
          <p:cNvSpPr/>
          <p:nvPr/>
        </p:nvSpPr>
        <p:spPr>
          <a:xfrm>
            <a:off x="438375" y="2116725"/>
            <a:ext cx="1763100" cy="10083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a:off x="2636780" y="2116725"/>
            <a:ext cx="1763100" cy="10083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a:off x="4835185" y="2116725"/>
            <a:ext cx="1763100" cy="10083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a:off x="7033590" y="2116725"/>
            <a:ext cx="1763100" cy="10083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txBox="1"/>
          <p:nvPr/>
        </p:nvSpPr>
        <p:spPr>
          <a:xfrm>
            <a:off x="385101" y="2165451"/>
            <a:ext cx="18705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Cabin"/>
                <a:ea typeface="Cabin"/>
                <a:cs typeface="Cabin"/>
                <a:sym typeface="Cabin"/>
              </a:rPr>
              <a:t>Menerima temuan/laporan </a:t>
            </a:r>
            <a:br>
              <a:rPr lang="en" sz="1600" b="1">
                <a:latin typeface="Cabin"/>
                <a:ea typeface="Cabin"/>
                <a:cs typeface="Cabin"/>
                <a:sym typeface="Cabin"/>
              </a:rPr>
            </a:br>
            <a:r>
              <a:rPr lang="en" sz="1600" b="1">
                <a:latin typeface="Cabin"/>
                <a:ea typeface="Cabin"/>
                <a:cs typeface="Cabin"/>
                <a:sym typeface="Cabin"/>
              </a:rPr>
              <a:t>+ kajian</a:t>
            </a:r>
            <a:endParaRPr sz="1600" b="1">
              <a:latin typeface="Cabin"/>
              <a:ea typeface="Cabin"/>
              <a:cs typeface="Cabin"/>
              <a:sym typeface="Cabin"/>
            </a:endParaRPr>
          </a:p>
        </p:txBody>
      </p:sp>
      <p:sp>
        <p:nvSpPr>
          <p:cNvPr id="254" name="Google Shape;254;p25"/>
          <p:cNvSpPr txBox="1"/>
          <p:nvPr/>
        </p:nvSpPr>
        <p:spPr>
          <a:xfrm>
            <a:off x="2609513" y="2285487"/>
            <a:ext cx="18705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Cabin"/>
                <a:ea typeface="Cabin"/>
                <a:cs typeface="Cabin"/>
                <a:sym typeface="Cabin"/>
              </a:rPr>
              <a:t>Pemeriksaan Pendahuluan</a:t>
            </a:r>
            <a:endParaRPr sz="1600" b="1">
              <a:latin typeface="Cabin"/>
              <a:ea typeface="Cabin"/>
              <a:cs typeface="Cabin"/>
              <a:sym typeface="Cabin"/>
            </a:endParaRPr>
          </a:p>
        </p:txBody>
      </p:sp>
      <p:sp>
        <p:nvSpPr>
          <p:cNvPr id="255" name="Google Shape;255;p25"/>
          <p:cNvSpPr txBox="1"/>
          <p:nvPr/>
        </p:nvSpPr>
        <p:spPr>
          <a:xfrm>
            <a:off x="4792339" y="2248900"/>
            <a:ext cx="18705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Cabin"/>
                <a:ea typeface="Cabin"/>
                <a:cs typeface="Cabin"/>
                <a:sym typeface="Cabin"/>
              </a:rPr>
              <a:t>Sidang Pemeriksaan</a:t>
            </a:r>
            <a:endParaRPr sz="1600" b="1">
              <a:latin typeface="Cabin"/>
              <a:ea typeface="Cabin"/>
              <a:cs typeface="Cabin"/>
              <a:sym typeface="Cabin"/>
            </a:endParaRPr>
          </a:p>
        </p:txBody>
      </p:sp>
      <p:sp>
        <p:nvSpPr>
          <p:cNvPr id="256" name="Google Shape;256;p25"/>
          <p:cNvSpPr txBox="1"/>
          <p:nvPr/>
        </p:nvSpPr>
        <p:spPr>
          <a:xfrm>
            <a:off x="7004389" y="2386688"/>
            <a:ext cx="18705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Poppins"/>
                <a:ea typeface="Poppins"/>
                <a:cs typeface="Poppins"/>
                <a:sym typeface="Poppins"/>
              </a:rPr>
              <a:t>MEMUTUS</a:t>
            </a:r>
            <a:endParaRPr sz="1600" b="1">
              <a:latin typeface="Poppins"/>
              <a:ea typeface="Poppins"/>
              <a:cs typeface="Poppins"/>
              <a:sym typeface="Poppins"/>
            </a:endParaRPr>
          </a:p>
        </p:txBody>
      </p:sp>
      <p:cxnSp>
        <p:nvCxnSpPr>
          <p:cNvPr id="257" name="Google Shape;257;p25"/>
          <p:cNvCxnSpPr/>
          <p:nvPr/>
        </p:nvCxnSpPr>
        <p:spPr>
          <a:xfrm rot="10800000">
            <a:off x="1315175" y="1344475"/>
            <a:ext cx="0" cy="672000"/>
          </a:xfrm>
          <a:prstGeom prst="straightConnector1">
            <a:avLst/>
          </a:prstGeom>
          <a:noFill/>
          <a:ln w="28575" cap="flat" cmpd="sng">
            <a:solidFill>
              <a:srgbClr val="FFFFFF"/>
            </a:solidFill>
            <a:prstDash val="solid"/>
            <a:round/>
            <a:headEnd type="none" w="med" len="med"/>
            <a:tailEnd type="none" w="med" len="med"/>
          </a:ln>
        </p:spPr>
      </p:cxnSp>
      <p:cxnSp>
        <p:nvCxnSpPr>
          <p:cNvPr id="258" name="Google Shape;258;p25"/>
          <p:cNvCxnSpPr/>
          <p:nvPr/>
        </p:nvCxnSpPr>
        <p:spPr>
          <a:xfrm rot="10800000">
            <a:off x="7915150" y="1336136"/>
            <a:ext cx="0" cy="672000"/>
          </a:xfrm>
          <a:prstGeom prst="straightConnector1">
            <a:avLst/>
          </a:prstGeom>
          <a:noFill/>
          <a:ln w="28575" cap="flat" cmpd="sng">
            <a:solidFill>
              <a:srgbClr val="FFFFFF"/>
            </a:solidFill>
            <a:prstDash val="solid"/>
            <a:round/>
            <a:headEnd type="none" w="med" len="med"/>
            <a:tailEnd type="none" w="med" len="med"/>
          </a:ln>
        </p:spPr>
      </p:cxnSp>
      <p:cxnSp>
        <p:nvCxnSpPr>
          <p:cNvPr id="259" name="Google Shape;259;p25"/>
          <p:cNvCxnSpPr/>
          <p:nvPr/>
        </p:nvCxnSpPr>
        <p:spPr>
          <a:xfrm>
            <a:off x="1300488" y="1329700"/>
            <a:ext cx="6633900" cy="14700"/>
          </a:xfrm>
          <a:prstGeom prst="straightConnector1">
            <a:avLst/>
          </a:prstGeom>
          <a:noFill/>
          <a:ln w="28575" cap="flat" cmpd="sng">
            <a:solidFill>
              <a:srgbClr val="FFFFFF"/>
            </a:solidFill>
            <a:prstDash val="solid"/>
            <a:round/>
            <a:headEnd type="none" w="med" len="med"/>
            <a:tailEnd type="none" w="med" len="med"/>
          </a:ln>
        </p:spPr>
      </p:cxnSp>
      <p:sp>
        <p:nvSpPr>
          <p:cNvPr id="260" name="Google Shape;260;p25"/>
          <p:cNvSpPr txBox="1"/>
          <p:nvPr/>
        </p:nvSpPr>
        <p:spPr>
          <a:xfrm>
            <a:off x="4062200" y="876725"/>
            <a:ext cx="8982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3F3F3"/>
                </a:solidFill>
                <a:latin typeface="Poppins"/>
                <a:ea typeface="Poppins"/>
                <a:cs typeface="Poppins"/>
                <a:sym typeface="Poppins"/>
              </a:rPr>
              <a:t>14 hari</a:t>
            </a:r>
            <a:endParaRPr sz="1600" b="1">
              <a:solidFill>
                <a:srgbClr val="F3F3F3"/>
              </a:solidFill>
              <a:latin typeface="Poppins"/>
              <a:ea typeface="Poppins"/>
              <a:cs typeface="Poppins"/>
              <a:sym typeface="Poppins"/>
            </a:endParaRPr>
          </a:p>
        </p:txBody>
      </p:sp>
      <p:sp>
        <p:nvSpPr>
          <p:cNvPr id="261" name="Google Shape;261;p25"/>
          <p:cNvSpPr txBox="1"/>
          <p:nvPr/>
        </p:nvSpPr>
        <p:spPr>
          <a:xfrm>
            <a:off x="2055451" y="3541288"/>
            <a:ext cx="3005700" cy="856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keterpenuhan syarat formil dan materiil</a:t>
            </a:r>
            <a:endParaRPr b="1">
              <a:solidFill>
                <a:srgbClr val="FFFFFF"/>
              </a:solidFill>
              <a:latin typeface="Poppins"/>
              <a:ea typeface="Poppins"/>
              <a:cs typeface="Poppins"/>
              <a:sym typeface="Poppins"/>
            </a:endParaRPr>
          </a:p>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diteruskan ke sidang pemeriksaan/dihentikan</a:t>
            </a:r>
            <a:endParaRPr b="1">
              <a:solidFill>
                <a:srgbClr val="FFFFFF"/>
              </a:solidFill>
              <a:latin typeface="Poppins"/>
              <a:ea typeface="Poppins"/>
              <a:cs typeface="Poppins"/>
              <a:sym typeface="Poppins"/>
            </a:endParaRPr>
          </a:p>
        </p:txBody>
      </p:sp>
      <p:sp>
        <p:nvSpPr>
          <p:cNvPr id="262" name="Google Shape;262;p25"/>
          <p:cNvSpPr txBox="1"/>
          <p:nvPr/>
        </p:nvSpPr>
        <p:spPr>
          <a:xfrm>
            <a:off x="6538524" y="3534102"/>
            <a:ext cx="2551500" cy="856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bukan pelanggaran non TSM</a:t>
            </a:r>
            <a:endParaRPr b="1">
              <a:solidFill>
                <a:srgbClr val="FFFFFF"/>
              </a:solidFill>
              <a:latin typeface="Poppins"/>
              <a:ea typeface="Poppins"/>
              <a:cs typeface="Poppins"/>
              <a:sym typeface="Poppins"/>
            </a:endParaRPr>
          </a:p>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pelanggaran administrasi non TSM</a:t>
            </a:r>
            <a:endParaRPr b="1">
              <a:solidFill>
                <a:srgbClr val="FFFFFF"/>
              </a:solidFill>
              <a:latin typeface="Poppins"/>
              <a:ea typeface="Poppins"/>
              <a:cs typeface="Poppins"/>
              <a:sym typeface="Poppins"/>
            </a:endParaRPr>
          </a:p>
        </p:txBody>
      </p:sp>
      <p:sp>
        <p:nvSpPr>
          <p:cNvPr id="263" name="Google Shape;263;p25"/>
          <p:cNvSpPr txBox="1"/>
          <p:nvPr/>
        </p:nvSpPr>
        <p:spPr>
          <a:xfrm>
            <a:off x="66775" y="-35500"/>
            <a:ext cx="7341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i="1" u="sng">
                <a:solidFill>
                  <a:srgbClr val="FFFFFF"/>
                </a:solidFill>
                <a:highlight>
                  <a:srgbClr val="FFD966"/>
                </a:highlight>
                <a:latin typeface="Poppins"/>
                <a:ea typeface="Poppins"/>
                <a:cs typeface="Poppins"/>
                <a:sym typeface="Poppins"/>
              </a:rPr>
              <a:t>Pelanggaran Administratif</a:t>
            </a:r>
            <a:endParaRPr sz="3600" b="1" i="1" u="sng">
              <a:solidFill>
                <a:srgbClr val="FFFFFF"/>
              </a:solidFill>
              <a:highlight>
                <a:srgbClr val="FFD966"/>
              </a:highlight>
              <a:latin typeface="Poppins"/>
              <a:ea typeface="Poppins"/>
              <a:cs typeface="Poppins"/>
              <a:sym typeface="Poppins"/>
            </a:endParaRPr>
          </a:p>
        </p:txBody>
      </p:sp>
      <p:pic>
        <p:nvPicPr>
          <p:cNvPr id="264" name="Google Shape;264;p25"/>
          <p:cNvPicPr preferRelativeResize="0"/>
          <p:nvPr/>
        </p:nvPicPr>
        <p:blipFill rotWithShape="1">
          <a:blip r:embed="rId3">
            <a:alphaModFix/>
          </a:blip>
          <a:srcRect r="30560"/>
          <a:stretch/>
        </p:blipFill>
        <p:spPr>
          <a:xfrm>
            <a:off x="8002251" y="4835825"/>
            <a:ext cx="1081825" cy="32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268"/>
        <p:cNvGrpSpPr/>
        <p:nvPr/>
      </p:nvGrpSpPr>
      <p:grpSpPr>
        <a:xfrm>
          <a:off x="0" y="0"/>
          <a:ext cx="0" cy="0"/>
          <a:chOff x="0" y="0"/>
          <a:chExt cx="0" cy="0"/>
        </a:xfrm>
      </p:grpSpPr>
      <p:sp>
        <p:nvSpPr>
          <p:cNvPr id="269" name="Google Shape;269;p26"/>
          <p:cNvSpPr txBox="1"/>
          <p:nvPr/>
        </p:nvSpPr>
        <p:spPr>
          <a:xfrm>
            <a:off x="3313825" y="1534275"/>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rgbClr val="FFFFFF"/>
                </a:solidFill>
                <a:latin typeface="Abril Fatface"/>
                <a:ea typeface="Abril Fatface"/>
                <a:cs typeface="Abril Fatface"/>
                <a:sym typeface="Abril Fatface"/>
              </a:rPr>
              <a:t>0 4</a:t>
            </a:r>
            <a:endParaRPr sz="9600" b="1" i="1">
              <a:solidFill>
                <a:srgbClr val="FFFFFF"/>
              </a:solidFill>
              <a:latin typeface="Abril Fatface"/>
              <a:ea typeface="Abril Fatface"/>
              <a:cs typeface="Abril Fatface"/>
              <a:sym typeface="Abril Fatface"/>
            </a:endParaRPr>
          </a:p>
        </p:txBody>
      </p:sp>
      <p:sp>
        <p:nvSpPr>
          <p:cNvPr id="270" name="Google Shape;270;p26"/>
          <p:cNvSpPr/>
          <p:nvPr/>
        </p:nvSpPr>
        <p:spPr>
          <a:xfrm>
            <a:off x="4335000" y="3039300"/>
            <a:ext cx="160800" cy="210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txBox="1"/>
          <p:nvPr/>
        </p:nvSpPr>
        <p:spPr>
          <a:xfrm>
            <a:off x="3242613" y="1547188"/>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chemeClr val="accent1"/>
                </a:solidFill>
                <a:latin typeface="Abril Fatface"/>
                <a:ea typeface="Abril Fatface"/>
                <a:cs typeface="Abril Fatface"/>
                <a:sym typeface="Abril Fatface"/>
              </a:rPr>
              <a:t>0 4</a:t>
            </a:r>
            <a:endParaRPr sz="9600" b="1" i="1">
              <a:solidFill>
                <a:schemeClr val="accent1"/>
              </a:solidFill>
              <a:latin typeface="Abril Fatface"/>
              <a:ea typeface="Abril Fatface"/>
              <a:cs typeface="Abril Fatface"/>
              <a:sym typeface="Abril Fatface"/>
            </a:endParaRPr>
          </a:p>
        </p:txBody>
      </p:sp>
      <p:sp>
        <p:nvSpPr>
          <p:cNvPr id="272" name="Google Shape;272;p26"/>
          <p:cNvSpPr txBox="1"/>
          <p:nvPr/>
        </p:nvSpPr>
        <p:spPr>
          <a:xfrm>
            <a:off x="748950" y="1457325"/>
            <a:ext cx="7341300" cy="7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rgbClr val="FFFFFF"/>
                </a:solidFill>
                <a:latin typeface="Abril Fatface"/>
                <a:ea typeface="Abril Fatface"/>
                <a:cs typeface="Abril Fatface"/>
                <a:sym typeface="Abril Fatface"/>
              </a:rPr>
              <a:t>apa itu kampanye?</a:t>
            </a:r>
            <a:endParaRPr sz="1800" i="1">
              <a:solidFill>
                <a:srgbClr val="FFFFFF"/>
              </a:solidFill>
              <a:latin typeface="Abril Fatface"/>
              <a:ea typeface="Abril Fatface"/>
              <a:cs typeface="Abril Fatface"/>
              <a:sym typeface="Abril Fatfa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6"/>
        <p:cNvGrpSpPr/>
        <p:nvPr/>
      </p:nvGrpSpPr>
      <p:grpSpPr>
        <a:xfrm>
          <a:off x="0" y="0"/>
          <a:ext cx="0" cy="0"/>
          <a:chOff x="0" y="0"/>
          <a:chExt cx="0" cy="0"/>
        </a:xfrm>
      </p:grpSpPr>
      <p:sp>
        <p:nvSpPr>
          <p:cNvPr id="277" name="Google Shape;277;p27"/>
          <p:cNvSpPr/>
          <p:nvPr/>
        </p:nvSpPr>
        <p:spPr>
          <a:xfrm>
            <a:off x="2268025" y="1475825"/>
            <a:ext cx="4427400" cy="117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txBox="1"/>
          <p:nvPr/>
        </p:nvSpPr>
        <p:spPr>
          <a:xfrm>
            <a:off x="1388150" y="1680400"/>
            <a:ext cx="6517200" cy="1636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chemeClr val="dk1"/>
                </a:solidFill>
                <a:latin typeface="Poppins"/>
                <a:ea typeface="Poppins"/>
                <a:cs typeface="Poppins"/>
                <a:sym typeface="Poppins"/>
              </a:rPr>
              <a:t>Kampanye berdasarkan Undang-Undang Pemilu adalah kegiatan Peserta Pemilu atau pihak lain yang ditunjuk oleh Peserta Pemilu untuk meyakinkan Pemilih dengan menawarkan </a:t>
            </a:r>
            <a:r>
              <a:rPr lang="en" sz="1800" b="1">
                <a:solidFill>
                  <a:schemeClr val="accent1"/>
                </a:solidFill>
                <a:latin typeface="Poppins"/>
                <a:ea typeface="Poppins"/>
                <a:cs typeface="Poppins"/>
                <a:sym typeface="Poppins"/>
              </a:rPr>
              <a:t>visi, misi, program dan/atau citra diri Peserta Pemilu.</a:t>
            </a:r>
            <a:endParaRPr sz="2400" b="1">
              <a:solidFill>
                <a:schemeClr val="accent1"/>
              </a:solidFill>
              <a:latin typeface="Poppins"/>
              <a:ea typeface="Poppins"/>
              <a:cs typeface="Poppins"/>
              <a:sym typeface="Poppins"/>
            </a:endParaRPr>
          </a:p>
        </p:txBody>
      </p:sp>
      <p:sp>
        <p:nvSpPr>
          <p:cNvPr id="279" name="Google Shape;279;p27"/>
          <p:cNvSpPr/>
          <p:nvPr/>
        </p:nvSpPr>
        <p:spPr>
          <a:xfrm>
            <a:off x="4140050" y="3386500"/>
            <a:ext cx="1013400" cy="117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0" name="Google Shape;280;p27"/>
          <p:cNvPicPr preferRelativeResize="0"/>
          <p:nvPr/>
        </p:nvPicPr>
        <p:blipFill rotWithShape="1">
          <a:blip r:embed="rId3">
            <a:alphaModFix/>
          </a:blip>
          <a:srcRect r="30560"/>
          <a:stretch/>
        </p:blipFill>
        <p:spPr>
          <a:xfrm>
            <a:off x="8002251" y="4835825"/>
            <a:ext cx="1081825" cy="32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4"/>
        <p:cNvGrpSpPr/>
        <p:nvPr/>
      </p:nvGrpSpPr>
      <p:grpSpPr>
        <a:xfrm>
          <a:off x="0" y="0"/>
          <a:ext cx="0" cy="0"/>
          <a:chOff x="0" y="0"/>
          <a:chExt cx="0" cy="0"/>
        </a:xfrm>
      </p:grpSpPr>
      <p:sp>
        <p:nvSpPr>
          <p:cNvPr id="285" name="Google Shape;285;p28"/>
          <p:cNvSpPr/>
          <p:nvPr/>
        </p:nvSpPr>
        <p:spPr>
          <a:xfrm>
            <a:off x="4745875" y="-75"/>
            <a:ext cx="4398000" cy="51567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txBox="1"/>
          <p:nvPr/>
        </p:nvSpPr>
        <p:spPr>
          <a:xfrm>
            <a:off x="-747" y="685800"/>
            <a:ext cx="20076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a:solidFill>
                  <a:schemeClr val="accent1"/>
                </a:solidFill>
                <a:latin typeface="Poppins"/>
                <a:ea typeface="Poppins"/>
                <a:cs typeface="Poppins"/>
                <a:sym typeface="Poppins"/>
              </a:rPr>
              <a:t>citra diri.</a:t>
            </a:r>
            <a:endParaRPr sz="3000" b="1" i="1">
              <a:solidFill>
                <a:schemeClr val="accent1"/>
              </a:solidFill>
              <a:latin typeface="Poppins"/>
              <a:ea typeface="Poppins"/>
              <a:cs typeface="Poppins"/>
              <a:sym typeface="Poppins"/>
            </a:endParaRPr>
          </a:p>
        </p:txBody>
      </p:sp>
      <p:sp>
        <p:nvSpPr>
          <p:cNvPr id="287" name="Google Shape;287;p28"/>
          <p:cNvSpPr/>
          <p:nvPr/>
        </p:nvSpPr>
        <p:spPr>
          <a:xfrm>
            <a:off x="4278" y="1263000"/>
            <a:ext cx="2281500" cy="642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8" name="Google Shape;288;p28"/>
          <p:cNvPicPr preferRelativeResize="0"/>
          <p:nvPr/>
        </p:nvPicPr>
        <p:blipFill rotWithShape="1">
          <a:blip r:embed="rId3">
            <a:alphaModFix/>
          </a:blip>
          <a:srcRect r="30560"/>
          <a:stretch/>
        </p:blipFill>
        <p:spPr>
          <a:xfrm>
            <a:off x="8002251" y="4835825"/>
            <a:ext cx="1081825" cy="324000"/>
          </a:xfrm>
          <a:prstGeom prst="rect">
            <a:avLst/>
          </a:prstGeom>
          <a:noFill/>
          <a:ln>
            <a:noFill/>
          </a:ln>
        </p:spPr>
      </p:pic>
      <p:sp>
        <p:nvSpPr>
          <p:cNvPr id="289" name="Google Shape;289;p28"/>
          <p:cNvSpPr/>
          <p:nvPr/>
        </p:nvSpPr>
        <p:spPr>
          <a:xfrm>
            <a:off x="463850" y="1679850"/>
            <a:ext cx="1601400" cy="1577700"/>
          </a:xfrm>
          <a:prstGeom prst="ellipse">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Poppins"/>
                <a:ea typeface="Poppins"/>
                <a:cs typeface="Poppins"/>
                <a:sym typeface="Poppins"/>
              </a:rPr>
              <a:t>72</a:t>
            </a:r>
            <a:endParaRPr sz="4800" b="1">
              <a:solidFill>
                <a:srgbClr val="FFFFFF"/>
              </a:solidFill>
              <a:latin typeface="Poppins"/>
              <a:ea typeface="Poppins"/>
              <a:cs typeface="Poppins"/>
              <a:sym typeface="Poppins"/>
            </a:endParaRPr>
          </a:p>
        </p:txBody>
      </p:sp>
      <p:grpSp>
        <p:nvGrpSpPr>
          <p:cNvPr id="290" name="Google Shape;290;p28"/>
          <p:cNvGrpSpPr/>
          <p:nvPr/>
        </p:nvGrpSpPr>
        <p:grpSpPr>
          <a:xfrm>
            <a:off x="2936621" y="1686992"/>
            <a:ext cx="1527817" cy="1577645"/>
            <a:chOff x="1526375" y="1385275"/>
            <a:chExt cx="1269900" cy="1321200"/>
          </a:xfrm>
        </p:grpSpPr>
        <p:sp>
          <p:nvSpPr>
            <p:cNvPr id="291" name="Google Shape;291;p28"/>
            <p:cNvSpPr/>
            <p:nvPr/>
          </p:nvSpPr>
          <p:spPr>
            <a:xfrm>
              <a:off x="1526375" y="1385275"/>
              <a:ext cx="1269900" cy="13212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2" name="Google Shape;292;p28"/>
            <p:cNvPicPr preferRelativeResize="0"/>
            <p:nvPr/>
          </p:nvPicPr>
          <p:blipFill>
            <a:blip r:embed="rId4">
              <a:alphaModFix/>
            </a:blip>
            <a:stretch>
              <a:fillRect/>
            </a:stretch>
          </p:blipFill>
          <p:spPr>
            <a:xfrm>
              <a:off x="1659400" y="1543950"/>
              <a:ext cx="1003850" cy="1003850"/>
            </a:xfrm>
            <a:prstGeom prst="rect">
              <a:avLst/>
            </a:prstGeom>
            <a:noFill/>
            <a:ln>
              <a:noFill/>
            </a:ln>
          </p:spPr>
        </p:pic>
      </p:grpSp>
      <p:sp>
        <p:nvSpPr>
          <p:cNvPr id="293" name="Google Shape;293;p28"/>
          <p:cNvSpPr txBox="1"/>
          <p:nvPr/>
        </p:nvSpPr>
        <p:spPr>
          <a:xfrm>
            <a:off x="2167103" y="1942800"/>
            <a:ext cx="7695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3C78D8"/>
                </a:solidFill>
                <a:latin typeface="Poppins"/>
                <a:ea typeface="Poppins"/>
                <a:cs typeface="Poppins"/>
                <a:sym typeface="Poppins"/>
              </a:rPr>
              <a:t>+</a:t>
            </a:r>
            <a:endParaRPr sz="6000" b="1">
              <a:solidFill>
                <a:srgbClr val="3C78D8"/>
              </a:solidFill>
              <a:latin typeface="Poppins"/>
              <a:ea typeface="Poppins"/>
              <a:cs typeface="Poppins"/>
              <a:sym typeface="Poppins"/>
            </a:endParaRPr>
          </a:p>
        </p:txBody>
      </p:sp>
      <p:sp>
        <p:nvSpPr>
          <p:cNvPr id="294" name="Google Shape;294;p28"/>
          <p:cNvSpPr txBox="1"/>
          <p:nvPr/>
        </p:nvSpPr>
        <p:spPr>
          <a:xfrm>
            <a:off x="502525" y="3342450"/>
            <a:ext cx="16014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rgbClr val="3C78D8"/>
                </a:solidFill>
                <a:latin typeface="Poppins"/>
                <a:ea typeface="Poppins"/>
                <a:cs typeface="Poppins"/>
                <a:sym typeface="Poppins"/>
              </a:rPr>
              <a:t>nomor urut</a:t>
            </a:r>
            <a:endParaRPr sz="1800" b="1" u="sng">
              <a:solidFill>
                <a:srgbClr val="3C78D8"/>
              </a:solidFill>
              <a:latin typeface="Poppins"/>
              <a:ea typeface="Poppins"/>
              <a:cs typeface="Poppins"/>
              <a:sym typeface="Poppins"/>
            </a:endParaRPr>
          </a:p>
        </p:txBody>
      </p:sp>
      <p:sp>
        <p:nvSpPr>
          <p:cNvPr id="295" name="Google Shape;295;p28"/>
          <p:cNvSpPr txBox="1"/>
          <p:nvPr/>
        </p:nvSpPr>
        <p:spPr>
          <a:xfrm>
            <a:off x="2940925" y="3342450"/>
            <a:ext cx="1601400" cy="8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rgbClr val="3C78D8"/>
                </a:solidFill>
                <a:latin typeface="Poppins"/>
                <a:ea typeface="Poppins"/>
                <a:cs typeface="Poppins"/>
                <a:sym typeface="Poppins"/>
              </a:rPr>
              <a:t>tanda gambar</a:t>
            </a:r>
            <a:endParaRPr sz="1800" b="1" u="sng">
              <a:solidFill>
                <a:srgbClr val="3C78D8"/>
              </a:solidFill>
              <a:latin typeface="Poppins"/>
              <a:ea typeface="Poppins"/>
              <a:cs typeface="Poppins"/>
              <a:sym typeface="Poppins"/>
            </a:endParaRPr>
          </a:p>
        </p:txBody>
      </p:sp>
      <p:sp>
        <p:nvSpPr>
          <p:cNvPr id="296" name="Google Shape;296;p28"/>
          <p:cNvSpPr/>
          <p:nvPr/>
        </p:nvSpPr>
        <p:spPr>
          <a:xfrm>
            <a:off x="4861305" y="-75"/>
            <a:ext cx="1539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txBox="1"/>
          <p:nvPr/>
        </p:nvSpPr>
        <p:spPr>
          <a:xfrm>
            <a:off x="5335800" y="984950"/>
            <a:ext cx="34503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solidFill>
                  <a:srgbClr val="FFFFFF"/>
                </a:solidFill>
                <a:latin typeface="Poppins"/>
                <a:ea typeface="Poppins"/>
                <a:cs typeface="Poppins"/>
                <a:sym typeface="Poppins"/>
              </a:rPr>
              <a:t>(unsur citra diri bagi partai politik untuk Pemilu Anggota DPR dan DPRD)</a:t>
            </a:r>
            <a:endParaRPr sz="1600" b="1" i="1">
              <a:solidFill>
                <a:srgbClr val="FFFFFF"/>
              </a:solidFill>
              <a:latin typeface="Poppins"/>
              <a:ea typeface="Poppins"/>
              <a:cs typeface="Poppins"/>
              <a:sym typeface="Poppins"/>
            </a:endParaRPr>
          </a:p>
        </p:txBody>
      </p:sp>
      <p:sp>
        <p:nvSpPr>
          <p:cNvPr id="298" name="Google Shape;298;p28"/>
          <p:cNvSpPr txBox="1"/>
          <p:nvPr/>
        </p:nvSpPr>
        <p:spPr>
          <a:xfrm>
            <a:off x="5335800" y="407100"/>
            <a:ext cx="3591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1"/>
                </a:solidFill>
                <a:latin typeface="Poppins"/>
                <a:ea typeface="Poppins"/>
                <a:cs typeface="Poppins"/>
                <a:sym typeface="Poppins"/>
              </a:rPr>
              <a:t>logo/gambar partai politik dan nomor urut partai politik</a:t>
            </a:r>
            <a:endParaRPr sz="1800" b="1">
              <a:solidFill>
                <a:schemeClr val="accent1"/>
              </a:solidFill>
              <a:latin typeface="Poppins"/>
              <a:ea typeface="Poppins"/>
              <a:cs typeface="Poppins"/>
              <a:sym typeface="Poppins"/>
            </a:endParaRPr>
          </a:p>
        </p:txBody>
      </p:sp>
      <p:sp>
        <p:nvSpPr>
          <p:cNvPr id="299" name="Google Shape;299;p28"/>
          <p:cNvSpPr/>
          <p:nvPr/>
        </p:nvSpPr>
        <p:spPr>
          <a:xfrm>
            <a:off x="4861300" y="604123"/>
            <a:ext cx="513000" cy="4362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4861300" y="2128123"/>
            <a:ext cx="513000" cy="4362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txBox="1"/>
          <p:nvPr/>
        </p:nvSpPr>
        <p:spPr>
          <a:xfrm>
            <a:off x="5335800" y="2609283"/>
            <a:ext cx="34503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solidFill>
                  <a:srgbClr val="FFFFFF"/>
                </a:solidFill>
                <a:latin typeface="Poppins"/>
                <a:ea typeface="Poppins"/>
                <a:cs typeface="Poppins"/>
                <a:sym typeface="Poppins"/>
              </a:rPr>
              <a:t>(unsur citra diri bagi calon Anggota DPD)</a:t>
            </a:r>
            <a:endParaRPr sz="1600" b="1" i="1">
              <a:solidFill>
                <a:srgbClr val="FFFFFF"/>
              </a:solidFill>
              <a:latin typeface="Poppins"/>
              <a:ea typeface="Poppins"/>
              <a:cs typeface="Poppins"/>
              <a:sym typeface="Poppins"/>
            </a:endParaRPr>
          </a:p>
        </p:txBody>
      </p:sp>
      <p:sp>
        <p:nvSpPr>
          <p:cNvPr id="302" name="Google Shape;302;p28"/>
          <p:cNvSpPr txBox="1"/>
          <p:nvPr/>
        </p:nvSpPr>
        <p:spPr>
          <a:xfrm>
            <a:off x="5335800" y="2109925"/>
            <a:ext cx="3694200" cy="4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1"/>
                </a:solidFill>
                <a:latin typeface="Poppins"/>
                <a:ea typeface="Poppins"/>
                <a:cs typeface="Poppins"/>
                <a:sym typeface="Poppins"/>
              </a:rPr>
              <a:t>gambar/foto dan nomor urut calon</a:t>
            </a:r>
            <a:endParaRPr sz="1800" b="1">
              <a:solidFill>
                <a:schemeClr val="accent1"/>
              </a:solidFill>
              <a:latin typeface="Poppins"/>
              <a:ea typeface="Poppins"/>
              <a:cs typeface="Poppins"/>
              <a:sym typeface="Poppins"/>
            </a:endParaRPr>
          </a:p>
        </p:txBody>
      </p:sp>
      <p:sp>
        <p:nvSpPr>
          <p:cNvPr id="303" name="Google Shape;303;p28"/>
          <p:cNvSpPr txBox="1"/>
          <p:nvPr/>
        </p:nvSpPr>
        <p:spPr>
          <a:xfrm>
            <a:off x="5335800" y="3779457"/>
            <a:ext cx="34503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solidFill>
                  <a:srgbClr val="FFFFFF"/>
                </a:solidFill>
                <a:latin typeface="Poppins"/>
                <a:ea typeface="Poppins"/>
                <a:cs typeface="Poppins"/>
                <a:sym typeface="Poppins"/>
              </a:rPr>
              <a:t>(unsur citra diri bagi partai politik untuk Pemilu Presiden dan Wakil Presiden)</a:t>
            </a:r>
            <a:endParaRPr sz="1600" b="1" i="1">
              <a:solidFill>
                <a:srgbClr val="FFFFFF"/>
              </a:solidFill>
              <a:latin typeface="Poppins"/>
              <a:ea typeface="Poppins"/>
              <a:cs typeface="Poppins"/>
              <a:sym typeface="Poppins"/>
            </a:endParaRPr>
          </a:p>
        </p:txBody>
      </p:sp>
      <p:sp>
        <p:nvSpPr>
          <p:cNvPr id="304" name="Google Shape;304;p28"/>
          <p:cNvSpPr txBox="1"/>
          <p:nvPr/>
        </p:nvSpPr>
        <p:spPr>
          <a:xfrm>
            <a:off x="5335800" y="3201607"/>
            <a:ext cx="3591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1"/>
                </a:solidFill>
                <a:latin typeface="Poppins"/>
                <a:ea typeface="Poppins"/>
                <a:cs typeface="Poppins"/>
                <a:sym typeface="Poppins"/>
              </a:rPr>
              <a:t>gambar/foto paslon dan nomor urut paslon</a:t>
            </a:r>
            <a:endParaRPr sz="1800" b="1">
              <a:solidFill>
                <a:schemeClr val="accent1"/>
              </a:solidFill>
              <a:latin typeface="Poppins"/>
              <a:ea typeface="Poppins"/>
              <a:cs typeface="Poppins"/>
              <a:sym typeface="Poppins"/>
            </a:endParaRPr>
          </a:p>
        </p:txBody>
      </p:sp>
      <p:sp>
        <p:nvSpPr>
          <p:cNvPr id="305" name="Google Shape;305;p28"/>
          <p:cNvSpPr/>
          <p:nvPr/>
        </p:nvSpPr>
        <p:spPr>
          <a:xfrm>
            <a:off x="4861300" y="3347323"/>
            <a:ext cx="513000" cy="4362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09"/>
        <p:cNvGrpSpPr/>
        <p:nvPr/>
      </p:nvGrpSpPr>
      <p:grpSpPr>
        <a:xfrm>
          <a:off x="0" y="0"/>
          <a:ext cx="0" cy="0"/>
          <a:chOff x="0" y="0"/>
          <a:chExt cx="0" cy="0"/>
        </a:xfrm>
      </p:grpSpPr>
      <p:sp>
        <p:nvSpPr>
          <p:cNvPr id="310" name="Google Shape;310;p29"/>
          <p:cNvSpPr/>
          <p:nvPr/>
        </p:nvSpPr>
        <p:spPr>
          <a:xfrm>
            <a:off x="0" y="25650"/>
            <a:ext cx="9182400" cy="5118000"/>
          </a:xfrm>
          <a:prstGeom prst="rtTriangle">
            <a:avLst/>
          </a:prstGeom>
          <a:solidFill>
            <a:srgbClr val="FFE599">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txBox="1"/>
          <p:nvPr/>
        </p:nvSpPr>
        <p:spPr>
          <a:xfrm>
            <a:off x="1512025" y="1830498"/>
            <a:ext cx="6964800" cy="1898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800" b="1" i="1">
                <a:solidFill>
                  <a:srgbClr val="FFFFFF"/>
                </a:solidFill>
                <a:latin typeface="Poppins"/>
                <a:ea typeface="Poppins"/>
                <a:cs typeface="Poppins"/>
                <a:sym typeface="Poppins"/>
              </a:rPr>
              <a:t>Penyebaran bahan kampanye; pemasangan alat peraga; dan media sosial  </a:t>
            </a:r>
            <a:r>
              <a:rPr lang="en" sz="1800" b="1" i="1">
                <a:solidFill>
                  <a:srgbClr val="CC0000"/>
                </a:solidFill>
                <a:latin typeface="Poppins"/>
                <a:ea typeface="Poppins"/>
                <a:cs typeface="Poppins"/>
                <a:sym typeface="Poppins"/>
              </a:rPr>
              <a:t>dapat </a:t>
            </a:r>
            <a:r>
              <a:rPr lang="en" sz="1800" b="1" i="1">
                <a:solidFill>
                  <a:srgbClr val="FFFFFF"/>
                </a:solidFill>
                <a:latin typeface="Poppins"/>
                <a:ea typeface="Poppins"/>
                <a:cs typeface="Poppins"/>
                <a:sym typeface="Poppins"/>
              </a:rPr>
              <a:t>memuat </a:t>
            </a:r>
            <a:r>
              <a:rPr lang="en" sz="1800" b="1" i="1">
                <a:solidFill>
                  <a:srgbClr val="CC0000"/>
                </a:solidFill>
                <a:latin typeface="Poppins"/>
                <a:ea typeface="Poppins"/>
                <a:cs typeface="Poppins"/>
                <a:sym typeface="Poppins"/>
              </a:rPr>
              <a:t>(1) tanda gambar/foto dan/atau (2) nomor urut peserta pemilu.</a:t>
            </a:r>
            <a:endParaRPr sz="1800" b="1" i="1">
              <a:solidFill>
                <a:srgbClr val="CC0000"/>
              </a:solidFill>
              <a:latin typeface="Poppins"/>
              <a:ea typeface="Poppins"/>
              <a:cs typeface="Poppins"/>
              <a:sym typeface="Poppins"/>
            </a:endParaRPr>
          </a:p>
          <a:p>
            <a:pPr marL="0" lvl="0" indent="0" algn="l" rtl="0">
              <a:spcBef>
                <a:spcPts val="0"/>
              </a:spcBef>
              <a:spcAft>
                <a:spcPts val="0"/>
              </a:spcAft>
              <a:buNone/>
            </a:pPr>
            <a:endParaRPr sz="2000" b="1" i="1">
              <a:solidFill>
                <a:srgbClr val="FFFFFF"/>
              </a:solidFill>
              <a:latin typeface="Poppins"/>
              <a:ea typeface="Poppins"/>
              <a:cs typeface="Poppins"/>
              <a:sym typeface="Poppins"/>
            </a:endParaRPr>
          </a:p>
        </p:txBody>
      </p:sp>
      <p:sp>
        <p:nvSpPr>
          <p:cNvPr id="312" name="Google Shape;312;p29"/>
          <p:cNvSpPr/>
          <p:nvPr/>
        </p:nvSpPr>
        <p:spPr>
          <a:xfrm>
            <a:off x="1370000" y="1545200"/>
            <a:ext cx="92400" cy="16554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txBox="1"/>
          <p:nvPr/>
        </p:nvSpPr>
        <p:spPr>
          <a:xfrm>
            <a:off x="1512019" y="1483800"/>
            <a:ext cx="65430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Poppins"/>
                <a:ea typeface="Poppins"/>
                <a:cs typeface="Poppins"/>
                <a:sym typeface="Poppins"/>
              </a:rPr>
              <a:t>23 SEPTEMBER 2018-13 APRIL 2019</a:t>
            </a:r>
            <a:endParaRPr sz="2400" b="1">
              <a:solidFill>
                <a:srgbClr val="FFFFFF"/>
              </a:solidFill>
              <a:latin typeface="Poppins"/>
              <a:ea typeface="Poppins"/>
              <a:cs typeface="Poppins"/>
              <a:sym typeface="Poppins"/>
            </a:endParaRPr>
          </a:p>
        </p:txBody>
      </p:sp>
      <p:sp>
        <p:nvSpPr>
          <p:cNvPr id="314" name="Google Shape;314;p29"/>
          <p:cNvSpPr txBox="1"/>
          <p:nvPr/>
        </p:nvSpPr>
        <p:spPr>
          <a:xfrm>
            <a:off x="1462400" y="1498500"/>
            <a:ext cx="6156900" cy="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3C78D8"/>
                </a:solidFill>
                <a:latin typeface="Poppins"/>
                <a:ea typeface="Poppins"/>
                <a:cs typeface="Poppins"/>
                <a:sym typeface="Poppins"/>
              </a:rPr>
              <a:t>23 SEPTEMBER 2018-13 APRIL 2019</a:t>
            </a:r>
            <a:endParaRPr sz="2400" b="1">
              <a:solidFill>
                <a:srgbClr val="3C78D8"/>
              </a:solidFill>
              <a:latin typeface="Poppins"/>
              <a:ea typeface="Poppins"/>
              <a:cs typeface="Poppins"/>
              <a:sym typeface="Poppins"/>
            </a:endParaRPr>
          </a:p>
        </p:txBody>
      </p:sp>
      <p:pic>
        <p:nvPicPr>
          <p:cNvPr id="315" name="Google Shape;315;p29"/>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cxnSp>
        <p:nvCxnSpPr>
          <p:cNvPr id="316" name="Google Shape;316;p29"/>
          <p:cNvCxnSpPr/>
          <p:nvPr/>
        </p:nvCxnSpPr>
        <p:spPr>
          <a:xfrm>
            <a:off x="371975" y="0"/>
            <a:ext cx="2783400" cy="1551900"/>
          </a:xfrm>
          <a:prstGeom prst="straightConnector1">
            <a:avLst/>
          </a:prstGeom>
          <a:noFill/>
          <a:ln w="28575" cap="flat" cmpd="sng">
            <a:solidFill>
              <a:srgbClr val="FFFFFF"/>
            </a:solidFill>
            <a:prstDash val="solid"/>
            <a:round/>
            <a:headEnd type="none" w="med" len="med"/>
            <a:tailEnd type="none" w="med" len="med"/>
          </a:ln>
        </p:spPr>
      </p:cxnSp>
      <p:cxnSp>
        <p:nvCxnSpPr>
          <p:cNvPr id="317" name="Google Shape;317;p29"/>
          <p:cNvCxnSpPr/>
          <p:nvPr/>
        </p:nvCxnSpPr>
        <p:spPr>
          <a:xfrm>
            <a:off x="6195300" y="3232325"/>
            <a:ext cx="2321700" cy="129570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21"/>
        <p:cNvGrpSpPr/>
        <p:nvPr/>
      </p:nvGrpSpPr>
      <p:grpSpPr>
        <a:xfrm>
          <a:off x="0" y="0"/>
          <a:ext cx="0" cy="0"/>
          <a:chOff x="0" y="0"/>
          <a:chExt cx="0" cy="0"/>
        </a:xfrm>
      </p:grpSpPr>
      <p:sp>
        <p:nvSpPr>
          <p:cNvPr id="322" name="Google Shape;322;p30"/>
          <p:cNvSpPr/>
          <p:nvPr/>
        </p:nvSpPr>
        <p:spPr>
          <a:xfrm>
            <a:off x="0" y="25650"/>
            <a:ext cx="9182400" cy="5118000"/>
          </a:xfrm>
          <a:prstGeom prst="rtTriangle">
            <a:avLst/>
          </a:prstGeom>
          <a:solidFill>
            <a:srgbClr val="FFE599">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txBox="1"/>
          <p:nvPr/>
        </p:nvSpPr>
        <p:spPr>
          <a:xfrm>
            <a:off x="1512025" y="1564939"/>
            <a:ext cx="6964800" cy="1898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800" b="1" i="1">
                <a:solidFill>
                  <a:srgbClr val="FFFFFF"/>
                </a:solidFill>
                <a:latin typeface="Poppins"/>
                <a:ea typeface="Poppins"/>
                <a:cs typeface="Poppins"/>
                <a:sym typeface="Poppins"/>
              </a:rPr>
              <a:t>Kampanye dengan iklan media cetak, media elektronik, dan media internet   </a:t>
            </a:r>
            <a:r>
              <a:rPr lang="en" sz="1800" b="1" i="1">
                <a:solidFill>
                  <a:srgbClr val="CC0000"/>
                </a:solidFill>
                <a:latin typeface="Poppins"/>
                <a:ea typeface="Poppins"/>
                <a:cs typeface="Poppins"/>
                <a:sym typeface="Poppins"/>
              </a:rPr>
              <a:t>dapat </a:t>
            </a:r>
            <a:r>
              <a:rPr lang="en" sz="1800" b="1" i="1">
                <a:solidFill>
                  <a:srgbClr val="FFFFFF"/>
                </a:solidFill>
                <a:latin typeface="Poppins"/>
                <a:ea typeface="Poppins"/>
                <a:cs typeface="Poppins"/>
                <a:sym typeface="Poppins"/>
              </a:rPr>
              <a:t>memuat </a:t>
            </a:r>
            <a:r>
              <a:rPr lang="en" sz="1800" b="1" i="1">
                <a:solidFill>
                  <a:srgbClr val="CC0000"/>
                </a:solidFill>
                <a:latin typeface="Poppins"/>
                <a:ea typeface="Poppins"/>
                <a:cs typeface="Poppins"/>
                <a:sym typeface="Poppins"/>
              </a:rPr>
              <a:t>(1) tanda gambar/foto dan/atau (2) nomor urut peserta pemilu.</a:t>
            </a:r>
            <a:endParaRPr sz="1800" b="1" i="1">
              <a:solidFill>
                <a:srgbClr val="CC0000"/>
              </a:solidFill>
              <a:latin typeface="Poppins"/>
              <a:ea typeface="Poppins"/>
              <a:cs typeface="Poppins"/>
              <a:sym typeface="Poppins"/>
            </a:endParaRPr>
          </a:p>
          <a:p>
            <a:pPr marL="0" lvl="0" indent="0" algn="l" rtl="0">
              <a:spcBef>
                <a:spcPts val="0"/>
              </a:spcBef>
              <a:spcAft>
                <a:spcPts val="0"/>
              </a:spcAft>
              <a:buNone/>
            </a:pPr>
            <a:endParaRPr sz="2000" b="1" i="1">
              <a:solidFill>
                <a:srgbClr val="FFFFFF"/>
              </a:solidFill>
              <a:latin typeface="Poppins"/>
              <a:ea typeface="Poppins"/>
              <a:cs typeface="Poppins"/>
              <a:sym typeface="Poppins"/>
            </a:endParaRPr>
          </a:p>
        </p:txBody>
      </p:sp>
      <p:sp>
        <p:nvSpPr>
          <p:cNvPr id="324" name="Google Shape;324;p30"/>
          <p:cNvSpPr/>
          <p:nvPr/>
        </p:nvSpPr>
        <p:spPr>
          <a:xfrm>
            <a:off x="1370000" y="1370000"/>
            <a:ext cx="92400" cy="14496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txBox="1"/>
          <p:nvPr/>
        </p:nvSpPr>
        <p:spPr>
          <a:xfrm>
            <a:off x="1512019" y="1240400"/>
            <a:ext cx="65430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Poppins"/>
                <a:ea typeface="Poppins"/>
                <a:cs typeface="Poppins"/>
                <a:sym typeface="Poppins"/>
              </a:rPr>
              <a:t>24 MARET 2019-13 APRIL 2019</a:t>
            </a:r>
            <a:endParaRPr sz="2400" b="1">
              <a:solidFill>
                <a:srgbClr val="FFFFFF"/>
              </a:solidFill>
              <a:latin typeface="Poppins"/>
              <a:ea typeface="Poppins"/>
              <a:cs typeface="Poppins"/>
              <a:sym typeface="Poppins"/>
            </a:endParaRPr>
          </a:p>
        </p:txBody>
      </p:sp>
      <p:sp>
        <p:nvSpPr>
          <p:cNvPr id="326" name="Google Shape;326;p30"/>
          <p:cNvSpPr txBox="1"/>
          <p:nvPr/>
        </p:nvSpPr>
        <p:spPr>
          <a:xfrm>
            <a:off x="1471770" y="1252345"/>
            <a:ext cx="44733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3C78D8"/>
                </a:solidFill>
                <a:latin typeface="Poppins"/>
                <a:ea typeface="Poppins"/>
                <a:cs typeface="Poppins"/>
                <a:sym typeface="Poppins"/>
              </a:rPr>
              <a:t>24 MARET 2019-13 APRIL 2019</a:t>
            </a:r>
            <a:endParaRPr sz="2400" b="1">
              <a:solidFill>
                <a:srgbClr val="3C78D8"/>
              </a:solidFill>
              <a:latin typeface="Poppins"/>
              <a:ea typeface="Poppins"/>
              <a:cs typeface="Poppins"/>
              <a:sym typeface="Poppins"/>
            </a:endParaRPr>
          </a:p>
        </p:txBody>
      </p:sp>
      <p:pic>
        <p:nvPicPr>
          <p:cNvPr id="327" name="Google Shape;327;p30"/>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cxnSp>
        <p:nvCxnSpPr>
          <p:cNvPr id="328" name="Google Shape;328;p30"/>
          <p:cNvCxnSpPr/>
          <p:nvPr/>
        </p:nvCxnSpPr>
        <p:spPr>
          <a:xfrm>
            <a:off x="371975" y="35325"/>
            <a:ext cx="2295900" cy="1269900"/>
          </a:xfrm>
          <a:prstGeom prst="straightConnector1">
            <a:avLst/>
          </a:prstGeom>
          <a:noFill/>
          <a:ln w="28575" cap="flat" cmpd="sng">
            <a:solidFill>
              <a:srgbClr val="FFFFFF"/>
            </a:solidFill>
            <a:prstDash val="solid"/>
            <a:round/>
            <a:headEnd type="none" w="med" len="med"/>
            <a:tailEnd type="none" w="med" len="med"/>
          </a:ln>
        </p:spPr>
      </p:cxnSp>
      <p:cxnSp>
        <p:nvCxnSpPr>
          <p:cNvPr id="329" name="Google Shape;329;p30"/>
          <p:cNvCxnSpPr/>
          <p:nvPr/>
        </p:nvCxnSpPr>
        <p:spPr>
          <a:xfrm>
            <a:off x="5591550" y="2899325"/>
            <a:ext cx="2925300" cy="162870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3"/>
        <p:cNvGrpSpPr/>
        <p:nvPr/>
      </p:nvGrpSpPr>
      <p:grpSpPr>
        <a:xfrm>
          <a:off x="0" y="0"/>
          <a:ext cx="0" cy="0"/>
          <a:chOff x="0" y="0"/>
          <a:chExt cx="0" cy="0"/>
        </a:xfrm>
      </p:grpSpPr>
      <p:sp>
        <p:nvSpPr>
          <p:cNvPr id="334" name="Google Shape;334;p31"/>
          <p:cNvSpPr/>
          <p:nvPr/>
        </p:nvSpPr>
        <p:spPr>
          <a:xfrm>
            <a:off x="0" y="25650"/>
            <a:ext cx="9182400" cy="5118000"/>
          </a:xfrm>
          <a:prstGeom prst="rtTriangle">
            <a:avLst/>
          </a:prstGeom>
          <a:solidFill>
            <a:srgbClr val="FFE599">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txBox="1"/>
          <p:nvPr/>
        </p:nvSpPr>
        <p:spPr>
          <a:xfrm>
            <a:off x="1462250" y="1077438"/>
            <a:ext cx="69648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i="1">
                <a:solidFill>
                  <a:srgbClr val="FFFFFF"/>
                </a:solidFill>
                <a:latin typeface="Poppins"/>
                <a:ea typeface="Poppins"/>
                <a:cs typeface="Poppins"/>
                <a:sym typeface="Poppins"/>
              </a:rPr>
              <a:t>Kampanye dengan iklan media cetak, media elektronik, dan media internet hanya dapat memuat </a:t>
            </a:r>
            <a:r>
              <a:rPr lang="en" sz="1800" b="1" i="1">
                <a:solidFill>
                  <a:srgbClr val="CC0000"/>
                </a:solidFill>
                <a:latin typeface="Poppins"/>
                <a:ea typeface="Poppins"/>
                <a:cs typeface="Poppins"/>
                <a:sym typeface="Poppins"/>
              </a:rPr>
              <a:t>(1) tanda gambar/foto atau (2) nomor urut peserta pemilu.</a:t>
            </a:r>
            <a:endParaRPr sz="1800" b="1" i="1">
              <a:solidFill>
                <a:srgbClr val="CC0000"/>
              </a:solidFill>
              <a:latin typeface="Poppins"/>
              <a:ea typeface="Poppins"/>
              <a:cs typeface="Poppins"/>
              <a:sym typeface="Poppins"/>
            </a:endParaRPr>
          </a:p>
        </p:txBody>
      </p:sp>
      <p:sp>
        <p:nvSpPr>
          <p:cNvPr id="336" name="Google Shape;336;p31"/>
          <p:cNvSpPr/>
          <p:nvPr/>
        </p:nvSpPr>
        <p:spPr>
          <a:xfrm>
            <a:off x="1372450" y="1641825"/>
            <a:ext cx="101700" cy="13836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txBox="1"/>
          <p:nvPr/>
        </p:nvSpPr>
        <p:spPr>
          <a:xfrm>
            <a:off x="1474217" y="1548975"/>
            <a:ext cx="42201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Poppins"/>
                <a:ea typeface="Poppins"/>
                <a:cs typeface="Poppins"/>
                <a:sym typeface="Poppins"/>
              </a:rPr>
              <a:t>SEBELUM 24 MARET 2019</a:t>
            </a:r>
            <a:endParaRPr sz="2400" b="1">
              <a:solidFill>
                <a:srgbClr val="FFFFFF"/>
              </a:solidFill>
              <a:latin typeface="Poppins"/>
              <a:ea typeface="Poppins"/>
              <a:cs typeface="Poppins"/>
              <a:sym typeface="Poppins"/>
            </a:endParaRPr>
          </a:p>
        </p:txBody>
      </p:sp>
      <p:sp>
        <p:nvSpPr>
          <p:cNvPr id="338" name="Google Shape;338;p31"/>
          <p:cNvSpPr txBox="1"/>
          <p:nvPr/>
        </p:nvSpPr>
        <p:spPr>
          <a:xfrm>
            <a:off x="1436497" y="1565540"/>
            <a:ext cx="42201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3C78D8"/>
                </a:solidFill>
                <a:latin typeface="Poppins"/>
                <a:ea typeface="Poppins"/>
                <a:cs typeface="Poppins"/>
                <a:sym typeface="Poppins"/>
              </a:rPr>
              <a:t>SEBELUM 24 MARET 2019</a:t>
            </a:r>
            <a:endParaRPr sz="2400" b="1">
              <a:solidFill>
                <a:srgbClr val="3C78D8"/>
              </a:solidFill>
              <a:latin typeface="Poppins"/>
              <a:ea typeface="Poppins"/>
              <a:cs typeface="Poppins"/>
              <a:sym typeface="Poppins"/>
            </a:endParaRPr>
          </a:p>
        </p:txBody>
      </p:sp>
      <p:pic>
        <p:nvPicPr>
          <p:cNvPr id="339" name="Google Shape;339;p31"/>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cxnSp>
        <p:nvCxnSpPr>
          <p:cNvPr id="340" name="Google Shape;340;p31"/>
          <p:cNvCxnSpPr/>
          <p:nvPr/>
        </p:nvCxnSpPr>
        <p:spPr>
          <a:xfrm>
            <a:off x="371975" y="0"/>
            <a:ext cx="2911800" cy="1616100"/>
          </a:xfrm>
          <a:prstGeom prst="straightConnector1">
            <a:avLst/>
          </a:prstGeom>
          <a:noFill/>
          <a:ln w="28575" cap="flat" cmpd="sng">
            <a:solidFill>
              <a:srgbClr val="FFFFFF"/>
            </a:solidFill>
            <a:prstDash val="solid"/>
            <a:round/>
            <a:headEnd type="none" w="med" len="med"/>
            <a:tailEnd type="none" w="med" len="med"/>
          </a:ln>
        </p:spPr>
      </p:cxnSp>
      <p:cxnSp>
        <p:nvCxnSpPr>
          <p:cNvPr id="341" name="Google Shape;341;p31"/>
          <p:cNvCxnSpPr/>
          <p:nvPr/>
        </p:nvCxnSpPr>
        <p:spPr>
          <a:xfrm>
            <a:off x="5796150" y="3025575"/>
            <a:ext cx="2720700" cy="150240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75"/>
        <p:cNvGrpSpPr/>
        <p:nvPr/>
      </p:nvGrpSpPr>
      <p:grpSpPr>
        <a:xfrm>
          <a:off x="0" y="0"/>
          <a:ext cx="0" cy="0"/>
          <a:chOff x="0" y="0"/>
          <a:chExt cx="0" cy="0"/>
        </a:xfrm>
      </p:grpSpPr>
      <p:sp>
        <p:nvSpPr>
          <p:cNvPr id="76" name="Google Shape;76;p14"/>
          <p:cNvSpPr/>
          <p:nvPr/>
        </p:nvSpPr>
        <p:spPr>
          <a:xfrm>
            <a:off x="312600" y="262950"/>
            <a:ext cx="8518800" cy="461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231750" y="1228525"/>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rgbClr val="3C78D8"/>
            </a:solidFill>
            <a:prstDash val="solid"/>
            <a:round/>
            <a:headEnd type="none" w="med" len="med"/>
            <a:tailEnd type="none" w="med" len="med"/>
          </a:ln>
        </p:spPr>
      </p:sp>
      <p:sp>
        <p:nvSpPr>
          <p:cNvPr id="78" name="Google Shape;78;p14"/>
          <p:cNvSpPr/>
          <p:nvPr/>
        </p:nvSpPr>
        <p:spPr>
          <a:xfrm>
            <a:off x="73050" y="999925"/>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rgbClr val="3C78D8"/>
            </a:solidFill>
            <a:prstDash val="solid"/>
            <a:round/>
            <a:headEnd type="none" w="med" len="med"/>
            <a:tailEnd type="none" w="med" len="med"/>
          </a:ln>
        </p:spPr>
      </p:sp>
      <p:sp>
        <p:nvSpPr>
          <p:cNvPr id="79" name="Google Shape;79;p14"/>
          <p:cNvSpPr/>
          <p:nvPr/>
        </p:nvSpPr>
        <p:spPr>
          <a:xfrm>
            <a:off x="73050" y="1152325"/>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rgbClr val="3C78D8"/>
            </a:solidFill>
            <a:prstDash val="solid"/>
            <a:round/>
            <a:headEnd type="none" w="med" len="med"/>
            <a:tailEnd type="none" w="med" len="med"/>
          </a:ln>
        </p:spPr>
      </p:sp>
      <p:sp>
        <p:nvSpPr>
          <p:cNvPr id="80" name="Google Shape;80;p14"/>
          <p:cNvSpPr/>
          <p:nvPr/>
        </p:nvSpPr>
        <p:spPr>
          <a:xfrm>
            <a:off x="6654825" y="3613450"/>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rgbClr val="3C78D8"/>
            </a:solidFill>
            <a:prstDash val="solid"/>
            <a:round/>
            <a:headEnd type="none" w="med" len="med"/>
            <a:tailEnd type="none" w="med" len="med"/>
          </a:ln>
        </p:spPr>
      </p:sp>
      <p:sp>
        <p:nvSpPr>
          <p:cNvPr id="81" name="Google Shape;81;p14"/>
          <p:cNvSpPr/>
          <p:nvPr/>
        </p:nvSpPr>
        <p:spPr>
          <a:xfrm>
            <a:off x="6883425" y="3765850"/>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rgbClr val="3C78D8"/>
            </a:solidFill>
            <a:prstDash val="solid"/>
            <a:round/>
            <a:headEnd type="none" w="med" len="med"/>
            <a:tailEnd type="none" w="med" len="med"/>
          </a:ln>
        </p:spPr>
      </p:sp>
      <p:sp>
        <p:nvSpPr>
          <p:cNvPr id="82" name="Google Shape;82;p14"/>
          <p:cNvSpPr/>
          <p:nvPr/>
        </p:nvSpPr>
        <p:spPr>
          <a:xfrm>
            <a:off x="6731025" y="3918250"/>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rgbClr val="3C78D8"/>
            </a:solidFill>
            <a:prstDash val="solid"/>
            <a:round/>
            <a:headEnd type="none" w="med" len="med"/>
            <a:tailEnd type="none" w="med" len="med"/>
          </a:ln>
        </p:spPr>
      </p:sp>
      <p:sp>
        <p:nvSpPr>
          <p:cNvPr id="83" name="Google Shape;83;p14"/>
          <p:cNvSpPr txBox="1"/>
          <p:nvPr/>
        </p:nvSpPr>
        <p:spPr>
          <a:xfrm>
            <a:off x="2613525" y="686288"/>
            <a:ext cx="12171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Poppins"/>
                <a:ea typeface="Poppins"/>
                <a:cs typeface="Poppins"/>
                <a:sym typeface="Poppins"/>
              </a:rPr>
              <a:t>01</a:t>
            </a:r>
            <a:endParaRPr sz="2000" b="1">
              <a:latin typeface="Poppins"/>
              <a:ea typeface="Poppins"/>
              <a:cs typeface="Poppins"/>
              <a:sym typeface="Poppins"/>
            </a:endParaRPr>
          </a:p>
        </p:txBody>
      </p:sp>
      <p:pic>
        <p:nvPicPr>
          <p:cNvPr id="84" name="Google Shape;84;p14"/>
          <p:cNvPicPr preferRelativeResize="0"/>
          <p:nvPr/>
        </p:nvPicPr>
        <p:blipFill rotWithShape="1">
          <a:blip r:embed="rId3">
            <a:alphaModFix/>
          </a:blip>
          <a:srcRect r="30560"/>
          <a:stretch/>
        </p:blipFill>
        <p:spPr>
          <a:xfrm>
            <a:off x="7773651" y="4531025"/>
            <a:ext cx="1081825" cy="324000"/>
          </a:xfrm>
          <a:prstGeom prst="rect">
            <a:avLst/>
          </a:prstGeom>
          <a:noFill/>
          <a:ln>
            <a:noFill/>
          </a:ln>
        </p:spPr>
      </p:pic>
      <p:sp>
        <p:nvSpPr>
          <p:cNvPr id="85" name="Google Shape;85;p14"/>
          <p:cNvSpPr txBox="1"/>
          <p:nvPr/>
        </p:nvSpPr>
        <p:spPr>
          <a:xfrm>
            <a:off x="3011837" y="681993"/>
            <a:ext cx="44889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oppins"/>
                <a:ea typeface="Poppins"/>
                <a:cs typeface="Poppins"/>
                <a:sym typeface="Poppins"/>
              </a:rPr>
              <a:t>PENGANTAR</a:t>
            </a:r>
            <a:endParaRPr sz="1800" b="1">
              <a:latin typeface="Poppins"/>
              <a:ea typeface="Poppins"/>
              <a:cs typeface="Poppins"/>
              <a:sym typeface="Poppins"/>
            </a:endParaRPr>
          </a:p>
        </p:txBody>
      </p:sp>
      <p:sp>
        <p:nvSpPr>
          <p:cNvPr id="86" name="Google Shape;86;p14"/>
          <p:cNvSpPr txBox="1"/>
          <p:nvPr/>
        </p:nvSpPr>
        <p:spPr>
          <a:xfrm>
            <a:off x="2613525" y="1067288"/>
            <a:ext cx="12171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Poppins"/>
                <a:ea typeface="Poppins"/>
                <a:cs typeface="Poppins"/>
                <a:sym typeface="Poppins"/>
              </a:rPr>
              <a:t>02</a:t>
            </a:r>
            <a:endParaRPr sz="2000" b="1">
              <a:latin typeface="Poppins"/>
              <a:ea typeface="Poppins"/>
              <a:cs typeface="Poppins"/>
              <a:sym typeface="Poppins"/>
            </a:endParaRPr>
          </a:p>
        </p:txBody>
      </p:sp>
      <p:sp>
        <p:nvSpPr>
          <p:cNvPr id="87" name="Google Shape;87;p14"/>
          <p:cNvSpPr txBox="1"/>
          <p:nvPr/>
        </p:nvSpPr>
        <p:spPr>
          <a:xfrm>
            <a:off x="3026850" y="1881776"/>
            <a:ext cx="44889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oppins"/>
                <a:ea typeface="Poppins"/>
                <a:cs typeface="Poppins"/>
                <a:sym typeface="Poppins"/>
              </a:rPr>
              <a:t>APA ITU KAMPANYE?</a:t>
            </a:r>
            <a:endParaRPr sz="1800" b="1">
              <a:latin typeface="Poppins"/>
              <a:ea typeface="Poppins"/>
              <a:cs typeface="Poppins"/>
              <a:sym typeface="Poppins"/>
            </a:endParaRPr>
          </a:p>
        </p:txBody>
      </p:sp>
      <p:sp>
        <p:nvSpPr>
          <p:cNvPr id="88" name="Google Shape;88;p14"/>
          <p:cNvSpPr txBox="1"/>
          <p:nvPr/>
        </p:nvSpPr>
        <p:spPr>
          <a:xfrm>
            <a:off x="2613525" y="2391912"/>
            <a:ext cx="12171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Poppins"/>
                <a:ea typeface="Poppins"/>
                <a:cs typeface="Poppins"/>
                <a:sym typeface="Poppins"/>
              </a:rPr>
              <a:t>05</a:t>
            </a:r>
            <a:endParaRPr sz="2000" b="1">
              <a:latin typeface="Poppins"/>
              <a:ea typeface="Poppins"/>
              <a:cs typeface="Poppins"/>
              <a:sym typeface="Poppins"/>
            </a:endParaRPr>
          </a:p>
        </p:txBody>
      </p:sp>
      <p:sp>
        <p:nvSpPr>
          <p:cNvPr id="89" name="Google Shape;89;p14"/>
          <p:cNvSpPr txBox="1"/>
          <p:nvPr/>
        </p:nvSpPr>
        <p:spPr>
          <a:xfrm>
            <a:off x="3030000" y="2280713"/>
            <a:ext cx="44889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oppins"/>
                <a:ea typeface="Poppins"/>
                <a:cs typeface="Poppins"/>
                <a:sym typeface="Poppins"/>
              </a:rPr>
              <a:t>SIAPA SAJA YANG DAPAT TERLIBAT DI DALAM KAMPANYE</a:t>
            </a:r>
            <a:endParaRPr sz="1800" b="1">
              <a:latin typeface="Poppins"/>
              <a:ea typeface="Poppins"/>
              <a:cs typeface="Poppins"/>
              <a:sym typeface="Poppins"/>
            </a:endParaRPr>
          </a:p>
        </p:txBody>
      </p:sp>
      <p:sp>
        <p:nvSpPr>
          <p:cNvPr id="90" name="Google Shape;90;p14"/>
          <p:cNvSpPr txBox="1"/>
          <p:nvPr/>
        </p:nvSpPr>
        <p:spPr>
          <a:xfrm>
            <a:off x="2613525" y="3141085"/>
            <a:ext cx="12171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Poppins"/>
                <a:ea typeface="Poppins"/>
                <a:cs typeface="Poppins"/>
                <a:sym typeface="Poppins"/>
              </a:rPr>
              <a:t>06</a:t>
            </a:r>
            <a:endParaRPr sz="2000" b="1">
              <a:latin typeface="Poppins"/>
              <a:ea typeface="Poppins"/>
              <a:cs typeface="Poppins"/>
              <a:sym typeface="Poppins"/>
            </a:endParaRPr>
          </a:p>
        </p:txBody>
      </p:sp>
      <p:sp>
        <p:nvSpPr>
          <p:cNvPr id="91" name="Google Shape;91;p14"/>
          <p:cNvSpPr txBox="1"/>
          <p:nvPr/>
        </p:nvSpPr>
        <p:spPr>
          <a:xfrm>
            <a:off x="3030000" y="2992166"/>
            <a:ext cx="44889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oppins"/>
                <a:ea typeface="Poppins"/>
                <a:cs typeface="Poppins"/>
                <a:sym typeface="Poppins"/>
              </a:rPr>
              <a:t>MATERI DAN METODE KAMPANYE, SERTA PENGAWASANNYA</a:t>
            </a:r>
            <a:endParaRPr sz="1800" b="1">
              <a:latin typeface="Poppins"/>
              <a:ea typeface="Poppins"/>
              <a:cs typeface="Poppins"/>
              <a:sym typeface="Poppins"/>
            </a:endParaRPr>
          </a:p>
        </p:txBody>
      </p:sp>
      <p:sp>
        <p:nvSpPr>
          <p:cNvPr id="92" name="Google Shape;92;p14"/>
          <p:cNvSpPr txBox="1"/>
          <p:nvPr/>
        </p:nvSpPr>
        <p:spPr>
          <a:xfrm>
            <a:off x="2613525" y="3650352"/>
            <a:ext cx="12171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Poppins"/>
                <a:ea typeface="Poppins"/>
                <a:cs typeface="Poppins"/>
                <a:sym typeface="Poppins"/>
              </a:rPr>
              <a:t>07</a:t>
            </a:r>
            <a:endParaRPr sz="2000" b="1">
              <a:latin typeface="Poppins"/>
              <a:ea typeface="Poppins"/>
              <a:cs typeface="Poppins"/>
              <a:sym typeface="Poppins"/>
            </a:endParaRPr>
          </a:p>
        </p:txBody>
      </p:sp>
      <p:sp>
        <p:nvSpPr>
          <p:cNvPr id="93" name="Google Shape;93;p14"/>
          <p:cNvSpPr txBox="1"/>
          <p:nvPr/>
        </p:nvSpPr>
        <p:spPr>
          <a:xfrm>
            <a:off x="3030000" y="3665908"/>
            <a:ext cx="56538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oppins"/>
                <a:ea typeface="Poppins"/>
                <a:cs typeface="Poppins"/>
                <a:sym typeface="Poppins"/>
              </a:rPr>
              <a:t>LARANGAN DALAM KAMPANYE KAMPANYE</a:t>
            </a:r>
            <a:endParaRPr sz="1800" b="1">
              <a:latin typeface="Poppins"/>
              <a:ea typeface="Poppins"/>
              <a:cs typeface="Poppins"/>
              <a:sym typeface="Poppins"/>
            </a:endParaRPr>
          </a:p>
        </p:txBody>
      </p:sp>
      <p:sp>
        <p:nvSpPr>
          <p:cNvPr id="94" name="Google Shape;94;p14"/>
          <p:cNvSpPr txBox="1"/>
          <p:nvPr/>
        </p:nvSpPr>
        <p:spPr>
          <a:xfrm>
            <a:off x="2613525" y="4081899"/>
            <a:ext cx="12171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Poppins"/>
                <a:ea typeface="Poppins"/>
                <a:cs typeface="Poppins"/>
                <a:sym typeface="Poppins"/>
              </a:rPr>
              <a:t>08</a:t>
            </a:r>
            <a:endParaRPr sz="2000" b="1">
              <a:latin typeface="Poppins"/>
              <a:ea typeface="Poppins"/>
              <a:cs typeface="Poppins"/>
              <a:sym typeface="Poppins"/>
            </a:endParaRPr>
          </a:p>
        </p:txBody>
      </p:sp>
      <p:sp>
        <p:nvSpPr>
          <p:cNvPr id="95" name="Google Shape;95;p14"/>
          <p:cNvSpPr txBox="1"/>
          <p:nvPr/>
        </p:nvSpPr>
        <p:spPr>
          <a:xfrm>
            <a:off x="3030000" y="4097455"/>
            <a:ext cx="56538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oppins"/>
                <a:ea typeface="Poppins"/>
                <a:cs typeface="Poppins"/>
                <a:sym typeface="Poppins"/>
              </a:rPr>
              <a:t>SANKSI PIDANA</a:t>
            </a:r>
            <a:endParaRPr sz="1800" b="1">
              <a:latin typeface="Poppins"/>
              <a:ea typeface="Poppins"/>
              <a:cs typeface="Poppins"/>
              <a:sym typeface="Poppins"/>
            </a:endParaRPr>
          </a:p>
        </p:txBody>
      </p:sp>
      <p:sp>
        <p:nvSpPr>
          <p:cNvPr id="96" name="Google Shape;96;p14"/>
          <p:cNvSpPr txBox="1"/>
          <p:nvPr/>
        </p:nvSpPr>
        <p:spPr>
          <a:xfrm>
            <a:off x="2613525" y="1509888"/>
            <a:ext cx="5865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Poppins"/>
                <a:ea typeface="Poppins"/>
                <a:cs typeface="Poppins"/>
                <a:sym typeface="Poppins"/>
              </a:rPr>
              <a:t>03</a:t>
            </a:r>
            <a:endParaRPr sz="2000" b="1">
              <a:latin typeface="Poppins"/>
              <a:ea typeface="Poppins"/>
              <a:cs typeface="Poppins"/>
              <a:sym typeface="Poppins"/>
            </a:endParaRPr>
          </a:p>
        </p:txBody>
      </p:sp>
      <p:sp>
        <p:nvSpPr>
          <p:cNvPr id="97" name="Google Shape;97;p14"/>
          <p:cNvSpPr txBox="1"/>
          <p:nvPr/>
        </p:nvSpPr>
        <p:spPr>
          <a:xfrm>
            <a:off x="3030000" y="1076125"/>
            <a:ext cx="4488900" cy="4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oppins"/>
                <a:ea typeface="Poppins"/>
                <a:cs typeface="Poppins"/>
                <a:sym typeface="Poppins"/>
              </a:rPr>
              <a:t>PENYELESAIAN SENGKETA</a:t>
            </a:r>
            <a:endParaRPr sz="1800" b="1">
              <a:latin typeface="Poppins"/>
              <a:ea typeface="Poppins"/>
              <a:cs typeface="Poppins"/>
              <a:sym typeface="Poppins"/>
            </a:endParaRPr>
          </a:p>
        </p:txBody>
      </p:sp>
      <p:sp>
        <p:nvSpPr>
          <p:cNvPr id="98" name="Google Shape;98;p14"/>
          <p:cNvSpPr txBox="1"/>
          <p:nvPr/>
        </p:nvSpPr>
        <p:spPr>
          <a:xfrm>
            <a:off x="3032387" y="1511000"/>
            <a:ext cx="44889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oppins"/>
                <a:ea typeface="Poppins"/>
                <a:cs typeface="Poppins"/>
                <a:sym typeface="Poppins"/>
              </a:rPr>
              <a:t>PENANGANAN PELANGGARAN</a:t>
            </a:r>
            <a:endParaRPr sz="1800" b="1">
              <a:latin typeface="Poppins"/>
              <a:ea typeface="Poppins"/>
              <a:cs typeface="Poppins"/>
              <a:sym typeface="Poppins"/>
            </a:endParaRPr>
          </a:p>
        </p:txBody>
      </p:sp>
      <p:sp>
        <p:nvSpPr>
          <p:cNvPr id="99" name="Google Shape;99;p14"/>
          <p:cNvSpPr txBox="1"/>
          <p:nvPr/>
        </p:nvSpPr>
        <p:spPr>
          <a:xfrm>
            <a:off x="2613525" y="1876276"/>
            <a:ext cx="5865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Poppins"/>
                <a:ea typeface="Poppins"/>
                <a:cs typeface="Poppins"/>
                <a:sym typeface="Poppins"/>
              </a:rPr>
              <a:t>04</a:t>
            </a:r>
            <a:endParaRPr sz="2000" b="1">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345"/>
        <p:cNvGrpSpPr/>
        <p:nvPr/>
      </p:nvGrpSpPr>
      <p:grpSpPr>
        <a:xfrm>
          <a:off x="0" y="0"/>
          <a:ext cx="0" cy="0"/>
          <a:chOff x="0" y="0"/>
          <a:chExt cx="0" cy="0"/>
        </a:xfrm>
      </p:grpSpPr>
      <p:sp>
        <p:nvSpPr>
          <p:cNvPr id="346" name="Google Shape;346;p32"/>
          <p:cNvSpPr txBox="1"/>
          <p:nvPr/>
        </p:nvSpPr>
        <p:spPr>
          <a:xfrm>
            <a:off x="3313825" y="1534275"/>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rgbClr val="FFFFFF"/>
                </a:solidFill>
                <a:latin typeface="Abril Fatface"/>
                <a:ea typeface="Abril Fatface"/>
                <a:cs typeface="Abril Fatface"/>
                <a:sym typeface="Abril Fatface"/>
              </a:rPr>
              <a:t>0 5</a:t>
            </a:r>
            <a:endParaRPr sz="9600" b="1" i="1">
              <a:solidFill>
                <a:srgbClr val="FFFFFF"/>
              </a:solidFill>
              <a:latin typeface="Abril Fatface"/>
              <a:ea typeface="Abril Fatface"/>
              <a:cs typeface="Abril Fatface"/>
              <a:sym typeface="Abril Fatface"/>
            </a:endParaRPr>
          </a:p>
        </p:txBody>
      </p:sp>
      <p:sp>
        <p:nvSpPr>
          <p:cNvPr id="347" name="Google Shape;347;p32"/>
          <p:cNvSpPr/>
          <p:nvPr/>
        </p:nvSpPr>
        <p:spPr>
          <a:xfrm>
            <a:off x="4335000" y="3039300"/>
            <a:ext cx="160800" cy="210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txBox="1"/>
          <p:nvPr/>
        </p:nvSpPr>
        <p:spPr>
          <a:xfrm>
            <a:off x="3260490" y="1529900"/>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chemeClr val="accent1"/>
                </a:solidFill>
                <a:latin typeface="Abril Fatface"/>
                <a:ea typeface="Abril Fatface"/>
                <a:cs typeface="Abril Fatface"/>
                <a:sym typeface="Abril Fatface"/>
              </a:rPr>
              <a:t>0 5</a:t>
            </a:r>
            <a:endParaRPr sz="9600" b="1" i="1">
              <a:solidFill>
                <a:schemeClr val="accent1"/>
              </a:solidFill>
              <a:latin typeface="Abril Fatface"/>
              <a:ea typeface="Abril Fatface"/>
              <a:cs typeface="Abril Fatface"/>
              <a:sym typeface="Abril Fatface"/>
            </a:endParaRPr>
          </a:p>
        </p:txBody>
      </p:sp>
      <p:sp>
        <p:nvSpPr>
          <p:cNvPr id="349" name="Google Shape;349;p32"/>
          <p:cNvSpPr txBox="1"/>
          <p:nvPr/>
        </p:nvSpPr>
        <p:spPr>
          <a:xfrm>
            <a:off x="748950" y="1152525"/>
            <a:ext cx="7341300" cy="7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rgbClr val="FFFFFF"/>
                </a:solidFill>
                <a:latin typeface="Abril Fatface"/>
                <a:ea typeface="Abril Fatface"/>
                <a:cs typeface="Abril Fatface"/>
                <a:sym typeface="Abril Fatface"/>
              </a:rPr>
              <a:t>siapa sajakah yang dapat </a:t>
            </a:r>
            <a:endParaRPr sz="1800" i="1">
              <a:solidFill>
                <a:srgbClr val="FFFFFF"/>
              </a:solidFill>
              <a:latin typeface="Abril Fatface"/>
              <a:ea typeface="Abril Fatface"/>
              <a:cs typeface="Abril Fatface"/>
              <a:sym typeface="Abril Fatface"/>
            </a:endParaRPr>
          </a:p>
          <a:p>
            <a:pPr marL="0" lvl="0" indent="0" algn="ctr" rtl="0">
              <a:spcBef>
                <a:spcPts val="0"/>
              </a:spcBef>
              <a:spcAft>
                <a:spcPts val="0"/>
              </a:spcAft>
              <a:buNone/>
            </a:pPr>
            <a:r>
              <a:rPr lang="en" sz="1800" i="1">
                <a:solidFill>
                  <a:srgbClr val="FFFFFF"/>
                </a:solidFill>
                <a:latin typeface="Abril Fatface"/>
                <a:ea typeface="Abril Fatface"/>
                <a:cs typeface="Abril Fatface"/>
                <a:sym typeface="Abril Fatface"/>
              </a:rPr>
              <a:t>terlibat dalam kampanye?</a:t>
            </a:r>
            <a:endParaRPr sz="1800" i="1">
              <a:solidFill>
                <a:srgbClr val="FFFFFF"/>
              </a:solidFill>
              <a:latin typeface="Abril Fatface"/>
              <a:ea typeface="Abril Fatface"/>
              <a:cs typeface="Abril Fatface"/>
              <a:sym typeface="Abril Fatfa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3"/>
        <p:cNvGrpSpPr/>
        <p:nvPr/>
      </p:nvGrpSpPr>
      <p:grpSpPr>
        <a:xfrm>
          <a:off x="0" y="0"/>
          <a:ext cx="0" cy="0"/>
          <a:chOff x="0" y="0"/>
          <a:chExt cx="0" cy="0"/>
        </a:xfrm>
      </p:grpSpPr>
      <p:sp>
        <p:nvSpPr>
          <p:cNvPr id="354" name="Google Shape;354;p33"/>
          <p:cNvSpPr/>
          <p:nvPr/>
        </p:nvSpPr>
        <p:spPr>
          <a:xfrm>
            <a:off x="157600" y="175350"/>
            <a:ext cx="8796600" cy="47637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5" name="Google Shape;355;p33"/>
          <p:cNvPicPr preferRelativeResize="0"/>
          <p:nvPr/>
        </p:nvPicPr>
        <p:blipFill>
          <a:blip r:embed="rId3">
            <a:alphaModFix/>
          </a:blip>
          <a:stretch>
            <a:fillRect/>
          </a:stretch>
        </p:blipFill>
        <p:spPr>
          <a:xfrm>
            <a:off x="433116" y="1208524"/>
            <a:ext cx="3809084" cy="2632500"/>
          </a:xfrm>
          <a:prstGeom prst="rect">
            <a:avLst/>
          </a:prstGeom>
          <a:noFill/>
          <a:ln>
            <a:noFill/>
          </a:ln>
        </p:spPr>
      </p:pic>
      <p:sp>
        <p:nvSpPr>
          <p:cNvPr id="356" name="Google Shape;356;p33"/>
          <p:cNvSpPr/>
          <p:nvPr/>
        </p:nvSpPr>
        <p:spPr>
          <a:xfrm>
            <a:off x="4346500" y="1218600"/>
            <a:ext cx="131400" cy="26325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4606401" y="1424600"/>
            <a:ext cx="131400" cy="23235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4866300" y="1656435"/>
            <a:ext cx="131400" cy="17724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txBox="1"/>
          <p:nvPr/>
        </p:nvSpPr>
        <p:spPr>
          <a:xfrm>
            <a:off x="5193700" y="1641817"/>
            <a:ext cx="3682200" cy="1577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abin"/>
              <a:buAutoNum type="arabicPeriod"/>
            </a:pPr>
            <a:r>
              <a:rPr lang="en" sz="1800" b="1" i="1">
                <a:solidFill>
                  <a:srgbClr val="FFFFFF"/>
                </a:solidFill>
                <a:latin typeface="Cabin"/>
                <a:ea typeface="Cabin"/>
                <a:cs typeface="Cabin"/>
                <a:sym typeface="Cabin"/>
              </a:rPr>
              <a:t>Tim Kampanye</a:t>
            </a:r>
            <a:endParaRPr sz="1800" b="1" i="1">
              <a:solidFill>
                <a:srgbClr val="FFFFFF"/>
              </a:solidFill>
              <a:latin typeface="Cabin"/>
              <a:ea typeface="Cabin"/>
              <a:cs typeface="Cabin"/>
              <a:sym typeface="Cabin"/>
            </a:endParaRPr>
          </a:p>
          <a:p>
            <a:pPr marL="457200" lvl="0" indent="-342900" algn="l" rtl="0">
              <a:spcBef>
                <a:spcPts val="0"/>
              </a:spcBef>
              <a:spcAft>
                <a:spcPts val="0"/>
              </a:spcAft>
              <a:buClr>
                <a:srgbClr val="FFFFFF"/>
              </a:buClr>
              <a:buSzPts val="1800"/>
              <a:buFont typeface="Cabin"/>
              <a:buAutoNum type="arabicPeriod"/>
            </a:pPr>
            <a:r>
              <a:rPr lang="en" sz="1800" b="1" i="1">
                <a:solidFill>
                  <a:srgbClr val="FFFFFF"/>
                </a:solidFill>
                <a:latin typeface="Cabin"/>
                <a:ea typeface="Cabin"/>
                <a:cs typeface="Cabin"/>
                <a:sym typeface="Cabin"/>
              </a:rPr>
              <a:t>Pelaksana Kampanye</a:t>
            </a:r>
            <a:endParaRPr sz="1800" b="1" i="1">
              <a:solidFill>
                <a:srgbClr val="FFFFFF"/>
              </a:solidFill>
              <a:latin typeface="Cabin"/>
              <a:ea typeface="Cabin"/>
              <a:cs typeface="Cabin"/>
              <a:sym typeface="Cabin"/>
            </a:endParaRPr>
          </a:p>
          <a:p>
            <a:pPr marL="914400" lvl="1" indent="-342900" algn="l" rtl="0">
              <a:spcBef>
                <a:spcPts val="0"/>
              </a:spcBef>
              <a:spcAft>
                <a:spcPts val="0"/>
              </a:spcAft>
              <a:buClr>
                <a:srgbClr val="FFFFFF"/>
              </a:buClr>
              <a:buSzPts val="1800"/>
              <a:buFont typeface="Cabin"/>
              <a:buAutoNum type="alphaLcPeriod"/>
            </a:pPr>
            <a:r>
              <a:rPr lang="en" sz="1800" b="1" i="1">
                <a:solidFill>
                  <a:srgbClr val="FFFFFF"/>
                </a:solidFill>
                <a:latin typeface="Cabin"/>
                <a:ea typeface="Cabin"/>
                <a:cs typeface="Cabin"/>
                <a:sym typeface="Cabin"/>
              </a:rPr>
              <a:t>Paslon Presiden dan Wakil Presiden</a:t>
            </a:r>
            <a:endParaRPr sz="1800" b="1" i="1">
              <a:solidFill>
                <a:srgbClr val="FFFFFF"/>
              </a:solidFill>
              <a:latin typeface="Cabin"/>
              <a:ea typeface="Cabin"/>
              <a:cs typeface="Cabin"/>
              <a:sym typeface="Cabin"/>
            </a:endParaRPr>
          </a:p>
          <a:p>
            <a:pPr marL="914400" lvl="1" indent="-342900" algn="l" rtl="0">
              <a:spcBef>
                <a:spcPts val="0"/>
              </a:spcBef>
              <a:spcAft>
                <a:spcPts val="0"/>
              </a:spcAft>
              <a:buClr>
                <a:srgbClr val="FFFFFF"/>
              </a:buClr>
              <a:buSzPts val="1800"/>
              <a:buFont typeface="Cabin"/>
              <a:buAutoNum type="alphaLcPeriod"/>
            </a:pPr>
            <a:r>
              <a:rPr lang="en" sz="1800" b="1" i="1">
                <a:solidFill>
                  <a:srgbClr val="FFFFFF"/>
                </a:solidFill>
                <a:latin typeface="Cabin"/>
                <a:ea typeface="Cabin"/>
                <a:cs typeface="Cabin"/>
                <a:sym typeface="Cabin"/>
              </a:rPr>
              <a:t>Pengurus partai politik</a:t>
            </a:r>
            <a:endParaRPr sz="1800" b="1" i="1">
              <a:solidFill>
                <a:srgbClr val="FFFFFF"/>
              </a:solidFill>
              <a:latin typeface="Cabin"/>
              <a:ea typeface="Cabin"/>
              <a:cs typeface="Cabin"/>
              <a:sym typeface="Cabin"/>
            </a:endParaRPr>
          </a:p>
          <a:p>
            <a:pPr marL="914400" lvl="1" indent="-342900" algn="l" rtl="0">
              <a:spcBef>
                <a:spcPts val="0"/>
              </a:spcBef>
              <a:spcAft>
                <a:spcPts val="0"/>
              </a:spcAft>
              <a:buClr>
                <a:srgbClr val="FFFFFF"/>
              </a:buClr>
              <a:buSzPts val="1800"/>
              <a:buFont typeface="Cabin"/>
              <a:buAutoNum type="alphaLcPeriod"/>
            </a:pPr>
            <a:r>
              <a:rPr lang="en" sz="1800" b="1" i="1">
                <a:solidFill>
                  <a:srgbClr val="FFFFFF"/>
                </a:solidFill>
                <a:latin typeface="Cabin"/>
                <a:ea typeface="Cabin"/>
                <a:cs typeface="Cabin"/>
                <a:sym typeface="Cabin"/>
              </a:rPr>
              <a:t>Orang seorang</a:t>
            </a:r>
            <a:endParaRPr sz="1800" b="1" i="1">
              <a:solidFill>
                <a:srgbClr val="FFFFFF"/>
              </a:solidFill>
              <a:latin typeface="Cabin"/>
              <a:ea typeface="Cabin"/>
              <a:cs typeface="Cabin"/>
              <a:sym typeface="Cabin"/>
            </a:endParaRPr>
          </a:p>
          <a:p>
            <a:pPr marL="914400" lvl="1" indent="-342900" algn="l" rtl="0">
              <a:spcBef>
                <a:spcPts val="0"/>
              </a:spcBef>
              <a:spcAft>
                <a:spcPts val="0"/>
              </a:spcAft>
              <a:buClr>
                <a:srgbClr val="FFFFFF"/>
              </a:buClr>
              <a:buSzPts val="1800"/>
              <a:buFont typeface="Cabin"/>
              <a:buAutoNum type="alphaLcPeriod"/>
            </a:pPr>
            <a:r>
              <a:rPr lang="en" sz="1800" b="1" i="1">
                <a:solidFill>
                  <a:srgbClr val="FFFFFF"/>
                </a:solidFill>
                <a:latin typeface="Cabin"/>
                <a:ea typeface="Cabin"/>
                <a:cs typeface="Cabin"/>
                <a:sym typeface="Cabin"/>
              </a:rPr>
              <a:t>Organisasi penyelenggara kegiatan yang ditunjuk oleh Paslon</a:t>
            </a:r>
            <a:endParaRPr sz="1800" b="1" i="1">
              <a:solidFill>
                <a:srgbClr val="FFFFFF"/>
              </a:solidFill>
              <a:latin typeface="Cabin"/>
              <a:ea typeface="Cabin"/>
              <a:cs typeface="Cabin"/>
              <a:sym typeface="Cabin"/>
            </a:endParaRPr>
          </a:p>
          <a:p>
            <a:pPr marL="0" lvl="0" indent="0" algn="l" rtl="0">
              <a:spcBef>
                <a:spcPts val="0"/>
              </a:spcBef>
              <a:spcAft>
                <a:spcPts val="0"/>
              </a:spcAft>
              <a:buNone/>
            </a:pPr>
            <a:r>
              <a:rPr lang="en" sz="1800" b="1" i="1">
                <a:solidFill>
                  <a:srgbClr val="FFFFFF"/>
                </a:solidFill>
                <a:latin typeface="Cabin"/>
                <a:ea typeface="Cabin"/>
                <a:cs typeface="Cabin"/>
                <a:sym typeface="Cabin"/>
              </a:rPr>
              <a:t>3.     Petugas Kampanye</a:t>
            </a:r>
            <a:endParaRPr sz="1800" b="1" i="1">
              <a:solidFill>
                <a:srgbClr val="FFFFFF"/>
              </a:solidFill>
              <a:latin typeface="Cabin"/>
              <a:ea typeface="Cabin"/>
              <a:cs typeface="Cabin"/>
              <a:sym typeface="Cabin"/>
            </a:endParaRPr>
          </a:p>
        </p:txBody>
      </p:sp>
      <p:sp>
        <p:nvSpPr>
          <p:cNvPr id="360" name="Google Shape;360;p33"/>
          <p:cNvSpPr/>
          <p:nvPr/>
        </p:nvSpPr>
        <p:spPr>
          <a:xfrm rot="5399084">
            <a:off x="233727" y="1169100"/>
            <a:ext cx="1125300" cy="891300"/>
          </a:xfrm>
          <a:prstGeom prst="rtTriangl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1" name="Google Shape;361;p33"/>
          <p:cNvPicPr preferRelativeResize="0"/>
          <p:nvPr/>
        </p:nvPicPr>
        <p:blipFill rotWithShape="1">
          <a:blip r:embed="rId4">
            <a:alphaModFix/>
          </a:blip>
          <a:srcRect r="30560"/>
          <a:stretch/>
        </p:blipFill>
        <p:spPr>
          <a:xfrm>
            <a:off x="7849851" y="4607225"/>
            <a:ext cx="1081825" cy="324000"/>
          </a:xfrm>
          <a:prstGeom prst="rect">
            <a:avLst/>
          </a:prstGeom>
          <a:noFill/>
          <a:ln>
            <a:noFill/>
          </a:ln>
        </p:spPr>
      </p:pic>
      <p:sp>
        <p:nvSpPr>
          <p:cNvPr id="362" name="Google Shape;362;p33"/>
          <p:cNvSpPr txBox="1"/>
          <p:nvPr/>
        </p:nvSpPr>
        <p:spPr>
          <a:xfrm>
            <a:off x="5297278" y="834050"/>
            <a:ext cx="36045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i="1">
                <a:solidFill>
                  <a:srgbClr val="FFFFFF"/>
                </a:solidFill>
                <a:latin typeface="Poppins"/>
                <a:ea typeface="Poppins"/>
                <a:cs typeface="Poppins"/>
                <a:sym typeface="Poppins"/>
              </a:rPr>
              <a:t>Kampanye </a:t>
            </a:r>
            <a:br>
              <a:rPr lang="en" sz="2200" b="1" i="1">
                <a:solidFill>
                  <a:srgbClr val="FFFFFF"/>
                </a:solidFill>
                <a:latin typeface="Poppins"/>
                <a:ea typeface="Poppins"/>
                <a:cs typeface="Poppins"/>
                <a:sym typeface="Poppins"/>
              </a:rPr>
            </a:br>
            <a:r>
              <a:rPr lang="en" sz="2200" b="1" i="1">
                <a:solidFill>
                  <a:srgbClr val="FFFFFF"/>
                </a:solidFill>
                <a:latin typeface="Poppins"/>
                <a:ea typeface="Poppins"/>
                <a:cs typeface="Poppins"/>
                <a:sym typeface="Poppins"/>
              </a:rPr>
              <a:t>Capres dan Cawapres</a:t>
            </a:r>
            <a:endParaRPr sz="2200" b="1" i="1">
              <a:solidFill>
                <a:srgbClr val="FFFFFF"/>
              </a:solidFill>
              <a:latin typeface="Poppins"/>
              <a:ea typeface="Poppins"/>
              <a:cs typeface="Poppins"/>
              <a:sym typeface="Poppins"/>
            </a:endParaRPr>
          </a:p>
        </p:txBody>
      </p:sp>
      <p:sp>
        <p:nvSpPr>
          <p:cNvPr id="363" name="Google Shape;363;p33"/>
          <p:cNvSpPr txBox="1"/>
          <p:nvPr/>
        </p:nvSpPr>
        <p:spPr>
          <a:xfrm>
            <a:off x="5286500" y="429767"/>
            <a:ext cx="34371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FFFFFF"/>
                </a:solidFill>
                <a:latin typeface="Poppins"/>
                <a:ea typeface="Poppins"/>
                <a:cs typeface="Poppins"/>
                <a:sym typeface="Poppins"/>
              </a:rPr>
              <a:t>siapa saja yang dapat terlibat dalam kampanye? </a:t>
            </a:r>
            <a:endParaRPr b="1" i="1">
              <a:solidFill>
                <a:srgbClr val="FFFFFF"/>
              </a:solidFill>
              <a:latin typeface="Poppins"/>
              <a:ea typeface="Poppins"/>
              <a:cs typeface="Poppins"/>
              <a:sym typeface="Poppins"/>
            </a:endParaRPr>
          </a:p>
        </p:txBody>
      </p:sp>
      <p:sp>
        <p:nvSpPr>
          <p:cNvPr id="364" name="Google Shape;364;p33"/>
          <p:cNvSpPr txBox="1"/>
          <p:nvPr/>
        </p:nvSpPr>
        <p:spPr>
          <a:xfrm>
            <a:off x="5271625" y="834050"/>
            <a:ext cx="36045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i="1">
                <a:solidFill>
                  <a:schemeClr val="accent1"/>
                </a:solidFill>
                <a:latin typeface="Poppins"/>
                <a:ea typeface="Poppins"/>
                <a:cs typeface="Poppins"/>
                <a:sym typeface="Poppins"/>
              </a:rPr>
              <a:t>Kampanye </a:t>
            </a:r>
            <a:br>
              <a:rPr lang="en" sz="2200" b="1" i="1">
                <a:solidFill>
                  <a:schemeClr val="accent1"/>
                </a:solidFill>
                <a:latin typeface="Poppins"/>
                <a:ea typeface="Poppins"/>
                <a:cs typeface="Poppins"/>
                <a:sym typeface="Poppins"/>
              </a:rPr>
            </a:br>
            <a:r>
              <a:rPr lang="en" sz="2200" b="1" i="1">
                <a:solidFill>
                  <a:schemeClr val="accent1"/>
                </a:solidFill>
                <a:latin typeface="Poppins"/>
                <a:ea typeface="Poppins"/>
                <a:cs typeface="Poppins"/>
                <a:sym typeface="Poppins"/>
              </a:rPr>
              <a:t>Capres dan Cawapres</a:t>
            </a:r>
            <a:endParaRPr sz="2200" b="1" i="1">
              <a:solidFill>
                <a:schemeClr val="accent1"/>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8"/>
        <p:cNvGrpSpPr/>
        <p:nvPr/>
      </p:nvGrpSpPr>
      <p:grpSpPr>
        <a:xfrm>
          <a:off x="0" y="0"/>
          <a:ext cx="0" cy="0"/>
          <a:chOff x="0" y="0"/>
          <a:chExt cx="0" cy="0"/>
        </a:xfrm>
      </p:grpSpPr>
      <p:sp>
        <p:nvSpPr>
          <p:cNvPr id="369" name="Google Shape;369;p34"/>
          <p:cNvSpPr/>
          <p:nvPr/>
        </p:nvSpPr>
        <p:spPr>
          <a:xfrm>
            <a:off x="-14600" y="0"/>
            <a:ext cx="4749000" cy="52752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0" name="Google Shape;370;p34"/>
          <p:cNvPicPr preferRelativeResize="0"/>
          <p:nvPr/>
        </p:nvPicPr>
        <p:blipFill rotWithShape="1">
          <a:blip r:embed="rId3">
            <a:alphaModFix/>
          </a:blip>
          <a:srcRect l="-15816" r="35976"/>
          <a:stretch/>
        </p:blipFill>
        <p:spPr>
          <a:xfrm>
            <a:off x="-537601" y="401825"/>
            <a:ext cx="4744276" cy="4339825"/>
          </a:xfrm>
          <a:prstGeom prst="rect">
            <a:avLst/>
          </a:prstGeom>
          <a:noFill/>
          <a:ln>
            <a:noFill/>
          </a:ln>
        </p:spPr>
      </p:pic>
      <p:sp>
        <p:nvSpPr>
          <p:cNvPr id="371" name="Google Shape;371;p34"/>
          <p:cNvSpPr/>
          <p:nvPr/>
        </p:nvSpPr>
        <p:spPr>
          <a:xfrm rot="5399084">
            <a:off x="248327" y="438475"/>
            <a:ext cx="1125300" cy="891300"/>
          </a:xfrm>
          <a:prstGeom prst="rtTriangl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3454725" y="764100"/>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chemeClr val="accent1"/>
            </a:solidFill>
            <a:prstDash val="solid"/>
            <a:round/>
            <a:headEnd type="none" w="med" len="med"/>
            <a:tailEnd type="none" w="med" len="med"/>
          </a:ln>
        </p:spPr>
      </p:sp>
      <p:sp>
        <p:nvSpPr>
          <p:cNvPr id="373" name="Google Shape;373;p34"/>
          <p:cNvSpPr/>
          <p:nvPr/>
        </p:nvSpPr>
        <p:spPr>
          <a:xfrm>
            <a:off x="3683325" y="916500"/>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chemeClr val="accent1"/>
            </a:solidFill>
            <a:prstDash val="solid"/>
            <a:round/>
            <a:headEnd type="none" w="med" len="med"/>
            <a:tailEnd type="none" w="med" len="med"/>
          </a:ln>
        </p:spPr>
      </p:sp>
      <p:sp>
        <p:nvSpPr>
          <p:cNvPr id="374" name="Google Shape;374;p34"/>
          <p:cNvSpPr/>
          <p:nvPr/>
        </p:nvSpPr>
        <p:spPr>
          <a:xfrm>
            <a:off x="3530925" y="1068900"/>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chemeClr val="accent1"/>
            </a:solidFill>
            <a:prstDash val="solid"/>
            <a:round/>
            <a:headEnd type="none" w="med" len="med"/>
            <a:tailEnd type="none" w="med" len="med"/>
          </a:ln>
        </p:spPr>
      </p:sp>
      <p:pic>
        <p:nvPicPr>
          <p:cNvPr id="375" name="Google Shape;375;p34"/>
          <p:cNvPicPr preferRelativeResize="0"/>
          <p:nvPr/>
        </p:nvPicPr>
        <p:blipFill rotWithShape="1">
          <a:blip r:embed="rId4">
            <a:alphaModFix/>
          </a:blip>
          <a:srcRect r="30560"/>
          <a:stretch/>
        </p:blipFill>
        <p:spPr>
          <a:xfrm>
            <a:off x="8002251" y="4835825"/>
            <a:ext cx="1081825" cy="324000"/>
          </a:xfrm>
          <a:prstGeom prst="rect">
            <a:avLst/>
          </a:prstGeom>
          <a:noFill/>
          <a:ln>
            <a:noFill/>
          </a:ln>
        </p:spPr>
      </p:pic>
      <p:sp>
        <p:nvSpPr>
          <p:cNvPr id="376" name="Google Shape;376;p34"/>
          <p:cNvSpPr txBox="1"/>
          <p:nvPr/>
        </p:nvSpPr>
        <p:spPr>
          <a:xfrm>
            <a:off x="6027608" y="430522"/>
            <a:ext cx="2817000" cy="3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solidFill>
                  <a:schemeClr val="accent1"/>
                </a:solidFill>
                <a:latin typeface="Poppins"/>
                <a:ea typeface="Poppins"/>
                <a:cs typeface="Poppins"/>
                <a:sym typeface="Poppins"/>
              </a:rPr>
              <a:t>siapa saja yang dapat terlibat dalam kampanye? </a:t>
            </a:r>
            <a:endParaRPr b="1" i="1">
              <a:solidFill>
                <a:schemeClr val="accent1"/>
              </a:solidFill>
              <a:latin typeface="Poppins"/>
              <a:ea typeface="Poppins"/>
              <a:cs typeface="Poppins"/>
              <a:sym typeface="Poppins"/>
            </a:endParaRPr>
          </a:p>
        </p:txBody>
      </p:sp>
      <p:sp>
        <p:nvSpPr>
          <p:cNvPr id="377" name="Google Shape;377;p34"/>
          <p:cNvSpPr txBox="1"/>
          <p:nvPr/>
        </p:nvSpPr>
        <p:spPr>
          <a:xfrm>
            <a:off x="6025607" y="839540"/>
            <a:ext cx="36045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i="1">
                <a:solidFill>
                  <a:srgbClr val="FFFFFF"/>
                </a:solidFill>
                <a:latin typeface="Poppins"/>
                <a:ea typeface="Poppins"/>
                <a:cs typeface="Poppins"/>
                <a:sym typeface="Poppins"/>
              </a:rPr>
              <a:t>Kampanye </a:t>
            </a:r>
            <a:br>
              <a:rPr lang="en" sz="2200" b="1" i="1">
                <a:solidFill>
                  <a:srgbClr val="FFFFFF"/>
                </a:solidFill>
                <a:latin typeface="Poppins"/>
                <a:ea typeface="Poppins"/>
                <a:cs typeface="Poppins"/>
                <a:sym typeface="Poppins"/>
              </a:rPr>
            </a:br>
            <a:r>
              <a:rPr lang="en" sz="2200" b="1" i="1">
                <a:solidFill>
                  <a:srgbClr val="FFFFFF"/>
                </a:solidFill>
                <a:latin typeface="Poppins"/>
                <a:ea typeface="Poppins"/>
                <a:cs typeface="Poppins"/>
                <a:sym typeface="Poppins"/>
              </a:rPr>
              <a:t>Calon Anggota DPR</a:t>
            </a:r>
            <a:endParaRPr sz="2200" b="1" i="1">
              <a:solidFill>
                <a:srgbClr val="FFFFFF"/>
              </a:solidFill>
              <a:latin typeface="Poppins"/>
              <a:ea typeface="Poppins"/>
              <a:cs typeface="Poppins"/>
              <a:sym typeface="Poppins"/>
            </a:endParaRPr>
          </a:p>
          <a:p>
            <a:pPr marL="0" lvl="0" indent="0" algn="l" rtl="0">
              <a:spcBef>
                <a:spcPts val="0"/>
              </a:spcBef>
              <a:spcAft>
                <a:spcPts val="0"/>
              </a:spcAft>
              <a:buNone/>
            </a:pPr>
            <a:r>
              <a:rPr lang="en" sz="2200" b="1" i="1">
                <a:solidFill>
                  <a:srgbClr val="FFFFFF"/>
                </a:solidFill>
                <a:latin typeface="Poppins"/>
                <a:ea typeface="Poppins"/>
                <a:cs typeface="Poppins"/>
                <a:sym typeface="Poppins"/>
              </a:rPr>
              <a:t>dan DPRD</a:t>
            </a:r>
            <a:endParaRPr sz="2200" b="1" i="1">
              <a:solidFill>
                <a:srgbClr val="FFFFFF"/>
              </a:solidFill>
              <a:latin typeface="Poppins"/>
              <a:ea typeface="Poppins"/>
              <a:cs typeface="Poppins"/>
              <a:sym typeface="Poppins"/>
            </a:endParaRPr>
          </a:p>
        </p:txBody>
      </p:sp>
      <p:sp>
        <p:nvSpPr>
          <p:cNvPr id="378" name="Google Shape;378;p34"/>
          <p:cNvSpPr txBox="1"/>
          <p:nvPr/>
        </p:nvSpPr>
        <p:spPr>
          <a:xfrm>
            <a:off x="6063333" y="817965"/>
            <a:ext cx="36045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i="1">
                <a:solidFill>
                  <a:schemeClr val="accent1"/>
                </a:solidFill>
                <a:latin typeface="Poppins"/>
                <a:ea typeface="Poppins"/>
                <a:cs typeface="Poppins"/>
                <a:sym typeface="Poppins"/>
              </a:rPr>
              <a:t>Kampanye </a:t>
            </a:r>
            <a:br>
              <a:rPr lang="en" sz="2200" b="1" i="1">
                <a:solidFill>
                  <a:schemeClr val="accent1"/>
                </a:solidFill>
                <a:latin typeface="Poppins"/>
                <a:ea typeface="Poppins"/>
                <a:cs typeface="Poppins"/>
                <a:sym typeface="Poppins"/>
              </a:rPr>
            </a:br>
            <a:r>
              <a:rPr lang="en" sz="2200" b="1" i="1">
                <a:solidFill>
                  <a:schemeClr val="accent1"/>
                </a:solidFill>
                <a:latin typeface="Poppins"/>
                <a:ea typeface="Poppins"/>
                <a:cs typeface="Poppins"/>
                <a:sym typeface="Poppins"/>
              </a:rPr>
              <a:t>Calon Anggota DPR</a:t>
            </a:r>
            <a:endParaRPr sz="2200" b="1" i="1">
              <a:solidFill>
                <a:schemeClr val="accent1"/>
              </a:solidFill>
              <a:latin typeface="Poppins"/>
              <a:ea typeface="Poppins"/>
              <a:cs typeface="Poppins"/>
              <a:sym typeface="Poppins"/>
            </a:endParaRPr>
          </a:p>
          <a:p>
            <a:pPr marL="0" lvl="0" indent="0" algn="l" rtl="0">
              <a:spcBef>
                <a:spcPts val="0"/>
              </a:spcBef>
              <a:spcAft>
                <a:spcPts val="0"/>
              </a:spcAft>
              <a:buNone/>
            </a:pPr>
            <a:r>
              <a:rPr lang="en" sz="2200" b="1" i="1">
                <a:solidFill>
                  <a:schemeClr val="accent1"/>
                </a:solidFill>
                <a:latin typeface="Poppins"/>
                <a:ea typeface="Poppins"/>
                <a:cs typeface="Poppins"/>
                <a:sym typeface="Poppins"/>
              </a:rPr>
              <a:t>dan DPRD</a:t>
            </a:r>
            <a:endParaRPr sz="2200" b="1" i="1">
              <a:solidFill>
                <a:schemeClr val="accent1"/>
              </a:solidFill>
              <a:latin typeface="Poppins"/>
              <a:ea typeface="Poppins"/>
              <a:cs typeface="Poppins"/>
              <a:sym typeface="Poppins"/>
            </a:endParaRPr>
          </a:p>
        </p:txBody>
      </p:sp>
      <p:sp>
        <p:nvSpPr>
          <p:cNvPr id="379" name="Google Shape;379;p34"/>
          <p:cNvSpPr txBox="1"/>
          <p:nvPr/>
        </p:nvSpPr>
        <p:spPr>
          <a:xfrm>
            <a:off x="4928400" y="1814234"/>
            <a:ext cx="3682200" cy="1577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3C78D8"/>
              </a:buClr>
              <a:buSzPts val="1800"/>
              <a:buFont typeface="Cabin"/>
              <a:buAutoNum type="arabicPeriod"/>
            </a:pPr>
            <a:r>
              <a:rPr lang="en" sz="1800" b="1" i="1">
                <a:solidFill>
                  <a:srgbClr val="3C78D8"/>
                </a:solidFill>
                <a:latin typeface="Cabin"/>
                <a:ea typeface="Cabin"/>
                <a:cs typeface="Cabin"/>
                <a:sym typeface="Cabin"/>
              </a:rPr>
              <a:t>Pelaksana Kampanye</a:t>
            </a:r>
            <a:endParaRPr sz="1800" b="1" i="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AutoNum type="alphaLcPeriod"/>
            </a:pPr>
            <a:r>
              <a:rPr lang="en" sz="1800" b="1" i="1">
                <a:solidFill>
                  <a:srgbClr val="3C78D8"/>
                </a:solidFill>
                <a:latin typeface="Cabin"/>
                <a:ea typeface="Cabin"/>
                <a:cs typeface="Cabin"/>
                <a:sym typeface="Cabin"/>
              </a:rPr>
              <a:t>Calon Anggota DPR atau DPRD</a:t>
            </a:r>
            <a:endParaRPr sz="1800" b="1" i="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AutoNum type="alphaLcPeriod"/>
            </a:pPr>
            <a:r>
              <a:rPr lang="en" sz="1800" b="1" i="1">
                <a:solidFill>
                  <a:srgbClr val="3C78D8"/>
                </a:solidFill>
                <a:latin typeface="Cabin"/>
                <a:ea typeface="Cabin"/>
                <a:cs typeface="Cabin"/>
                <a:sym typeface="Cabin"/>
              </a:rPr>
              <a:t>Pengurus partai politik</a:t>
            </a:r>
            <a:endParaRPr sz="1800" b="1" i="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AutoNum type="alphaLcPeriod"/>
            </a:pPr>
            <a:r>
              <a:rPr lang="en" sz="1800" b="1" i="1">
                <a:solidFill>
                  <a:srgbClr val="3C78D8"/>
                </a:solidFill>
                <a:latin typeface="Cabin"/>
                <a:ea typeface="Cabin"/>
                <a:cs typeface="Cabin"/>
                <a:sym typeface="Cabin"/>
              </a:rPr>
              <a:t>Juru kampanye</a:t>
            </a:r>
            <a:endParaRPr sz="1800" b="1" i="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AutoNum type="alphaLcPeriod"/>
            </a:pPr>
            <a:r>
              <a:rPr lang="en" sz="1800" b="1" i="1">
                <a:solidFill>
                  <a:srgbClr val="3C78D8"/>
                </a:solidFill>
                <a:latin typeface="Cabin"/>
                <a:ea typeface="Cabin"/>
                <a:cs typeface="Cabin"/>
                <a:sym typeface="Cabin"/>
              </a:rPr>
              <a:t>Orang seorang</a:t>
            </a:r>
            <a:endParaRPr sz="1800" b="1" i="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AutoNum type="alphaLcPeriod"/>
            </a:pPr>
            <a:r>
              <a:rPr lang="en" sz="1800" b="1" i="1">
                <a:solidFill>
                  <a:srgbClr val="3C78D8"/>
                </a:solidFill>
                <a:latin typeface="Cabin"/>
                <a:ea typeface="Cabin"/>
                <a:cs typeface="Cabin"/>
                <a:sym typeface="Cabin"/>
              </a:rPr>
              <a:t>Organisasi penyelenggara kegiatan yang ditunjuk oleh Calon Anggota DPR/DPRD</a:t>
            </a:r>
            <a:endParaRPr sz="1800" b="1" i="1">
              <a:solidFill>
                <a:srgbClr val="3C78D8"/>
              </a:solidFill>
              <a:latin typeface="Cabin"/>
              <a:ea typeface="Cabin"/>
              <a:cs typeface="Cabin"/>
              <a:sym typeface="Cabin"/>
            </a:endParaRPr>
          </a:p>
          <a:p>
            <a:pPr marL="0" lvl="0" indent="0" algn="l" rtl="0">
              <a:spcBef>
                <a:spcPts val="0"/>
              </a:spcBef>
              <a:spcAft>
                <a:spcPts val="0"/>
              </a:spcAft>
              <a:buNone/>
            </a:pPr>
            <a:r>
              <a:rPr lang="en" sz="1800" b="1" i="1">
                <a:solidFill>
                  <a:srgbClr val="3C78D8"/>
                </a:solidFill>
                <a:latin typeface="Cabin"/>
                <a:ea typeface="Cabin"/>
                <a:cs typeface="Cabin"/>
                <a:sym typeface="Cabin"/>
              </a:rPr>
              <a:t>2.      Petugas Kampanye</a:t>
            </a:r>
            <a:endParaRPr sz="1800" b="1" i="1">
              <a:solidFill>
                <a:srgbClr val="3C78D8"/>
              </a:solidFill>
              <a:latin typeface="Cabin"/>
              <a:ea typeface="Cabin"/>
              <a:cs typeface="Cabin"/>
              <a:sym typeface="Cabi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83"/>
        <p:cNvGrpSpPr/>
        <p:nvPr/>
      </p:nvGrpSpPr>
      <p:grpSpPr>
        <a:xfrm>
          <a:off x="0" y="0"/>
          <a:ext cx="0" cy="0"/>
          <a:chOff x="0" y="0"/>
          <a:chExt cx="0" cy="0"/>
        </a:xfrm>
      </p:grpSpPr>
      <p:sp>
        <p:nvSpPr>
          <p:cNvPr id="384" name="Google Shape;384;p35"/>
          <p:cNvSpPr/>
          <p:nvPr/>
        </p:nvSpPr>
        <p:spPr>
          <a:xfrm>
            <a:off x="0" y="12825"/>
            <a:ext cx="9171000" cy="5130600"/>
          </a:xfrm>
          <a:prstGeom prst="rtTriangle">
            <a:avLst/>
          </a:prstGeom>
          <a:solidFill>
            <a:srgbClr val="EEEEEE">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5" name="Google Shape;385;p35"/>
          <p:cNvPicPr preferRelativeResize="0"/>
          <p:nvPr/>
        </p:nvPicPr>
        <p:blipFill rotWithShape="1">
          <a:blip r:embed="rId3">
            <a:alphaModFix/>
          </a:blip>
          <a:srcRect l="33893"/>
          <a:stretch/>
        </p:blipFill>
        <p:spPr>
          <a:xfrm>
            <a:off x="722725" y="768000"/>
            <a:ext cx="3582900" cy="3607500"/>
          </a:xfrm>
          <a:prstGeom prst="ellipse">
            <a:avLst/>
          </a:prstGeom>
          <a:noFill/>
          <a:ln>
            <a:noFill/>
          </a:ln>
        </p:spPr>
      </p:pic>
      <p:sp>
        <p:nvSpPr>
          <p:cNvPr id="386" name="Google Shape;386;p35"/>
          <p:cNvSpPr/>
          <p:nvPr/>
        </p:nvSpPr>
        <p:spPr>
          <a:xfrm>
            <a:off x="615775" y="679800"/>
            <a:ext cx="3796800" cy="3783900"/>
          </a:xfrm>
          <a:prstGeom prst="ellipse">
            <a:avLst/>
          </a:prstGeom>
          <a:solidFill>
            <a:srgbClr val="3C78D8">
              <a:alpha val="3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txBox="1"/>
          <p:nvPr/>
        </p:nvSpPr>
        <p:spPr>
          <a:xfrm>
            <a:off x="3336825" y="767992"/>
            <a:ext cx="34371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FFFFFF"/>
                </a:solidFill>
                <a:latin typeface="Poppins"/>
                <a:ea typeface="Poppins"/>
                <a:cs typeface="Poppins"/>
                <a:sym typeface="Poppins"/>
              </a:rPr>
              <a:t>siapa saja yang dapat terlibat dalam kampanye? </a:t>
            </a:r>
            <a:endParaRPr b="1" i="1">
              <a:solidFill>
                <a:srgbClr val="FFFFFF"/>
              </a:solidFill>
              <a:latin typeface="Poppins"/>
              <a:ea typeface="Poppins"/>
              <a:cs typeface="Poppins"/>
              <a:sym typeface="Poppins"/>
            </a:endParaRPr>
          </a:p>
        </p:txBody>
      </p:sp>
      <p:sp>
        <p:nvSpPr>
          <p:cNvPr id="388" name="Google Shape;388;p35"/>
          <p:cNvSpPr txBox="1"/>
          <p:nvPr/>
        </p:nvSpPr>
        <p:spPr>
          <a:xfrm>
            <a:off x="3783725" y="1180350"/>
            <a:ext cx="46947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i="1">
                <a:solidFill>
                  <a:srgbClr val="FFFFFF"/>
                </a:solidFill>
                <a:latin typeface="Poppins"/>
                <a:ea typeface="Poppins"/>
                <a:cs typeface="Poppins"/>
                <a:sym typeface="Poppins"/>
              </a:rPr>
              <a:t>Kampanye Calon Anggota DPD</a:t>
            </a:r>
            <a:endParaRPr sz="2200" b="1" i="1">
              <a:solidFill>
                <a:srgbClr val="FFFFFF"/>
              </a:solidFill>
              <a:latin typeface="Poppins"/>
              <a:ea typeface="Poppins"/>
              <a:cs typeface="Poppins"/>
              <a:sym typeface="Poppins"/>
            </a:endParaRPr>
          </a:p>
        </p:txBody>
      </p:sp>
      <p:sp>
        <p:nvSpPr>
          <p:cNvPr id="389" name="Google Shape;389;p35"/>
          <p:cNvSpPr txBox="1"/>
          <p:nvPr/>
        </p:nvSpPr>
        <p:spPr>
          <a:xfrm>
            <a:off x="3809378" y="1180350"/>
            <a:ext cx="46947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i="1">
                <a:solidFill>
                  <a:srgbClr val="3C78D8"/>
                </a:solidFill>
                <a:latin typeface="Poppins"/>
                <a:ea typeface="Poppins"/>
                <a:cs typeface="Poppins"/>
                <a:sym typeface="Poppins"/>
              </a:rPr>
              <a:t>Kampanye Calon Anggota DPD</a:t>
            </a:r>
            <a:endParaRPr sz="2200" b="1" i="1">
              <a:solidFill>
                <a:srgbClr val="3C78D8"/>
              </a:solidFill>
              <a:latin typeface="Poppins"/>
              <a:ea typeface="Poppins"/>
              <a:cs typeface="Poppins"/>
              <a:sym typeface="Poppins"/>
            </a:endParaRPr>
          </a:p>
        </p:txBody>
      </p:sp>
      <p:sp>
        <p:nvSpPr>
          <p:cNvPr id="390" name="Google Shape;390;p35"/>
          <p:cNvSpPr txBox="1"/>
          <p:nvPr/>
        </p:nvSpPr>
        <p:spPr>
          <a:xfrm>
            <a:off x="4097413" y="1676159"/>
            <a:ext cx="3682200" cy="22359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800" b="1" i="1">
                <a:solidFill>
                  <a:srgbClr val="3C78D8"/>
                </a:solidFill>
                <a:latin typeface="Cabin"/>
                <a:ea typeface="Cabin"/>
                <a:cs typeface="Cabin"/>
                <a:sym typeface="Cabin"/>
              </a:rPr>
              <a:t>Pelaksana Kampanye</a:t>
            </a:r>
            <a:endParaRPr sz="1800" b="1" i="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AutoNum type="alphaLcPeriod"/>
            </a:pPr>
            <a:r>
              <a:rPr lang="en" sz="1800" b="1" i="1">
                <a:solidFill>
                  <a:srgbClr val="3C78D8"/>
                </a:solidFill>
                <a:latin typeface="Cabin"/>
                <a:ea typeface="Cabin"/>
                <a:cs typeface="Cabin"/>
                <a:sym typeface="Cabin"/>
              </a:rPr>
              <a:t>Calon Anggota DPD</a:t>
            </a:r>
            <a:endParaRPr sz="1800" b="1" i="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AutoNum type="alphaLcPeriod"/>
            </a:pPr>
            <a:r>
              <a:rPr lang="en" sz="1800" b="1" i="1">
                <a:solidFill>
                  <a:srgbClr val="3C78D8"/>
                </a:solidFill>
                <a:latin typeface="Cabin"/>
                <a:ea typeface="Cabin"/>
                <a:cs typeface="Cabin"/>
                <a:sym typeface="Cabin"/>
              </a:rPr>
              <a:t>Juru kampanye</a:t>
            </a:r>
            <a:endParaRPr sz="1800" b="1" i="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AutoNum type="alphaLcPeriod"/>
            </a:pPr>
            <a:r>
              <a:rPr lang="en" sz="1800" b="1" i="1">
                <a:solidFill>
                  <a:srgbClr val="3C78D8"/>
                </a:solidFill>
                <a:latin typeface="Cabin"/>
                <a:ea typeface="Cabin"/>
                <a:cs typeface="Cabin"/>
                <a:sym typeface="Cabin"/>
              </a:rPr>
              <a:t>Orang seorang</a:t>
            </a:r>
            <a:endParaRPr sz="1800" b="1" i="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AutoNum type="alphaLcPeriod"/>
            </a:pPr>
            <a:r>
              <a:rPr lang="en" sz="1800" b="1" i="1">
                <a:solidFill>
                  <a:srgbClr val="3C78D8"/>
                </a:solidFill>
                <a:latin typeface="Cabin"/>
                <a:ea typeface="Cabin"/>
                <a:cs typeface="Cabin"/>
                <a:sym typeface="Cabin"/>
              </a:rPr>
              <a:t>Organisasi penyelenggara kegiatan yang ditunjuk oleh DPD</a:t>
            </a:r>
            <a:endParaRPr sz="1800" b="1" i="1">
              <a:solidFill>
                <a:srgbClr val="3C78D8"/>
              </a:solidFill>
              <a:latin typeface="Cabin"/>
              <a:ea typeface="Cabin"/>
              <a:cs typeface="Cabin"/>
              <a:sym typeface="Cabin"/>
            </a:endParaRPr>
          </a:p>
        </p:txBody>
      </p:sp>
      <p:sp>
        <p:nvSpPr>
          <p:cNvPr id="391" name="Google Shape;391;p35"/>
          <p:cNvSpPr/>
          <p:nvPr/>
        </p:nvSpPr>
        <p:spPr>
          <a:xfrm>
            <a:off x="-12825" y="1038955"/>
            <a:ext cx="3349500" cy="6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a:off x="-12825" y="1419950"/>
            <a:ext cx="3796800" cy="6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3" name="Google Shape;393;p35"/>
          <p:cNvPicPr preferRelativeResize="0"/>
          <p:nvPr/>
        </p:nvPicPr>
        <p:blipFill rotWithShape="1">
          <a:blip r:embed="rId4">
            <a:alphaModFix/>
          </a:blip>
          <a:srcRect r="30560"/>
          <a:stretch/>
        </p:blipFill>
        <p:spPr>
          <a:xfrm>
            <a:off x="8002251" y="4759625"/>
            <a:ext cx="1081825" cy="324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397"/>
        <p:cNvGrpSpPr/>
        <p:nvPr/>
      </p:nvGrpSpPr>
      <p:grpSpPr>
        <a:xfrm>
          <a:off x="0" y="0"/>
          <a:ext cx="0" cy="0"/>
          <a:chOff x="0" y="0"/>
          <a:chExt cx="0" cy="0"/>
        </a:xfrm>
      </p:grpSpPr>
      <p:sp>
        <p:nvSpPr>
          <p:cNvPr id="398" name="Google Shape;398;p36"/>
          <p:cNvSpPr txBox="1"/>
          <p:nvPr/>
        </p:nvSpPr>
        <p:spPr>
          <a:xfrm>
            <a:off x="3313825" y="1534275"/>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rgbClr val="FFFFFF"/>
                </a:solidFill>
                <a:latin typeface="Abril Fatface"/>
                <a:ea typeface="Abril Fatface"/>
                <a:cs typeface="Abril Fatface"/>
                <a:sym typeface="Abril Fatface"/>
              </a:rPr>
              <a:t>0 6</a:t>
            </a:r>
            <a:endParaRPr sz="9600" b="1" i="1">
              <a:solidFill>
                <a:srgbClr val="FFFFFF"/>
              </a:solidFill>
              <a:latin typeface="Abril Fatface"/>
              <a:ea typeface="Abril Fatface"/>
              <a:cs typeface="Abril Fatface"/>
              <a:sym typeface="Abril Fatface"/>
            </a:endParaRPr>
          </a:p>
        </p:txBody>
      </p:sp>
      <p:sp>
        <p:nvSpPr>
          <p:cNvPr id="399" name="Google Shape;399;p36"/>
          <p:cNvSpPr/>
          <p:nvPr/>
        </p:nvSpPr>
        <p:spPr>
          <a:xfrm>
            <a:off x="4335000" y="3039300"/>
            <a:ext cx="160800" cy="210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6"/>
          <p:cNvSpPr txBox="1"/>
          <p:nvPr/>
        </p:nvSpPr>
        <p:spPr>
          <a:xfrm>
            <a:off x="3261790" y="1540926"/>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chemeClr val="accent1"/>
                </a:solidFill>
                <a:latin typeface="Abril Fatface"/>
                <a:ea typeface="Abril Fatface"/>
                <a:cs typeface="Abril Fatface"/>
                <a:sym typeface="Abril Fatface"/>
              </a:rPr>
              <a:t>0 6</a:t>
            </a:r>
            <a:endParaRPr sz="9600" b="1" i="1">
              <a:solidFill>
                <a:schemeClr val="accent1"/>
              </a:solidFill>
              <a:latin typeface="Abril Fatface"/>
              <a:ea typeface="Abril Fatface"/>
              <a:cs typeface="Abril Fatface"/>
              <a:sym typeface="Abril Fatface"/>
            </a:endParaRPr>
          </a:p>
        </p:txBody>
      </p:sp>
      <p:sp>
        <p:nvSpPr>
          <p:cNvPr id="401" name="Google Shape;401;p36"/>
          <p:cNvSpPr txBox="1"/>
          <p:nvPr/>
        </p:nvSpPr>
        <p:spPr>
          <a:xfrm>
            <a:off x="2598800" y="1176200"/>
            <a:ext cx="3510300" cy="7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rgbClr val="FFFFFF"/>
                </a:solidFill>
                <a:latin typeface="Abril Fatface"/>
                <a:ea typeface="Abril Fatface"/>
                <a:cs typeface="Abril Fatface"/>
                <a:sym typeface="Abril Fatface"/>
              </a:rPr>
              <a:t>materi dan metode kampanye, serta pengawasannya</a:t>
            </a:r>
            <a:endParaRPr sz="1800" i="1">
              <a:solidFill>
                <a:srgbClr val="FFFFFF"/>
              </a:solidFill>
              <a:latin typeface="Abril Fatface"/>
              <a:ea typeface="Abril Fatface"/>
              <a:cs typeface="Abril Fatface"/>
              <a:sym typeface="Abril Fatfac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405"/>
        <p:cNvGrpSpPr/>
        <p:nvPr/>
      </p:nvGrpSpPr>
      <p:grpSpPr>
        <a:xfrm>
          <a:off x="0" y="0"/>
          <a:ext cx="0" cy="0"/>
          <a:chOff x="0" y="0"/>
          <a:chExt cx="0" cy="0"/>
        </a:xfrm>
      </p:grpSpPr>
      <p:sp>
        <p:nvSpPr>
          <p:cNvPr id="406" name="Google Shape;406;p37"/>
          <p:cNvSpPr/>
          <p:nvPr/>
        </p:nvSpPr>
        <p:spPr>
          <a:xfrm>
            <a:off x="-105900" y="1177000"/>
            <a:ext cx="4677900" cy="741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7"/>
          <p:cNvSpPr/>
          <p:nvPr/>
        </p:nvSpPr>
        <p:spPr>
          <a:xfrm>
            <a:off x="-200100" y="1647795"/>
            <a:ext cx="4755100" cy="447275"/>
          </a:xfrm>
          <a:custGeom>
            <a:avLst/>
            <a:gdLst/>
            <a:ahLst/>
            <a:cxnLst/>
            <a:rect l="l" t="t" r="r" b="b"/>
            <a:pathLst>
              <a:path w="190204" h="17891" extrusionOk="0">
                <a:moveTo>
                  <a:pt x="0" y="0"/>
                </a:moveTo>
                <a:cubicBezTo>
                  <a:pt x="4241" y="606"/>
                  <a:pt x="8881" y="-32"/>
                  <a:pt x="12712" y="1884"/>
                </a:cubicBezTo>
                <a:cubicBezTo>
                  <a:pt x="15803" y="3430"/>
                  <a:pt x="17269" y="8721"/>
                  <a:pt x="20716" y="8475"/>
                </a:cubicBezTo>
                <a:cubicBezTo>
                  <a:pt x="25320" y="8146"/>
                  <a:pt x="29296" y="3885"/>
                  <a:pt x="33898" y="4238"/>
                </a:cubicBezTo>
                <a:cubicBezTo>
                  <a:pt x="43195" y="4952"/>
                  <a:pt x="52478" y="9066"/>
                  <a:pt x="61675" y="7533"/>
                </a:cubicBezTo>
                <a:cubicBezTo>
                  <a:pt x="65074" y="6966"/>
                  <a:pt x="67308" y="3301"/>
                  <a:pt x="70621" y="2354"/>
                </a:cubicBezTo>
                <a:cubicBezTo>
                  <a:pt x="76960" y="542"/>
                  <a:pt x="84139" y="4909"/>
                  <a:pt x="90394" y="2825"/>
                </a:cubicBezTo>
                <a:cubicBezTo>
                  <a:pt x="94336" y="1512"/>
                  <a:pt x="98488" y="212"/>
                  <a:pt x="102635" y="471"/>
                </a:cubicBezTo>
                <a:cubicBezTo>
                  <a:pt x="109821" y="920"/>
                  <a:pt x="116194" y="5797"/>
                  <a:pt x="123350" y="6592"/>
                </a:cubicBezTo>
                <a:cubicBezTo>
                  <a:pt x="132558" y="7616"/>
                  <a:pt x="141863" y="7533"/>
                  <a:pt x="151127" y="7533"/>
                </a:cubicBezTo>
                <a:cubicBezTo>
                  <a:pt x="154301" y="7533"/>
                  <a:pt x="157491" y="5250"/>
                  <a:pt x="160543" y="6121"/>
                </a:cubicBezTo>
                <a:cubicBezTo>
                  <a:pt x="163113" y="6855"/>
                  <a:pt x="163584" y="10638"/>
                  <a:pt x="165722" y="12241"/>
                </a:cubicBezTo>
                <a:cubicBezTo>
                  <a:pt x="167002" y="13201"/>
                  <a:pt x="169298" y="12051"/>
                  <a:pt x="170430" y="13183"/>
                </a:cubicBezTo>
                <a:cubicBezTo>
                  <a:pt x="172158" y="14910"/>
                  <a:pt x="173156" y="17891"/>
                  <a:pt x="173255" y="17891"/>
                </a:cubicBezTo>
                <a:cubicBezTo>
                  <a:pt x="175145" y="17891"/>
                  <a:pt x="172550" y="14116"/>
                  <a:pt x="172784" y="12241"/>
                </a:cubicBezTo>
                <a:cubicBezTo>
                  <a:pt x="173367" y="7575"/>
                  <a:pt x="180822" y="6640"/>
                  <a:pt x="185496" y="6121"/>
                </a:cubicBezTo>
                <a:cubicBezTo>
                  <a:pt x="187315" y="5919"/>
                  <a:pt x="188374" y="3296"/>
                  <a:pt x="190204" y="3296"/>
                </a:cubicBezTo>
              </a:path>
            </a:pathLst>
          </a:custGeom>
          <a:noFill/>
          <a:ln w="19050" cap="flat" cmpd="sng">
            <a:solidFill>
              <a:srgbClr val="DD7E6B"/>
            </a:solidFill>
            <a:prstDash val="solid"/>
            <a:round/>
            <a:headEnd type="none" w="med" len="med"/>
            <a:tailEnd type="none" w="med" len="med"/>
          </a:ln>
        </p:spPr>
      </p:sp>
      <p:sp>
        <p:nvSpPr>
          <p:cNvPr id="408" name="Google Shape;408;p37"/>
          <p:cNvSpPr txBox="1">
            <a:spLocks noGrp="1"/>
          </p:cNvSpPr>
          <p:nvPr>
            <p:ph type="subTitle" idx="1"/>
          </p:nvPr>
        </p:nvSpPr>
        <p:spPr>
          <a:xfrm>
            <a:off x="-1403148" y="1551348"/>
            <a:ext cx="8520600" cy="64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Poppins"/>
                <a:ea typeface="Poppins"/>
                <a:cs typeface="Poppins"/>
                <a:sym typeface="Poppins"/>
              </a:rPr>
              <a:t>MATERI KAMPANYE</a:t>
            </a:r>
            <a:endParaRPr sz="3600" b="1">
              <a:solidFill>
                <a:srgbClr val="FFFFFF"/>
              </a:solidFill>
              <a:latin typeface="Poppins"/>
              <a:ea typeface="Poppins"/>
              <a:cs typeface="Poppins"/>
              <a:sym typeface="Poppins"/>
            </a:endParaRPr>
          </a:p>
        </p:txBody>
      </p:sp>
      <p:sp>
        <p:nvSpPr>
          <p:cNvPr id="409" name="Google Shape;409;p37"/>
          <p:cNvSpPr txBox="1">
            <a:spLocks noGrp="1"/>
          </p:cNvSpPr>
          <p:nvPr>
            <p:ph type="ctrTitle"/>
          </p:nvPr>
        </p:nvSpPr>
        <p:spPr>
          <a:xfrm>
            <a:off x="4883800" y="1061850"/>
            <a:ext cx="3603600" cy="888600"/>
          </a:xfrm>
          <a:prstGeom prst="rect">
            <a:avLst/>
          </a:prstGeom>
        </p:spPr>
        <p:txBody>
          <a:bodyPr spcFirstLastPara="1" wrap="square" lIns="91425" tIns="91425" rIns="91425" bIns="91425" anchor="b" anchorCtr="0">
            <a:noAutofit/>
          </a:bodyPr>
          <a:lstStyle/>
          <a:p>
            <a:pPr marL="457200" lvl="0" indent="-381000" algn="ctr" rtl="0">
              <a:spcBef>
                <a:spcPts val="0"/>
              </a:spcBef>
              <a:spcAft>
                <a:spcPts val="0"/>
              </a:spcAft>
              <a:buClr>
                <a:srgbClr val="F1C232"/>
              </a:buClr>
              <a:buSzPts val="2400"/>
              <a:buFont typeface="Poppins"/>
              <a:buAutoNum type="arabicPeriod"/>
            </a:pPr>
            <a:r>
              <a:rPr lang="en" sz="2400" b="1" i="1">
                <a:solidFill>
                  <a:srgbClr val="F1C232"/>
                </a:solidFill>
                <a:latin typeface="Poppins"/>
                <a:ea typeface="Poppins"/>
                <a:cs typeface="Poppins"/>
                <a:sym typeface="Poppins"/>
              </a:rPr>
              <a:t>SOPAN</a:t>
            </a:r>
            <a:endParaRPr sz="2400" b="1" i="1">
              <a:solidFill>
                <a:srgbClr val="F1C232"/>
              </a:solidFill>
              <a:latin typeface="Poppins"/>
              <a:ea typeface="Poppins"/>
              <a:cs typeface="Poppins"/>
              <a:sym typeface="Poppins"/>
            </a:endParaRPr>
          </a:p>
        </p:txBody>
      </p:sp>
      <p:sp>
        <p:nvSpPr>
          <p:cNvPr id="410" name="Google Shape;410;p37"/>
          <p:cNvSpPr txBox="1"/>
          <p:nvPr/>
        </p:nvSpPr>
        <p:spPr>
          <a:xfrm>
            <a:off x="5029200" y="1339350"/>
            <a:ext cx="1059300" cy="7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rgbClr val="E06666"/>
                </a:solidFill>
                <a:latin typeface="Poppins"/>
                <a:ea typeface="Poppins"/>
                <a:cs typeface="Poppins"/>
                <a:sym typeface="Poppins"/>
              </a:rPr>
              <a:t>/</a:t>
            </a:r>
            <a:endParaRPr sz="9600" b="1" i="1">
              <a:solidFill>
                <a:srgbClr val="E06666"/>
              </a:solidFill>
              <a:latin typeface="Poppins"/>
              <a:ea typeface="Poppins"/>
              <a:cs typeface="Poppins"/>
              <a:sym typeface="Poppins"/>
            </a:endParaRPr>
          </a:p>
        </p:txBody>
      </p:sp>
      <p:pic>
        <p:nvPicPr>
          <p:cNvPr id="411" name="Google Shape;411;p37"/>
          <p:cNvPicPr preferRelativeResize="0"/>
          <p:nvPr/>
        </p:nvPicPr>
        <p:blipFill rotWithShape="1">
          <a:blip r:embed="rId3">
            <a:alphaModFix/>
          </a:blip>
          <a:srcRect r="30560"/>
          <a:stretch/>
        </p:blipFill>
        <p:spPr>
          <a:xfrm>
            <a:off x="8002251" y="4835825"/>
            <a:ext cx="1081825" cy="324000"/>
          </a:xfrm>
          <a:prstGeom prst="rect">
            <a:avLst/>
          </a:prstGeom>
          <a:noFill/>
          <a:ln>
            <a:noFill/>
          </a:ln>
        </p:spPr>
      </p:pic>
      <p:sp>
        <p:nvSpPr>
          <p:cNvPr id="412" name="Google Shape;412;p37"/>
          <p:cNvSpPr txBox="1">
            <a:spLocks noGrp="1"/>
          </p:cNvSpPr>
          <p:nvPr>
            <p:ph type="ctrTitle"/>
          </p:nvPr>
        </p:nvSpPr>
        <p:spPr>
          <a:xfrm>
            <a:off x="5798200" y="1960375"/>
            <a:ext cx="3113400" cy="4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i="1">
                <a:solidFill>
                  <a:srgbClr val="F1C232"/>
                </a:solidFill>
                <a:latin typeface="Poppins"/>
                <a:ea typeface="Poppins"/>
                <a:cs typeface="Poppins"/>
                <a:sym typeface="Poppins"/>
              </a:rPr>
              <a:t>2.   TERTIB</a:t>
            </a:r>
            <a:endParaRPr sz="2400" b="1" i="1">
              <a:solidFill>
                <a:srgbClr val="F1C232"/>
              </a:solidFill>
              <a:latin typeface="Poppins"/>
              <a:ea typeface="Poppins"/>
              <a:cs typeface="Poppins"/>
              <a:sym typeface="Poppins"/>
            </a:endParaRPr>
          </a:p>
        </p:txBody>
      </p:sp>
      <p:sp>
        <p:nvSpPr>
          <p:cNvPr id="413" name="Google Shape;413;p37"/>
          <p:cNvSpPr txBox="1">
            <a:spLocks noGrp="1"/>
          </p:cNvSpPr>
          <p:nvPr>
            <p:ph type="ctrTitle"/>
          </p:nvPr>
        </p:nvSpPr>
        <p:spPr>
          <a:xfrm>
            <a:off x="5722000" y="2417575"/>
            <a:ext cx="3603600" cy="4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i="1">
                <a:solidFill>
                  <a:srgbClr val="F1C232"/>
                </a:solidFill>
                <a:latin typeface="Poppins"/>
                <a:ea typeface="Poppins"/>
                <a:cs typeface="Poppins"/>
                <a:sym typeface="Poppins"/>
              </a:rPr>
              <a:t>3.   BIJAK &amp; BERADAB</a:t>
            </a:r>
            <a:endParaRPr sz="2400" b="1" i="1">
              <a:solidFill>
                <a:srgbClr val="F1C232"/>
              </a:solidFill>
              <a:latin typeface="Poppins"/>
              <a:ea typeface="Poppins"/>
              <a:cs typeface="Poppins"/>
              <a:sym typeface="Poppins"/>
            </a:endParaRPr>
          </a:p>
        </p:txBody>
      </p:sp>
      <p:sp>
        <p:nvSpPr>
          <p:cNvPr id="414" name="Google Shape;414;p37"/>
          <p:cNvSpPr txBox="1">
            <a:spLocks noGrp="1"/>
          </p:cNvSpPr>
          <p:nvPr>
            <p:ph type="ctrTitle"/>
          </p:nvPr>
        </p:nvSpPr>
        <p:spPr>
          <a:xfrm>
            <a:off x="5645800" y="2874775"/>
            <a:ext cx="3113400" cy="4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i="1">
                <a:solidFill>
                  <a:srgbClr val="F1C232"/>
                </a:solidFill>
                <a:latin typeface="Poppins"/>
                <a:ea typeface="Poppins"/>
                <a:cs typeface="Poppins"/>
                <a:sym typeface="Poppins"/>
              </a:rPr>
              <a:t>4.   MENDIDIK</a:t>
            </a:r>
            <a:endParaRPr sz="2400" b="1" i="1">
              <a:solidFill>
                <a:srgbClr val="F1C232"/>
              </a:solidFill>
              <a:latin typeface="Poppins"/>
              <a:ea typeface="Poppins"/>
              <a:cs typeface="Poppins"/>
              <a:sym typeface="Poppins"/>
            </a:endParaRPr>
          </a:p>
        </p:txBody>
      </p:sp>
      <p:sp>
        <p:nvSpPr>
          <p:cNvPr id="415" name="Google Shape;415;p37"/>
          <p:cNvSpPr txBox="1"/>
          <p:nvPr/>
        </p:nvSpPr>
        <p:spPr>
          <a:xfrm>
            <a:off x="601250" y="1851003"/>
            <a:ext cx="3000000" cy="1196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b="1">
                <a:solidFill>
                  <a:srgbClr val="FFFFFF"/>
                </a:solidFill>
                <a:highlight>
                  <a:srgbClr val="F1C232"/>
                </a:highlight>
                <a:latin typeface="Poppins"/>
                <a:ea typeface="Poppins"/>
                <a:cs typeface="Poppins"/>
                <a:sym typeface="Poppins"/>
              </a:rPr>
              <a:t>harus disampaikan dengan cara:</a:t>
            </a:r>
            <a:endParaRPr>
              <a:solidFill>
                <a:srgbClr val="FFFFFF"/>
              </a:solidFill>
              <a:highlight>
                <a:srgbClr val="F1C232"/>
              </a:highlight>
            </a:endParaRPr>
          </a:p>
        </p:txBody>
      </p:sp>
      <p:sp>
        <p:nvSpPr>
          <p:cNvPr id="416" name="Google Shape;416;p37"/>
          <p:cNvSpPr txBox="1">
            <a:spLocks noGrp="1"/>
          </p:cNvSpPr>
          <p:nvPr>
            <p:ph type="ctrTitle"/>
          </p:nvPr>
        </p:nvSpPr>
        <p:spPr>
          <a:xfrm>
            <a:off x="5608074" y="3319908"/>
            <a:ext cx="3603600" cy="4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i="1">
                <a:solidFill>
                  <a:srgbClr val="F1C232"/>
                </a:solidFill>
                <a:latin typeface="Poppins"/>
                <a:ea typeface="Poppins"/>
                <a:cs typeface="Poppins"/>
                <a:sym typeface="Poppins"/>
              </a:rPr>
              <a:t>5.   TIDAK PROVOKATIF</a:t>
            </a:r>
            <a:endParaRPr sz="2400" b="1" i="1">
              <a:solidFill>
                <a:srgbClr val="F1C232"/>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0"/>
        <p:cNvGrpSpPr/>
        <p:nvPr/>
      </p:nvGrpSpPr>
      <p:grpSpPr>
        <a:xfrm>
          <a:off x="0" y="0"/>
          <a:ext cx="0" cy="0"/>
          <a:chOff x="0" y="0"/>
          <a:chExt cx="0" cy="0"/>
        </a:xfrm>
      </p:grpSpPr>
      <p:pic>
        <p:nvPicPr>
          <p:cNvPr id="421" name="Google Shape;421;p38"/>
          <p:cNvPicPr preferRelativeResize="0"/>
          <p:nvPr/>
        </p:nvPicPr>
        <p:blipFill>
          <a:blip r:embed="rId3">
            <a:alphaModFix amt="93000"/>
          </a:blip>
          <a:stretch>
            <a:fillRect/>
          </a:stretch>
        </p:blipFill>
        <p:spPr>
          <a:xfrm>
            <a:off x="0" y="0"/>
            <a:ext cx="9144000" cy="5143511"/>
          </a:xfrm>
          <a:prstGeom prst="rect">
            <a:avLst/>
          </a:prstGeom>
          <a:noFill/>
          <a:ln>
            <a:noFill/>
          </a:ln>
        </p:spPr>
      </p:pic>
      <p:sp>
        <p:nvSpPr>
          <p:cNvPr id="422" name="Google Shape;422;p38"/>
          <p:cNvSpPr/>
          <p:nvPr/>
        </p:nvSpPr>
        <p:spPr>
          <a:xfrm>
            <a:off x="0" y="423775"/>
            <a:ext cx="5479500" cy="4076700"/>
          </a:xfrm>
          <a:prstGeom prst="rect">
            <a:avLst/>
          </a:prstGeom>
          <a:solidFill>
            <a:srgbClr val="3C78D8">
              <a:alpha val="3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txBox="1"/>
          <p:nvPr/>
        </p:nvSpPr>
        <p:spPr>
          <a:xfrm>
            <a:off x="376761" y="2071132"/>
            <a:ext cx="4719900" cy="856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Poppins"/>
              <a:buAutoNum type="arabicPeriod"/>
            </a:pPr>
            <a:r>
              <a:rPr lang="en" sz="2000" i="1">
                <a:solidFill>
                  <a:srgbClr val="FFFFFF"/>
                </a:solidFill>
                <a:latin typeface="Poppins"/>
                <a:ea typeface="Poppins"/>
                <a:cs typeface="Poppins"/>
                <a:sym typeface="Poppins"/>
              </a:rPr>
              <a:t>pertemuan terbatas</a:t>
            </a:r>
            <a:endParaRPr sz="2000" i="1">
              <a:solidFill>
                <a:srgbClr val="FFFFFF"/>
              </a:solidFill>
              <a:latin typeface="Poppins"/>
              <a:ea typeface="Poppins"/>
              <a:cs typeface="Poppins"/>
              <a:sym typeface="Poppins"/>
            </a:endParaRPr>
          </a:p>
          <a:p>
            <a:pPr marL="457200" lvl="0" indent="-355600" algn="l" rtl="0">
              <a:spcBef>
                <a:spcPts val="0"/>
              </a:spcBef>
              <a:spcAft>
                <a:spcPts val="0"/>
              </a:spcAft>
              <a:buClr>
                <a:srgbClr val="FFFFFF"/>
              </a:buClr>
              <a:buSzPts val="2000"/>
              <a:buFont typeface="Poppins"/>
              <a:buAutoNum type="arabicPeriod"/>
            </a:pPr>
            <a:r>
              <a:rPr lang="en" sz="2000" i="1">
                <a:solidFill>
                  <a:srgbClr val="FFFFFF"/>
                </a:solidFill>
                <a:latin typeface="Poppins"/>
                <a:ea typeface="Poppins"/>
                <a:cs typeface="Poppins"/>
                <a:sym typeface="Poppins"/>
              </a:rPr>
              <a:t>tatap muka</a:t>
            </a:r>
            <a:endParaRPr sz="2000" i="1">
              <a:solidFill>
                <a:srgbClr val="FFFFFF"/>
              </a:solidFill>
              <a:latin typeface="Poppins"/>
              <a:ea typeface="Poppins"/>
              <a:cs typeface="Poppins"/>
              <a:sym typeface="Poppins"/>
            </a:endParaRPr>
          </a:p>
          <a:p>
            <a:pPr marL="457200" lvl="0" indent="-355600" algn="l" rtl="0">
              <a:spcBef>
                <a:spcPts val="0"/>
              </a:spcBef>
              <a:spcAft>
                <a:spcPts val="0"/>
              </a:spcAft>
              <a:buClr>
                <a:srgbClr val="FFFFFF"/>
              </a:buClr>
              <a:buSzPts val="2000"/>
              <a:buFont typeface="Poppins"/>
              <a:buAutoNum type="arabicPeriod"/>
            </a:pPr>
            <a:r>
              <a:rPr lang="en" sz="2000" i="1">
                <a:solidFill>
                  <a:srgbClr val="FFFFFF"/>
                </a:solidFill>
                <a:latin typeface="Poppins"/>
                <a:ea typeface="Poppins"/>
                <a:cs typeface="Poppins"/>
                <a:sym typeface="Poppins"/>
              </a:rPr>
              <a:t>penyebaran bahan kampanye</a:t>
            </a:r>
            <a:endParaRPr sz="2000" i="1">
              <a:solidFill>
                <a:srgbClr val="FFFFFF"/>
              </a:solidFill>
              <a:latin typeface="Poppins"/>
              <a:ea typeface="Poppins"/>
              <a:cs typeface="Poppins"/>
              <a:sym typeface="Poppins"/>
            </a:endParaRPr>
          </a:p>
          <a:p>
            <a:pPr marL="457200" lvl="0" indent="-355600" algn="l" rtl="0">
              <a:spcBef>
                <a:spcPts val="0"/>
              </a:spcBef>
              <a:spcAft>
                <a:spcPts val="0"/>
              </a:spcAft>
              <a:buClr>
                <a:srgbClr val="FFFFFF"/>
              </a:buClr>
              <a:buSzPts val="2000"/>
              <a:buFont typeface="Poppins"/>
              <a:buAutoNum type="arabicPeriod"/>
            </a:pPr>
            <a:r>
              <a:rPr lang="en" sz="2000" i="1">
                <a:solidFill>
                  <a:srgbClr val="FFFFFF"/>
                </a:solidFill>
                <a:latin typeface="Poppins"/>
                <a:ea typeface="Poppins"/>
                <a:cs typeface="Poppins"/>
                <a:sym typeface="Poppins"/>
              </a:rPr>
              <a:t>pemasangan APK</a:t>
            </a:r>
            <a:endParaRPr sz="2000" i="1">
              <a:solidFill>
                <a:srgbClr val="FFFFFF"/>
              </a:solidFill>
              <a:latin typeface="Poppins"/>
              <a:ea typeface="Poppins"/>
              <a:cs typeface="Poppins"/>
              <a:sym typeface="Poppins"/>
            </a:endParaRPr>
          </a:p>
          <a:p>
            <a:pPr marL="457200" lvl="0" indent="-355600" algn="l" rtl="0">
              <a:spcBef>
                <a:spcPts val="0"/>
              </a:spcBef>
              <a:spcAft>
                <a:spcPts val="0"/>
              </a:spcAft>
              <a:buClr>
                <a:srgbClr val="FFFFFF"/>
              </a:buClr>
              <a:buSzPts val="2000"/>
              <a:buFont typeface="Poppins"/>
              <a:buAutoNum type="arabicPeriod"/>
            </a:pPr>
            <a:r>
              <a:rPr lang="en" sz="2000" i="1">
                <a:solidFill>
                  <a:srgbClr val="FFFFFF"/>
                </a:solidFill>
                <a:latin typeface="Poppins"/>
                <a:ea typeface="Poppins"/>
                <a:cs typeface="Poppins"/>
                <a:sym typeface="Poppins"/>
              </a:rPr>
              <a:t>kampanye di media sosial</a:t>
            </a:r>
            <a:endParaRPr sz="2000" i="1">
              <a:solidFill>
                <a:srgbClr val="FFFFFF"/>
              </a:solidFill>
              <a:latin typeface="Poppins"/>
              <a:ea typeface="Poppins"/>
              <a:cs typeface="Poppins"/>
              <a:sym typeface="Poppins"/>
            </a:endParaRPr>
          </a:p>
          <a:p>
            <a:pPr marL="457200" lvl="0" indent="-355600" algn="l" rtl="0">
              <a:spcBef>
                <a:spcPts val="0"/>
              </a:spcBef>
              <a:spcAft>
                <a:spcPts val="0"/>
              </a:spcAft>
              <a:buClr>
                <a:srgbClr val="FFFFFF"/>
              </a:buClr>
              <a:buSzPts val="2000"/>
              <a:buFont typeface="Poppins"/>
              <a:buAutoNum type="arabicPeriod"/>
            </a:pPr>
            <a:r>
              <a:rPr lang="en" sz="2000" i="1">
                <a:solidFill>
                  <a:srgbClr val="FFFFFF"/>
                </a:solidFill>
                <a:latin typeface="Poppins"/>
                <a:ea typeface="Poppins"/>
                <a:cs typeface="Poppins"/>
                <a:sym typeface="Poppins"/>
              </a:rPr>
              <a:t>debat Paslon</a:t>
            </a:r>
            <a:endParaRPr sz="2000" i="1">
              <a:solidFill>
                <a:srgbClr val="FFFFFF"/>
              </a:solidFill>
              <a:latin typeface="Poppins"/>
              <a:ea typeface="Poppins"/>
              <a:cs typeface="Poppins"/>
              <a:sym typeface="Poppins"/>
            </a:endParaRPr>
          </a:p>
        </p:txBody>
      </p:sp>
      <p:sp>
        <p:nvSpPr>
          <p:cNvPr id="424" name="Google Shape;424;p38"/>
          <p:cNvSpPr txBox="1"/>
          <p:nvPr/>
        </p:nvSpPr>
        <p:spPr>
          <a:xfrm>
            <a:off x="186792" y="1267875"/>
            <a:ext cx="47199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i="1">
                <a:solidFill>
                  <a:srgbClr val="FFFFFF"/>
                </a:solidFill>
                <a:latin typeface="Poppins"/>
                <a:ea typeface="Poppins"/>
                <a:cs typeface="Poppins"/>
                <a:sym typeface="Poppins"/>
              </a:rPr>
              <a:t>Pelaksanaan kampanye dengan metode:</a:t>
            </a:r>
            <a:endParaRPr sz="2000" i="1">
              <a:solidFill>
                <a:srgbClr val="FFFFFF"/>
              </a:solidFill>
              <a:latin typeface="Poppins"/>
              <a:ea typeface="Poppins"/>
              <a:cs typeface="Poppins"/>
              <a:sym typeface="Poppins"/>
            </a:endParaRPr>
          </a:p>
        </p:txBody>
      </p:sp>
      <p:pic>
        <p:nvPicPr>
          <p:cNvPr id="425" name="Google Shape;425;p38"/>
          <p:cNvPicPr preferRelativeResize="0"/>
          <p:nvPr/>
        </p:nvPicPr>
        <p:blipFill rotWithShape="1">
          <a:blip r:embed="rId4">
            <a:alphaModFix/>
          </a:blip>
          <a:srcRect r="30560"/>
          <a:stretch/>
        </p:blipFill>
        <p:spPr>
          <a:xfrm>
            <a:off x="8002251" y="4835825"/>
            <a:ext cx="1081825" cy="324000"/>
          </a:xfrm>
          <a:prstGeom prst="rect">
            <a:avLst/>
          </a:prstGeom>
          <a:noFill/>
          <a:ln>
            <a:noFill/>
          </a:ln>
        </p:spPr>
      </p:pic>
      <p:sp>
        <p:nvSpPr>
          <p:cNvPr id="426" name="Google Shape;426;p38"/>
          <p:cNvSpPr txBox="1"/>
          <p:nvPr/>
        </p:nvSpPr>
        <p:spPr>
          <a:xfrm>
            <a:off x="89030" y="816951"/>
            <a:ext cx="68472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i="1">
                <a:solidFill>
                  <a:srgbClr val="FFFFFF"/>
                </a:solidFill>
                <a:latin typeface="Poppins"/>
                <a:ea typeface="Poppins"/>
                <a:cs typeface="Poppins"/>
                <a:sym typeface="Poppins"/>
              </a:rPr>
              <a:t>23 September 2018 - 13 April 2019</a:t>
            </a:r>
            <a:endParaRPr sz="2400" b="1" i="1">
              <a:solidFill>
                <a:srgbClr val="FFFFFF"/>
              </a:solidFill>
              <a:latin typeface="Poppins"/>
              <a:ea typeface="Poppins"/>
              <a:cs typeface="Poppins"/>
              <a:sym typeface="Poppins"/>
            </a:endParaRPr>
          </a:p>
        </p:txBody>
      </p:sp>
      <p:sp>
        <p:nvSpPr>
          <p:cNvPr id="427" name="Google Shape;427;p38"/>
          <p:cNvSpPr txBox="1"/>
          <p:nvPr/>
        </p:nvSpPr>
        <p:spPr>
          <a:xfrm>
            <a:off x="73173" y="816942"/>
            <a:ext cx="68472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i="1">
                <a:solidFill>
                  <a:schemeClr val="accent1"/>
                </a:solidFill>
                <a:latin typeface="Poppins"/>
                <a:ea typeface="Poppins"/>
                <a:cs typeface="Poppins"/>
                <a:sym typeface="Poppins"/>
              </a:rPr>
              <a:t>23 September 2018 - 13 April 2019</a:t>
            </a:r>
            <a:endParaRPr sz="2400" b="1" i="1">
              <a:solidFill>
                <a:schemeClr val="accent1"/>
              </a:solidFill>
              <a:latin typeface="Poppins"/>
              <a:ea typeface="Poppins"/>
              <a:cs typeface="Poppins"/>
              <a:sym typeface="Poppins"/>
            </a:endParaRPr>
          </a:p>
        </p:txBody>
      </p:sp>
      <p:sp>
        <p:nvSpPr>
          <p:cNvPr id="428" name="Google Shape;428;p38"/>
          <p:cNvSpPr/>
          <p:nvPr/>
        </p:nvSpPr>
        <p:spPr>
          <a:xfrm>
            <a:off x="6089711" y="1289533"/>
            <a:ext cx="3159825" cy="2568100"/>
          </a:xfrm>
          <a:custGeom>
            <a:avLst/>
            <a:gdLst/>
            <a:ahLst/>
            <a:cxnLst/>
            <a:rect l="l" t="t" r="r" b="b"/>
            <a:pathLst>
              <a:path w="126393" h="102724" extrusionOk="0">
                <a:moveTo>
                  <a:pt x="25861" y="53042"/>
                </a:moveTo>
                <a:cubicBezTo>
                  <a:pt x="13899" y="39088"/>
                  <a:pt x="-11447" y="7422"/>
                  <a:pt x="5989" y="1607"/>
                </a:cubicBezTo>
                <a:cubicBezTo>
                  <a:pt x="15594" y="-1597"/>
                  <a:pt x="28638" y="292"/>
                  <a:pt x="35798" y="7452"/>
                </a:cubicBezTo>
                <a:cubicBezTo>
                  <a:pt x="40548" y="12202"/>
                  <a:pt x="42007" y="19398"/>
                  <a:pt x="45734" y="24987"/>
                </a:cubicBezTo>
                <a:cubicBezTo>
                  <a:pt x="48807" y="29595"/>
                  <a:pt x="54503" y="32592"/>
                  <a:pt x="56255" y="37846"/>
                </a:cubicBezTo>
                <a:cubicBezTo>
                  <a:pt x="57991" y="43051"/>
                  <a:pt x="57887" y="49062"/>
                  <a:pt x="60931" y="53627"/>
                </a:cubicBezTo>
                <a:cubicBezTo>
                  <a:pt x="71178" y="68992"/>
                  <a:pt x="85895" y="81372"/>
                  <a:pt x="101260" y="91619"/>
                </a:cubicBezTo>
                <a:cubicBezTo>
                  <a:pt x="108880" y="96701"/>
                  <a:pt x="118200" y="98631"/>
                  <a:pt x="126393" y="102724"/>
                </a:cubicBezTo>
              </a:path>
            </a:pathLst>
          </a:custGeom>
          <a:noFill/>
          <a:ln w="38100" cap="flat" cmpd="sng">
            <a:solidFill>
              <a:srgbClr val="FF9900"/>
            </a:solidFill>
            <a:prstDash val="dot"/>
            <a:round/>
            <a:headEnd type="none" w="med" len="med"/>
            <a:tailEnd type="none" w="med" len="med"/>
          </a:ln>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432"/>
        <p:cNvGrpSpPr/>
        <p:nvPr/>
      </p:nvGrpSpPr>
      <p:grpSpPr>
        <a:xfrm>
          <a:off x="0" y="0"/>
          <a:ext cx="0" cy="0"/>
          <a:chOff x="0" y="0"/>
          <a:chExt cx="0" cy="0"/>
        </a:xfrm>
      </p:grpSpPr>
      <p:sp>
        <p:nvSpPr>
          <p:cNvPr id="433" name="Google Shape;433;p39"/>
          <p:cNvSpPr/>
          <p:nvPr/>
        </p:nvSpPr>
        <p:spPr>
          <a:xfrm>
            <a:off x="2790925" y="1168975"/>
            <a:ext cx="3010200" cy="22650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9"/>
          <p:cNvSpPr txBox="1"/>
          <p:nvPr/>
        </p:nvSpPr>
        <p:spPr>
          <a:xfrm>
            <a:off x="1453975" y="3537275"/>
            <a:ext cx="6041400" cy="43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i="1">
                <a:solidFill>
                  <a:schemeClr val="lt1"/>
                </a:solidFill>
                <a:latin typeface="Poppins"/>
                <a:ea typeface="Poppins"/>
                <a:cs typeface="Poppins"/>
                <a:sym typeface="Poppins"/>
              </a:rPr>
              <a:t>pelaksanaan kampanye dengan metode  iklan media massa cetak, elektronik, dan internet serta rapat umum dilaksanakan selama 21 hari </a:t>
            </a:r>
            <a:br>
              <a:rPr lang="en" sz="1600" b="1" i="1">
                <a:solidFill>
                  <a:schemeClr val="lt1"/>
                </a:solidFill>
                <a:latin typeface="Poppins"/>
                <a:ea typeface="Poppins"/>
                <a:cs typeface="Poppins"/>
                <a:sym typeface="Poppins"/>
              </a:rPr>
            </a:br>
            <a:r>
              <a:rPr lang="en" sz="1600" b="1" i="1">
                <a:solidFill>
                  <a:schemeClr val="lt1"/>
                </a:solidFill>
                <a:latin typeface="Poppins"/>
                <a:ea typeface="Poppins"/>
                <a:cs typeface="Poppins"/>
                <a:sym typeface="Poppins"/>
              </a:rPr>
              <a:t>dan berakhir sampai dengan dimulainya masa tenang.</a:t>
            </a:r>
            <a:r>
              <a:rPr lang="en" sz="1600" b="1" i="1">
                <a:solidFill>
                  <a:schemeClr val="accent1"/>
                </a:solidFill>
                <a:latin typeface="Poppins"/>
                <a:ea typeface="Poppins"/>
                <a:cs typeface="Poppins"/>
                <a:sym typeface="Poppins"/>
              </a:rPr>
              <a:t> </a:t>
            </a:r>
            <a:endParaRPr sz="1600" b="1" i="1">
              <a:solidFill>
                <a:schemeClr val="accent1"/>
              </a:solidFill>
              <a:latin typeface="Poppins"/>
              <a:ea typeface="Poppins"/>
              <a:cs typeface="Poppins"/>
              <a:sym typeface="Poppins"/>
            </a:endParaRPr>
          </a:p>
        </p:txBody>
      </p:sp>
      <p:sp>
        <p:nvSpPr>
          <p:cNvPr id="435" name="Google Shape;435;p39"/>
          <p:cNvSpPr/>
          <p:nvPr/>
        </p:nvSpPr>
        <p:spPr>
          <a:xfrm>
            <a:off x="1577675" y="4628475"/>
            <a:ext cx="5772000" cy="7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6" name="Google Shape;436;p39"/>
          <p:cNvPicPr preferRelativeResize="0"/>
          <p:nvPr/>
        </p:nvPicPr>
        <p:blipFill rotWithShape="1">
          <a:blip r:embed="rId3">
            <a:alphaModFix/>
          </a:blip>
          <a:srcRect r="30560"/>
          <a:stretch/>
        </p:blipFill>
        <p:spPr>
          <a:xfrm>
            <a:off x="8062176" y="4759625"/>
            <a:ext cx="1081825" cy="324000"/>
          </a:xfrm>
          <a:prstGeom prst="rect">
            <a:avLst/>
          </a:prstGeom>
          <a:noFill/>
          <a:ln>
            <a:noFill/>
          </a:ln>
        </p:spPr>
      </p:pic>
      <p:sp>
        <p:nvSpPr>
          <p:cNvPr id="437" name="Google Shape;437;p39"/>
          <p:cNvSpPr/>
          <p:nvPr/>
        </p:nvSpPr>
        <p:spPr>
          <a:xfrm>
            <a:off x="2688650" y="1271275"/>
            <a:ext cx="3214800" cy="20832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9"/>
          <p:cNvSpPr txBox="1"/>
          <p:nvPr/>
        </p:nvSpPr>
        <p:spPr>
          <a:xfrm>
            <a:off x="3630924" y="1577200"/>
            <a:ext cx="27018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latin typeface="Poppins"/>
                <a:ea typeface="Poppins"/>
                <a:cs typeface="Poppins"/>
                <a:sym typeface="Poppins"/>
              </a:rPr>
              <a:t>21</a:t>
            </a:r>
            <a:endParaRPr sz="9600" b="1" i="1">
              <a:latin typeface="Poppins"/>
              <a:ea typeface="Poppins"/>
              <a:cs typeface="Poppins"/>
              <a:sym typeface="Poppins"/>
            </a:endParaRPr>
          </a:p>
        </p:txBody>
      </p:sp>
      <p:sp>
        <p:nvSpPr>
          <p:cNvPr id="439" name="Google Shape;439;p39"/>
          <p:cNvSpPr txBox="1"/>
          <p:nvPr/>
        </p:nvSpPr>
        <p:spPr>
          <a:xfrm>
            <a:off x="3551793" y="1533937"/>
            <a:ext cx="27018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rgbClr val="FFFFFF"/>
                </a:solidFill>
                <a:latin typeface="Poppins"/>
                <a:ea typeface="Poppins"/>
                <a:cs typeface="Poppins"/>
                <a:sym typeface="Poppins"/>
              </a:rPr>
              <a:t>21</a:t>
            </a:r>
            <a:endParaRPr sz="9600" b="1" i="1">
              <a:solidFill>
                <a:srgbClr val="FFFFFF"/>
              </a:solidFill>
              <a:latin typeface="Poppins"/>
              <a:ea typeface="Poppins"/>
              <a:cs typeface="Poppins"/>
              <a:sym typeface="Poppins"/>
            </a:endParaRPr>
          </a:p>
        </p:txBody>
      </p:sp>
      <p:sp>
        <p:nvSpPr>
          <p:cNvPr id="440" name="Google Shape;440;p39"/>
          <p:cNvSpPr/>
          <p:nvPr/>
        </p:nvSpPr>
        <p:spPr>
          <a:xfrm>
            <a:off x="14600" y="1680400"/>
            <a:ext cx="3214800" cy="7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14600" y="1909000"/>
            <a:ext cx="2484000" cy="7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p:nvPr/>
        </p:nvSpPr>
        <p:spPr>
          <a:xfrm>
            <a:off x="14600" y="2137600"/>
            <a:ext cx="2776200" cy="7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14600" y="2366200"/>
            <a:ext cx="1636500" cy="7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9"/>
          <p:cNvSpPr/>
          <p:nvPr/>
        </p:nvSpPr>
        <p:spPr>
          <a:xfrm>
            <a:off x="14600" y="2594800"/>
            <a:ext cx="3010200" cy="7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9"/>
          <p:cNvSpPr/>
          <p:nvPr/>
        </p:nvSpPr>
        <p:spPr>
          <a:xfrm>
            <a:off x="14600" y="2823400"/>
            <a:ext cx="1023000" cy="7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9"/>
          <p:cNvSpPr/>
          <p:nvPr/>
        </p:nvSpPr>
        <p:spPr>
          <a:xfrm>
            <a:off x="-3150" y="3052000"/>
            <a:ext cx="2238900" cy="7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9"/>
          <p:cNvSpPr txBox="1"/>
          <p:nvPr/>
        </p:nvSpPr>
        <p:spPr>
          <a:xfrm>
            <a:off x="2184147" y="1511173"/>
            <a:ext cx="41943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i="1">
                <a:solidFill>
                  <a:schemeClr val="lt1"/>
                </a:solidFill>
                <a:latin typeface="Poppins"/>
                <a:ea typeface="Poppins"/>
                <a:cs typeface="Poppins"/>
                <a:sym typeface="Poppins"/>
              </a:rPr>
              <a:t>(24 Maret 2018-13 April 2019)</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451"/>
        <p:cNvGrpSpPr/>
        <p:nvPr/>
      </p:nvGrpSpPr>
      <p:grpSpPr>
        <a:xfrm>
          <a:off x="0" y="0"/>
          <a:ext cx="0" cy="0"/>
          <a:chOff x="0" y="0"/>
          <a:chExt cx="0" cy="0"/>
        </a:xfrm>
      </p:grpSpPr>
      <p:sp>
        <p:nvSpPr>
          <p:cNvPr id="452" name="Google Shape;452;p40"/>
          <p:cNvSpPr/>
          <p:nvPr/>
        </p:nvSpPr>
        <p:spPr>
          <a:xfrm>
            <a:off x="4481324" y="853913"/>
            <a:ext cx="112500" cy="396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txBox="1"/>
          <p:nvPr/>
        </p:nvSpPr>
        <p:spPr>
          <a:xfrm>
            <a:off x="381000" y="189900"/>
            <a:ext cx="3900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i="1">
                <a:solidFill>
                  <a:srgbClr val="FFFFFF"/>
                </a:solidFill>
                <a:latin typeface="Poppins"/>
                <a:ea typeface="Poppins"/>
                <a:cs typeface="Poppins"/>
                <a:sym typeface="Poppins"/>
              </a:rPr>
              <a:t>PERTEMUAN TERBATAS</a:t>
            </a:r>
            <a:endParaRPr sz="2500" b="1" i="1">
              <a:solidFill>
                <a:srgbClr val="FFFFFF"/>
              </a:solidFill>
              <a:latin typeface="Poppins"/>
              <a:ea typeface="Poppins"/>
              <a:cs typeface="Poppins"/>
              <a:sym typeface="Poppins"/>
            </a:endParaRPr>
          </a:p>
        </p:txBody>
      </p:sp>
      <p:sp>
        <p:nvSpPr>
          <p:cNvPr id="454" name="Google Shape;454;p40"/>
          <p:cNvSpPr txBox="1"/>
          <p:nvPr/>
        </p:nvSpPr>
        <p:spPr>
          <a:xfrm>
            <a:off x="4789127" y="189900"/>
            <a:ext cx="44166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i="1">
                <a:solidFill>
                  <a:srgbClr val="FFFFFF"/>
                </a:solidFill>
                <a:latin typeface="Poppins"/>
                <a:ea typeface="Poppins"/>
                <a:cs typeface="Poppins"/>
                <a:sym typeface="Poppins"/>
              </a:rPr>
              <a:t>PERTEMUAN TATAP MUKA</a:t>
            </a:r>
            <a:endParaRPr sz="2500" b="1" i="1">
              <a:solidFill>
                <a:srgbClr val="FFFFFF"/>
              </a:solidFill>
              <a:latin typeface="Poppins"/>
              <a:ea typeface="Poppins"/>
              <a:cs typeface="Poppins"/>
              <a:sym typeface="Poppins"/>
            </a:endParaRPr>
          </a:p>
        </p:txBody>
      </p:sp>
      <p:sp>
        <p:nvSpPr>
          <p:cNvPr id="455" name="Google Shape;455;p40"/>
          <p:cNvSpPr/>
          <p:nvPr/>
        </p:nvSpPr>
        <p:spPr>
          <a:xfrm rot="5400000">
            <a:off x="4628875" y="-3386825"/>
            <a:ext cx="123300" cy="838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txBox="1"/>
          <p:nvPr/>
        </p:nvSpPr>
        <p:spPr>
          <a:xfrm>
            <a:off x="4135164" y="0"/>
            <a:ext cx="6870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i="1">
                <a:solidFill>
                  <a:srgbClr val="FFFFFF"/>
                </a:solidFill>
              </a:rPr>
              <a:t>&amp;</a:t>
            </a:r>
            <a:endParaRPr sz="4800" b="1" i="1">
              <a:solidFill>
                <a:srgbClr val="FFFFFF"/>
              </a:solidFill>
            </a:endParaRPr>
          </a:p>
        </p:txBody>
      </p:sp>
      <p:sp>
        <p:nvSpPr>
          <p:cNvPr id="457" name="Google Shape;457;p40"/>
          <p:cNvSpPr txBox="1"/>
          <p:nvPr/>
        </p:nvSpPr>
        <p:spPr>
          <a:xfrm>
            <a:off x="321455" y="908600"/>
            <a:ext cx="4159800" cy="856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abin"/>
              <a:buChar char="●"/>
            </a:pPr>
            <a:r>
              <a:rPr lang="en" sz="1800" b="1">
                <a:solidFill>
                  <a:srgbClr val="FFFFFF"/>
                </a:solidFill>
                <a:latin typeface="Cabin"/>
                <a:ea typeface="Cabin"/>
                <a:cs typeface="Cabin"/>
                <a:sym typeface="Cabin"/>
              </a:rPr>
              <a:t>Dilaksanakan oleh Peserta Pemilu</a:t>
            </a:r>
            <a:endParaRPr sz="1800" b="1">
              <a:solidFill>
                <a:srgbClr val="FFFFFF"/>
              </a:solidFill>
              <a:latin typeface="Cabin"/>
              <a:ea typeface="Cabin"/>
              <a:cs typeface="Cabin"/>
              <a:sym typeface="Cabin"/>
            </a:endParaRPr>
          </a:p>
        </p:txBody>
      </p:sp>
      <p:sp>
        <p:nvSpPr>
          <p:cNvPr id="458" name="Google Shape;458;p40"/>
          <p:cNvSpPr txBox="1"/>
          <p:nvPr/>
        </p:nvSpPr>
        <p:spPr>
          <a:xfrm>
            <a:off x="4512450" y="890850"/>
            <a:ext cx="4159800" cy="526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abin"/>
              <a:buChar char="●"/>
            </a:pPr>
            <a:r>
              <a:rPr lang="en" sz="1800" b="1">
                <a:solidFill>
                  <a:srgbClr val="FFFFFF"/>
                </a:solidFill>
                <a:latin typeface="Cabin"/>
                <a:ea typeface="Cabin"/>
                <a:cs typeface="Cabin"/>
                <a:sym typeface="Cabin"/>
              </a:rPr>
              <a:t>Dilaksanakan oleh Peserta Pemilu</a:t>
            </a:r>
            <a:endParaRPr sz="1800" b="1">
              <a:solidFill>
                <a:srgbClr val="FFFFFF"/>
              </a:solidFill>
              <a:latin typeface="Cabin"/>
              <a:ea typeface="Cabin"/>
              <a:cs typeface="Cabin"/>
              <a:sym typeface="Cabin"/>
            </a:endParaRPr>
          </a:p>
        </p:txBody>
      </p:sp>
      <p:sp>
        <p:nvSpPr>
          <p:cNvPr id="459" name="Google Shape;459;p40"/>
          <p:cNvSpPr txBox="1"/>
          <p:nvPr/>
        </p:nvSpPr>
        <p:spPr>
          <a:xfrm>
            <a:off x="4512450" y="1348050"/>
            <a:ext cx="4159800" cy="526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abin"/>
              <a:buChar char="●"/>
            </a:pPr>
            <a:r>
              <a:rPr lang="en" sz="1800" b="1">
                <a:solidFill>
                  <a:srgbClr val="FFFFFF"/>
                </a:solidFill>
                <a:latin typeface="Cabin"/>
                <a:ea typeface="Cabin"/>
                <a:cs typeface="Cabin"/>
                <a:sym typeface="Cabin"/>
              </a:rPr>
              <a:t>Dilaksanakan di ruangan; gedung terbuka/tertutup; atau di luar ruangan</a:t>
            </a:r>
            <a:endParaRPr sz="1800" b="1">
              <a:solidFill>
                <a:srgbClr val="FFFFFF"/>
              </a:solidFill>
              <a:latin typeface="Cabin"/>
              <a:ea typeface="Cabin"/>
              <a:cs typeface="Cabin"/>
              <a:sym typeface="Cabin"/>
            </a:endParaRPr>
          </a:p>
        </p:txBody>
      </p:sp>
      <p:sp>
        <p:nvSpPr>
          <p:cNvPr id="460" name="Google Shape;460;p40"/>
          <p:cNvSpPr txBox="1"/>
          <p:nvPr/>
        </p:nvSpPr>
        <p:spPr>
          <a:xfrm>
            <a:off x="321450" y="1348050"/>
            <a:ext cx="4159800" cy="526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abin"/>
              <a:buChar char="●"/>
            </a:pPr>
            <a:r>
              <a:rPr lang="en" sz="1800" b="1">
                <a:solidFill>
                  <a:srgbClr val="FFFFFF"/>
                </a:solidFill>
                <a:latin typeface="Cabin"/>
                <a:ea typeface="Cabin"/>
                <a:cs typeface="Cabin"/>
                <a:sym typeface="Cabin"/>
              </a:rPr>
              <a:t>Dilaksanakan di ruangan atau gedung tertutup</a:t>
            </a:r>
            <a:endParaRPr sz="1800" b="1">
              <a:solidFill>
                <a:srgbClr val="FFFFFF"/>
              </a:solidFill>
              <a:latin typeface="Cabin"/>
              <a:ea typeface="Cabin"/>
              <a:cs typeface="Cabin"/>
              <a:sym typeface="Cabin"/>
            </a:endParaRPr>
          </a:p>
        </p:txBody>
      </p:sp>
      <p:sp>
        <p:nvSpPr>
          <p:cNvPr id="461" name="Google Shape;461;p40"/>
          <p:cNvSpPr txBox="1"/>
          <p:nvPr/>
        </p:nvSpPr>
        <p:spPr>
          <a:xfrm>
            <a:off x="297449" y="2254600"/>
            <a:ext cx="4159800" cy="526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abin"/>
              <a:buChar char="●"/>
            </a:pPr>
            <a:r>
              <a:rPr lang="en" sz="1800" b="1">
                <a:solidFill>
                  <a:srgbClr val="FFFFFF"/>
                </a:solidFill>
                <a:latin typeface="Cabin"/>
                <a:ea typeface="Cabin"/>
                <a:cs typeface="Cabin"/>
                <a:sym typeface="Cabin"/>
              </a:rPr>
              <a:t>Jumlah peserta:</a:t>
            </a:r>
            <a:endParaRPr sz="1800" b="1">
              <a:solidFill>
                <a:srgbClr val="FFFFFF"/>
              </a:solidFill>
              <a:latin typeface="Cabin"/>
              <a:ea typeface="Cabin"/>
              <a:cs typeface="Cabin"/>
              <a:sym typeface="Cabin"/>
            </a:endParaRPr>
          </a:p>
          <a:p>
            <a:pPr marL="914400" lvl="1" indent="-342900" algn="l" rtl="0">
              <a:spcBef>
                <a:spcPts val="0"/>
              </a:spcBef>
              <a:spcAft>
                <a:spcPts val="0"/>
              </a:spcAft>
              <a:buClr>
                <a:srgbClr val="FFFFFF"/>
              </a:buClr>
              <a:buSzPts val="1800"/>
              <a:buFont typeface="Cabin"/>
              <a:buChar char="○"/>
            </a:pPr>
            <a:r>
              <a:rPr lang="en" sz="1800" b="1">
                <a:solidFill>
                  <a:srgbClr val="FFFFFF"/>
                </a:solidFill>
                <a:latin typeface="Cabin"/>
                <a:ea typeface="Cabin"/>
                <a:cs typeface="Cabin"/>
                <a:sym typeface="Cabin"/>
              </a:rPr>
              <a:t>Maks. 3.000 orang untuk tingkat nasional</a:t>
            </a:r>
            <a:endParaRPr sz="1800" b="1">
              <a:solidFill>
                <a:srgbClr val="FFFFFF"/>
              </a:solidFill>
              <a:latin typeface="Cabin"/>
              <a:ea typeface="Cabin"/>
              <a:cs typeface="Cabin"/>
              <a:sym typeface="Cabin"/>
            </a:endParaRPr>
          </a:p>
          <a:p>
            <a:pPr marL="914400" lvl="1" indent="-342900" algn="l" rtl="0">
              <a:spcBef>
                <a:spcPts val="0"/>
              </a:spcBef>
              <a:spcAft>
                <a:spcPts val="0"/>
              </a:spcAft>
              <a:buClr>
                <a:srgbClr val="FFFFFF"/>
              </a:buClr>
              <a:buSzPts val="1800"/>
              <a:buFont typeface="Cabin"/>
              <a:buChar char="○"/>
            </a:pPr>
            <a:r>
              <a:rPr lang="en" sz="1800" b="1">
                <a:solidFill>
                  <a:srgbClr val="FFFFFF"/>
                </a:solidFill>
                <a:latin typeface="Cabin"/>
                <a:ea typeface="Cabin"/>
                <a:cs typeface="Cabin"/>
                <a:sym typeface="Cabin"/>
              </a:rPr>
              <a:t>Maks. 2.000 orang untuk tingkat provinsi</a:t>
            </a:r>
            <a:endParaRPr sz="1800" b="1">
              <a:solidFill>
                <a:srgbClr val="FFFFFF"/>
              </a:solidFill>
              <a:latin typeface="Cabin"/>
              <a:ea typeface="Cabin"/>
              <a:cs typeface="Cabin"/>
              <a:sym typeface="Cabin"/>
            </a:endParaRPr>
          </a:p>
          <a:p>
            <a:pPr marL="914400" lvl="1" indent="-342900" algn="l" rtl="0">
              <a:spcBef>
                <a:spcPts val="0"/>
              </a:spcBef>
              <a:spcAft>
                <a:spcPts val="0"/>
              </a:spcAft>
              <a:buClr>
                <a:srgbClr val="FFFFFF"/>
              </a:buClr>
              <a:buSzPts val="1800"/>
              <a:buFont typeface="Cabin"/>
              <a:buChar char="○"/>
            </a:pPr>
            <a:r>
              <a:rPr lang="en" sz="1800" b="1">
                <a:solidFill>
                  <a:srgbClr val="FFFFFF"/>
                </a:solidFill>
                <a:latin typeface="Cabin"/>
                <a:ea typeface="Cabin"/>
                <a:cs typeface="Cabin"/>
                <a:sym typeface="Cabin"/>
              </a:rPr>
              <a:t>Maks. 1.000 orang untuk tingkat kab/kota</a:t>
            </a:r>
            <a:endParaRPr sz="1800" b="1">
              <a:solidFill>
                <a:srgbClr val="FFFFFF"/>
              </a:solidFill>
              <a:latin typeface="Cabin"/>
              <a:ea typeface="Cabin"/>
              <a:cs typeface="Cabin"/>
              <a:sym typeface="Cabin"/>
            </a:endParaRPr>
          </a:p>
        </p:txBody>
      </p:sp>
      <p:sp>
        <p:nvSpPr>
          <p:cNvPr id="462" name="Google Shape;462;p40"/>
          <p:cNvSpPr txBox="1"/>
          <p:nvPr/>
        </p:nvSpPr>
        <p:spPr>
          <a:xfrm>
            <a:off x="4486364" y="2213256"/>
            <a:ext cx="4159800" cy="526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abin"/>
              <a:buChar char="●"/>
            </a:pPr>
            <a:r>
              <a:rPr lang="en" sz="1800" b="1">
                <a:solidFill>
                  <a:srgbClr val="FFFFFF"/>
                </a:solidFill>
                <a:latin typeface="Cabin"/>
                <a:ea typeface="Cabin"/>
                <a:cs typeface="Cabin"/>
                <a:sym typeface="Cabin"/>
              </a:rPr>
              <a:t>Jumlah peserta:</a:t>
            </a:r>
            <a:endParaRPr sz="1800" b="1">
              <a:solidFill>
                <a:srgbClr val="FFFFFF"/>
              </a:solidFill>
              <a:latin typeface="Cabin"/>
              <a:ea typeface="Cabin"/>
              <a:cs typeface="Cabin"/>
              <a:sym typeface="Cabin"/>
            </a:endParaRPr>
          </a:p>
          <a:p>
            <a:pPr marL="914400" lvl="1" indent="-342900" algn="l" rtl="0">
              <a:spcBef>
                <a:spcPts val="0"/>
              </a:spcBef>
              <a:spcAft>
                <a:spcPts val="0"/>
              </a:spcAft>
              <a:buClr>
                <a:srgbClr val="FFFFFF"/>
              </a:buClr>
              <a:buSzPts val="1800"/>
              <a:buFont typeface="Cabin"/>
              <a:buChar char="○"/>
            </a:pPr>
            <a:r>
              <a:rPr lang="en" sz="1800" b="1">
                <a:solidFill>
                  <a:srgbClr val="FFFFFF"/>
                </a:solidFill>
                <a:latin typeface="Cabin"/>
                <a:ea typeface="Cabin"/>
                <a:cs typeface="Cabin"/>
                <a:sym typeface="Cabin"/>
              </a:rPr>
              <a:t>Jika dilaksanakan dalam ruangan, jumlah peserta tidak boleh melebihi kapasitas tempat duduk</a:t>
            </a:r>
            <a:endParaRPr sz="1800" b="1">
              <a:solidFill>
                <a:srgbClr val="FFFFFF"/>
              </a:solidFill>
              <a:latin typeface="Cabin"/>
              <a:ea typeface="Cabin"/>
              <a:cs typeface="Cabin"/>
              <a:sym typeface="Cabin"/>
            </a:endParaRPr>
          </a:p>
          <a:p>
            <a:pPr marL="914400" lvl="1" indent="-342900" algn="l" rtl="0">
              <a:spcBef>
                <a:spcPts val="0"/>
              </a:spcBef>
              <a:spcAft>
                <a:spcPts val="0"/>
              </a:spcAft>
              <a:buClr>
                <a:srgbClr val="FFFFFF"/>
              </a:buClr>
              <a:buSzPts val="1800"/>
              <a:buFont typeface="Cabin"/>
              <a:buChar char="○"/>
            </a:pPr>
            <a:r>
              <a:rPr lang="en" sz="1800" b="1">
                <a:solidFill>
                  <a:srgbClr val="FFFFFF"/>
                </a:solidFill>
                <a:latin typeface="Cabin"/>
                <a:ea typeface="Cabin"/>
                <a:cs typeface="Cabin"/>
                <a:sym typeface="Cabin"/>
              </a:rPr>
              <a:t>Jika dilaksanakan di luar ruangan dapat dilakukan dengan kunjungan ke pasar, rumah warga, atau tempat umum lainnya</a:t>
            </a:r>
            <a:endParaRPr sz="1800" b="1">
              <a:solidFill>
                <a:srgbClr val="FFFFFF"/>
              </a:solidFill>
              <a:latin typeface="Cabin"/>
              <a:ea typeface="Cabin"/>
              <a:cs typeface="Cabin"/>
              <a:sym typeface="Cabin"/>
            </a:endParaRPr>
          </a:p>
        </p:txBody>
      </p:sp>
      <p:pic>
        <p:nvPicPr>
          <p:cNvPr id="463" name="Google Shape;463;p40"/>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67"/>
        <p:cNvGrpSpPr/>
        <p:nvPr/>
      </p:nvGrpSpPr>
      <p:grpSpPr>
        <a:xfrm>
          <a:off x="0" y="0"/>
          <a:ext cx="0" cy="0"/>
          <a:chOff x="0" y="0"/>
          <a:chExt cx="0" cy="0"/>
        </a:xfrm>
      </p:grpSpPr>
      <p:sp>
        <p:nvSpPr>
          <p:cNvPr id="468" name="Google Shape;468;p41"/>
          <p:cNvSpPr/>
          <p:nvPr/>
        </p:nvSpPr>
        <p:spPr>
          <a:xfrm>
            <a:off x="4481324" y="853913"/>
            <a:ext cx="112500" cy="396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C78D8"/>
              </a:solidFill>
            </a:endParaRPr>
          </a:p>
        </p:txBody>
      </p:sp>
      <p:sp>
        <p:nvSpPr>
          <p:cNvPr id="469" name="Google Shape;469;p41"/>
          <p:cNvSpPr txBox="1"/>
          <p:nvPr/>
        </p:nvSpPr>
        <p:spPr>
          <a:xfrm>
            <a:off x="381000" y="189900"/>
            <a:ext cx="3900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i="1">
                <a:solidFill>
                  <a:srgbClr val="3C78D8"/>
                </a:solidFill>
                <a:latin typeface="Poppins"/>
                <a:ea typeface="Poppins"/>
                <a:cs typeface="Poppins"/>
                <a:sym typeface="Poppins"/>
              </a:rPr>
              <a:t>PERTEMUAN TERBATAS</a:t>
            </a:r>
            <a:endParaRPr sz="2500" b="1" i="1">
              <a:solidFill>
                <a:srgbClr val="3C78D8"/>
              </a:solidFill>
              <a:latin typeface="Poppins"/>
              <a:ea typeface="Poppins"/>
              <a:cs typeface="Poppins"/>
              <a:sym typeface="Poppins"/>
            </a:endParaRPr>
          </a:p>
        </p:txBody>
      </p:sp>
      <p:sp>
        <p:nvSpPr>
          <p:cNvPr id="470" name="Google Shape;470;p41"/>
          <p:cNvSpPr txBox="1"/>
          <p:nvPr/>
        </p:nvSpPr>
        <p:spPr>
          <a:xfrm>
            <a:off x="4789127" y="189900"/>
            <a:ext cx="44166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i="1">
                <a:solidFill>
                  <a:srgbClr val="3C78D8"/>
                </a:solidFill>
                <a:latin typeface="Poppins"/>
                <a:ea typeface="Poppins"/>
                <a:cs typeface="Poppins"/>
                <a:sym typeface="Poppins"/>
              </a:rPr>
              <a:t>PERTEMUAN TATAP MUKA</a:t>
            </a:r>
            <a:endParaRPr sz="2500" b="1" i="1">
              <a:solidFill>
                <a:srgbClr val="3C78D8"/>
              </a:solidFill>
              <a:latin typeface="Poppins"/>
              <a:ea typeface="Poppins"/>
              <a:cs typeface="Poppins"/>
              <a:sym typeface="Poppins"/>
            </a:endParaRPr>
          </a:p>
        </p:txBody>
      </p:sp>
      <p:sp>
        <p:nvSpPr>
          <p:cNvPr id="471" name="Google Shape;471;p41"/>
          <p:cNvSpPr/>
          <p:nvPr/>
        </p:nvSpPr>
        <p:spPr>
          <a:xfrm rot="5400000">
            <a:off x="4628875" y="-3386825"/>
            <a:ext cx="123300" cy="838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C78D8"/>
              </a:solidFill>
            </a:endParaRPr>
          </a:p>
        </p:txBody>
      </p:sp>
      <p:sp>
        <p:nvSpPr>
          <p:cNvPr id="472" name="Google Shape;472;p41"/>
          <p:cNvSpPr txBox="1"/>
          <p:nvPr/>
        </p:nvSpPr>
        <p:spPr>
          <a:xfrm>
            <a:off x="4135164" y="0"/>
            <a:ext cx="6870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i="1">
                <a:solidFill>
                  <a:srgbClr val="3C78D8"/>
                </a:solidFill>
              </a:rPr>
              <a:t>&amp;</a:t>
            </a:r>
            <a:endParaRPr sz="4800" b="1" i="1">
              <a:solidFill>
                <a:srgbClr val="3C78D8"/>
              </a:solidFill>
            </a:endParaRPr>
          </a:p>
        </p:txBody>
      </p:sp>
      <p:sp>
        <p:nvSpPr>
          <p:cNvPr id="473" name="Google Shape;473;p41"/>
          <p:cNvSpPr txBox="1"/>
          <p:nvPr/>
        </p:nvSpPr>
        <p:spPr>
          <a:xfrm>
            <a:off x="321455" y="908600"/>
            <a:ext cx="4159800" cy="856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3C78D8"/>
              </a:buClr>
              <a:buSzPts val="1800"/>
              <a:buFont typeface="Cabin"/>
              <a:buChar char="●"/>
            </a:pPr>
            <a:r>
              <a:rPr lang="en" sz="1800" b="1">
                <a:solidFill>
                  <a:srgbClr val="3C78D8"/>
                </a:solidFill>
                <a:latin typeface="Cabin"/>
                <a:ea typeface="Cabin"/>
                <a:cs typeface="Cabin"/>
                <a:sym typeface="Cabin"/>
              </a:rPr>
              <a:t>Menyampaikan STTP kepada aparat kepolisian dengan tembusan kepada KPU dan Bawaslu sesuai tingkatannya</a:t>
            </a:r>
            <a:endParaRPr sz="1800" b="1">
              <a:solidFill>
                <a:srgbClr val="3C78D8"/>
              </a:solidFill>
              <a:latin typeface="Cabin"/>
              <a:ea typeface="Cabin"/>
              <a:cs typeface="Cabin"/>
              <a:sym typeface="Cabin"/>
            </a:endParaRPr>
          </a:p>
        </p:txBody>
      </p:sp>
      <p:sp>
        <p:nvSpPr>
          <p:cNvPr id="474" name="Google Shape;474;p41"/>
          <p:cNvSpPr txBox="1"/>
          <p:nvPr/>
        </p:nvSpPr>
        <p:spPr>
          <a:xfrm>
            <a:off x="4512450" y="890850"/>
            <a:ext cx="4159800" cy="526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3C78D8"/>
              </a:buClr>
              <a:buSzPts val="1800"/>
              <a:buFont typeface="Cabin"/>
              <a:buChar char="●"/>
            </a:pPr>
            <a:r>
              <a:rPr lang="en" sz="1800" b="1">
                <a:solidFill>
                  <a:srgbClr val="3C78D8"/>
                </a:solidFill>
                <a:latin typeface="Cabin"/>
                <a:ea typeface="Cabin"/>
                <a:cs typeface="Cabin"/>
                <a:sym typeface="Cabin"/>
              </a:rPr>
              <a:t>Menyampaikan STTP kepada aparat kepolisian dengan tembusan kepada KPU dan Bawaslu sesuai tingkatannya</a:t>
            </a:r>
            <a:endParaRPr sz="1800" b="1">
              <a:solidFill>
                <a:srgbClr val="3C78D8"/>
              </a:solidFill>
              <a:latin typeface="Cabin"/>
              <a:ea typeface="Cabin"/>
              <a:cs typeface="Cabin"/>
              <a:sym typeface="Cabin"/>
            </a:endParaRPr>
          </a:p>
        </p:txBody>
      </p:sp>
      <p:sp>
        <p:nvSpPr>
          <p:cNvPr id="475" name="Google Shape;475;p41"/>
          <p:cNvSpPr txBox="1"/>
          <p:nvPr/>
        </p:nvSpPr>
        <p:spPr>
          <a:xfrm>
            <a:off x="4481213" y="2188463"/>
            <a:ext cx="4159800" cy="526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3C78D8"/>
              </a:buClr>
              <a:buSzPts val="1800"/>
              <a:buFont typeface="Cabin"/>
              <a:buChar char="●"/>
            </a:pPr>
            <a:r>
              <a:rPr lang="en" sz="1800" b="1">
                <a:solidFill>
                  <a:srgbClr val="3C78D8"/>
                </a:solidFill>
                <a:latin typeface="Cabin"/>
                <a:ea typeface="Cabin"/>
                <a:cs typeface="Cabin"/>
                <a:sym typeface="Cabin"/>
              </a:rPr>
              <a:t>Atribut yang dapat dipasang:</a:t>
            </a:r>
            <a:endParaRPr sz="1800" b="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Char char="○"/>
            </a:pPr>
            <a:r>
              <a:rPr lang="en" sz="1800" b="1">
                <a:solidFill>
                  <a:srgbClr val="3C78D8"/>
                </a:solidFill>
                <a:latin typeface="Cabin"/>
                <a:ea typeface="Cabin"/>
                <a:cs typeface="Cabin"/>
                <a:sym typeface="Cabin"/>
              </a:rPr>
              <a:t>APK dapat di pasang di halaman gedung/tempat pertemuan</a:t>
            </a:r>
            <a:endParaRPr sz="1800" b="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Char char="○"/>
            </a:pPr>
            <a:r>
              <a:rPr lang="en" sz="1800" b="1">
                <a:solidFill>
                  <a:srgbClr val="3C78D8"/>
                </a:solidFill>
                <a:latin typeface="Cabin"/>
                <a:ea typeface="Cabin"/>
                <a:cs typeface="Cabin"/>
                <a:sym typeface="Cabin"/>
              </a:rPr>
              <a:t>Bahan kampanye</a:t>
            </a:r>
            <a:endParaRPr sz="1800" b="1">
              <a:solidFill>
                <a:srgbClr val="3C78D8"/>
              </a:solidFill>
              <a:latin typeface="Cabin"/>
              <a:ea typeface="Cabin"/>
              <a:cs typeface="Cabin"/>
              <a:sym typeface="Cabin"/>
            </a:endParaRPr>
          </a:p>
        </p:txBody>
      </p:sp>
      <p:sp>
        <p:nvSpPr>
          <p:cNvPr id="476" name="Google Shape;476;p41"/>
          <p:cNvSpPr txBox="1"/>
          <p:nvPr/>
        </p:nvSpPr>
        <p:spPr>
          <a:xfrm>
            <a:off x="312838" y="2209825"/>
            <a:ext cx="4159800" cy="526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3C78D8"/>
              </a:buClr>
              <a:buSzPts val="1800"/>
              <a:buFont typeface="Cabin"/>
              <a:buChar char="●"/>
            </a:pPr>
            <a:r>
              <a:rPr lang="en" sz="1800" b="1">
                <a:solidFill>
                  <a:srgbClr val="3C78D8"/>
                </a:solidFill>
                <a:latin typeface="Cabin"/>
                <a:ea typeface="Cabin"/>
                <a:cs typeface="Cabin"/>
                <a:sym typeface="Cabin"/>
              </a:rPr>
              <a:t>Atribut yang dapat dipasang:</a:t>
            </a:r>
            <a:endParaRPr sz="1800" b="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Char char="○"/>
            </a:pPr>
            <a:r>
              <a:rPr lang="en" sz="1800" b="1">
                <a:solidFill>
                  <a:srgbClr val="3C78D8"/>
                </a:solidFill>
                <a:latin typeface="Cabin"/>
                <a:ea typeface="Cabin"/>
                <a:cs typeface="Cabin"/>
                <a:sym typeface="Cabin"/>
              </a:rPr>
              <a:t>bendera , tanda gambar, atau atribut peserta pemilu</a:t>
            </a:r>
            <a:endParaRPr sz="1800" b="1">
              <a:solidFill>
                <a:srgbClr val="3C78D8"/>
              </a:solidFill>
              <a:latin typeface="Cabin"/>
              <a:ea typeface="Cabin"/>
              <a:cs typeface="Cabin"/>
              <a:sym typeface="Cabin"/>
            </a:endParaRPr>
          </a:p>
          <a:p>
            <a:pPr marL="914400" lvl="1" indent="-342900" algn="l" rtl="0">
              <a:spcBef>
                <a:spcPts val="0"/>
              </a:spcBef>
              <a:spcAft>
                <a:spcPts val="0"/>
              </a:spcAft>
              <a:buClr>
                <a:srgbClr val="3C78D8"/>
              </a:buClr>
              <a:buSzPts val="1800"/>
              <a:buFont typeface="Cabin"/>
              <a:buChar char="○"/>
            </a:pPr>
            <a:r>
              <a:rPr lang="en" sz="1800" b="1">
                <a:solidFill>
                  <a:srgbClr val="3C78D8"/>
                </a:solidFill>
                <a:latin typeface="Cabin"/>
                <a:ea typeface="Cabin"/>
                <a:cs typeface="Cabin"/>
                <a:sym typeface="Cabin"/>
              </a:rPr>
              <a:t>Bahan kampanye</a:t>
            </a:r>
            <a:endParaRPr sz="1800" b="1">
              <a:solidFill>
                <a:srgbClr val="3C78D8"/>
              </a:solidFill>
              <a:latin typeface="Cabin"/>
              <a:ea typeface="Cabin"/>
              <a:cs typeface="Cabin"/>
              <a:sym typeface="Cabin"/>
            </a:endParaRPr>
          </a:p>
        </p:txBody>
      </p:sp>
      <p:pic>
        <p:nvPicPr>
          <p:cNvPr id="477" name="Google Shape;477;p41"/>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03"/>
        <p:cNvGrpSpPr/>
        <p:nvPr/>
      </p:nvGrpSpPr>
      <p:grpSpPr>
        <a:xfrm>
          <a:off x="0" y="0"/>
          <a:ext cx="0" cy="0"/>
          <a:chOff x="0" y="0"/>
          <a:chExt cx="0" cy="0"/>
        </a:xfrm>
      </p:grpSpPr>
      <p:sp>
        <p:nvSpPr>
          <p:cNvPr id="104" name="Google Shape;104;p15"/>
          <p:cNvSpPr txBox="1"/>
          <p:nvPr/>
        </p:nvSpPr>
        <p:spPr>
          <a:xfrm>
            <a:off x="3313825" y="1534275"/>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rgbClr val="FFFFFF"/>
                </a:solidFill>
                <a:latin typeface="Abril Fatface"/>
                <a:ea typeface="Abril Fatface"/>
                <a:cs typeface="Abril Fatface"/>
                <a:sym typeface="Abril Fatface"/>
              </a:rPr>
              <a:t>0 1</a:t>
            </a:r>
            <a:endParaRPr sz="9600" b="1" i="1">
              <a:solidFill>
                <a:srgbClr val="FFFFFF"/>
              </a:solidFill>
              <a:latin typeface="Abril Fatface"/>
              <a:ea typeface="Abril Fatface"/>
              <a:cs typeface="Abril Fatface"/>
              <a:sym typeface="Abril Fatface"/>
            </a:endParaRPr>
          </a:p>
        </p:txBody>
      </p:sp>
      <p:sp>
        <p:nvSpPr>
          <p:cNvPr id="105" name="Google Shape;105;p15"/>
          <p:cNvSpPr/>
          <p:nvPr/>
        </p:nvSpPr>
        <p:spPr>
          <a:xfrm>
            <a:off x="4335000" y="3039300"/>
            <a:ext cx="160800" cy="210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txBox="1"/>
          <p:nvPr/>
        </p:nvSpPr>
        <p:spPr>
          <a:xfrm>
            <a:off x="3263015" y="1519388"/>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chemeClr val="accent1"/>
                </a:solidFill>
                <a:latin typeface="Abril Fatface"/>
                <a:ea typeface="Abril Fatface"/>
                <a:cs typeface="Abril Fatface"/>
                <a:sym typeface="Abril Fatface"/>
              </a:rPr>
              <a:t>0 1</a:t>
            </a:r>
            <a:endParaRPr sz="9600" b="1" i="1">
              <a:solidFill>
                <a:schemeClr val="accent1"/>
              </a:solidFill>
              <a:latin typeface="Abril Fatface"/>
              <a:ea typeface="Abril Fatface"/>
              <a:cs typeface="Abril Fatface"/>
              <a:sym typeface="Abril Fatface"/>
            </a:endParaRPr>
          </a:p>
        </p:txBody>
      </p:sp>
      <p:sp>
        <p:nvSpPr>
          <p:cNvPr id="107" name="Google Shape;107;p15"/>
          <p:cNvSpPr txBox="1"/>
          <p:nvPr/>
        </p:nvSpPr>
        <p:spPr>
          <a:xfrm>
            <a:off x="726250" y="1412000"/>
            <a:ext cx="7341300" cy="7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rgbClr val="FFFFFF"/>
                </a:solidFill>
                <a:latin typeface="Abril Fatface"/>
                <a:ea typeface="Abril Fatface"/>
                <a:cs typeface="Abril Fatface"/>
                <a:sym typeface="Abril Fatface"/>
              </a:rPr>
              <a:t>pengantar</a:t>
            </a:r>
            <a:endParaRPr sz="1800" i="1">
              <a:solidFill>
                <a:srgbClr val="FFFFFF"/>
              </a:solidFill>
              <a:latin typeface="Abril Fatface"/>
              <a:ea typeface="Abril Fatface"/>
              <a:cs typeface="Abril Fatface"/>
              <a:sym typeface="Abril Fatfac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81"/>
        <p:cNvGrpSpPr/>
        <p:nvPr/>
      </p:nvGrpSpPr>
      <p:grpSpPr>
        <a:xfrm>
          <a:off x="0" y="0"/>
          <a:ext cx="0" cy="0"/>
          <a:chOff x="0" y="0"/>
          <a:chExt cx="0" cy="0"/>
        </a:xfrm>
      </p:grpSpPr>
      <p:sp>
        <p:nvSpPr>
          <p:cNvPr id="482" name="Google Shape;482;p42"/>
          <p:cNvSpPr/>
          <p:nvPr/>
        </p:nvSpPr>
        <p:spPr>
          <a:xfrm rot="1876294">
            <a:off x="1624476" y="1515542"/>
            <a:ext cx="67040" cy="1666066"/>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2"/>
          <p:cNvSpPr/>
          <p:nvPr/>
        </p:nvSpPr>
        <p:spPr>
          <a:xfrm>
            <a:off x="1823511" y="633550"/>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p:cNvSpPr/>
          <p:nvPr/>
        </p:nvSpPr>
        <p:spPr>
          <a:xfrm>
            <a:off x="4564436" y="633550"/>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2"/>
          <p:cNvSpPr/>
          <p:nvPr/>
        </p:nvSpPr>
        <p:spPr>
          <a:xfrm>
            <a:off x="7381561" y="633550"/>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2"/>
          <p:cNvSpPr/>
          <p:nvPr/>
        </p:nvSpPr>
        <p:spPr>
          <a:xfrm>
            <a:off x="467611" y="2846275"/>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7" name="Google Shape;487;p42"/>
          <p:cNvPicPr preferRelativeResize="0"/>
          <p:nvPr/>
        </p:nvPicPr>
        <p:blipFill>
          <a:blip r:embed="rId3">
            <a:alphaModFix/>
          </a:blip>
          <a:stretch>
            <a:fillRect/>
          </a:stretch>
        </p:blipFill>
        <p:spPr>
          <a:xfrm>
            <a:off x="2016611" y="790050"/>
            <a:ext cx="914300" cy="914300"/>
          </a:xfrm>
          <a:prstGeom prst="rect">
            <a:avLst/>
          </a:prstGeom>
          <a:noFill/>
          <a:ln>
            <a:noFill/>
          </a:ln>
        </p:spPr>
      </p:pic>
      <p:pic>
        <p:nvPicPr>
          <p:cNvPr id="488" name="Google Shape;488;p42"/>
          <p:cNvPicPr preferRelativeResize="0"/>
          <p:nvPr/>
        </p:nvPicPr>
        <p:blipFill>
          <a:blip r:embed="rId4">
            <a:alphaModFix/>
          </a:blip>
          <a:stretch>
            <a:fillRect/>
          </a:stretch>
        </p:blipFill>
        <p:spPr>
          <a:xfrm>
            <a:off x="4842611" y="875125"/>
            <a:ext cx="744138" cy="744138"/>
          </a:xfrm>
          <a:prstGeom prst="rect">
            <a:avLst/>
          </a:prstGeom>
          <a:noFill/>
          <a:ln>
            <a:noFill/>
          </a:ln>
        </p:spPr>
      </p:pic>
      <p:pic>
        <p:nvPicPr>
          <p:cNvPr id="489" name="Google Shape;489;p42"/>
          <p:cNvPicPr preferRelativeResize="0"/>
          <p:nvPr/>
        </p:nvPicPr>
        <p:blipFill>
          <a:blip r:embed="rId5">
            <a:alphaModFix/>
          </a:blip>
          <a:stretch>
            <a:fillRect/>
          </a:stretch>
        </p:blipFill>
        <p:spPr>
          <a:xfrm>
            <a:off x="7574661" y="790050"/>
            <a:ext cx="883013" cy="883013"/>
          </a:xfrm>
          <a:prstGeom prst="rect">
            <a:avLst/>
          </a:prstGeom>
          <a:noFill/>
          <a:ln>
            <a:noFill/>
          </a:ln>
        </p:spPr>
      </p:pic>
      <p:pic>
        <p:nvPicPr>
          <p:cNvPr id="490" name="Google Shape;490;p42"/>
          <p:cNvPicPr preferRelativeResize="0"/>
          <p:nvPr/>
        </p:nvPicPr>
        <p:blipFill>
          <a:blip r:embed="rId6">
            <a:alphaModFix/>
          </a:blip>
          <a:stretch>
            <a:fillRect/>
          </a:stretch>
        </p:blipFill>
        <p:spPr>
          <a:xfrm>
            <a:off x="818839" y="2952037"/>
            <a:ext cx="744150" cy="984513"/>
          </a:xfrm>
          <a:prstGeom prst="rect">
            <a:avLst/>
          </a:prstGeom>
          <a:noFill/>
          <a:ln>
            <a:noFill/>
          </a:ln>
        </p:spPr>
      </p:pic>
      <p:sp>
        <p:nvSpPr>
          <p:cNvPr id="491" name="Google Shape;491;p42"/>
          <p:cNvSpPr/>
          <p:nvPr/>
        </p:nvSpPr>
        <p:spPr>
          <a:xfrm>
            <a:off x="3116636" y="2846275"/>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2"/>
          <p:cNvSpPr/>
          <p:nvPr/>
        </p:nvSpPr>
        <p:spPr>
          <a:xfrm>
            <a:off x="6055843" y="2846275"/>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2"/>
          <p:cNvSpPr/>
          <p:nvPr/>
        </p:nvSpPr>
        <p:spPr>
          <a:xfrm rot="1876294">
            <a:off x="4367676" y="1439342"/>
            <a:ext cx="67040" cy="1666066"/>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2"/>
          <p:cNvSpPr/>
          <p:nvPr/>
        </p:nvSpPr>
        <p:spPr>
          <a:xfrm rot="1876294">
            <a:off x="7267788" y="1515542"/>
            <a:ext cx="67040" cy="1666066"/>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5" name="Google Shape;495;p42"/>
          <p:cNvPicPr preferRelativeResize="0"/>
          <p:nvPr/>
        </p:nvPicPr>
        <p:blipFill>
          <a:blip r:embed="rId7">
            <a:alphaModFix/>
          </a:blip>
          <a:stretch>
            <a:fillRect/>
          </a:stretch>
        </p:blipFill>
        <p:spPr>
          <a:xfrm>
            <a:off x="3376112" y="2992951"/>
            <a:ext cx="883024" cy="883024"/>
          </a:xfrm>
          <a:prstGeom prst="rect">
            <a:avLst/>
          </a:prstGeom>
          <a:noFill/>
          <a:ln>
            <a:noFill/>
          </a:ln>
        </p:spPr>
      </p:pic>
      <p:pic>
        <p:nvPicPr>
          <p:cNvPr id="496" name="Google Shape;496;p42"/>
          <p:cNvPicPr preferRelativeResize="0"/>
          <p:nvPr/>
        </p:nvPicPr>
        <p:blipFill>
          <a:blip r:embed="rId8">
            <a:alphaModFix/>
          </a:blip>
          <a:stretch>
            <a:fillRect/>
          </a:stretch>
        </p:blipFill>
        <p:spPr>
          <a:xfrm>
            <a:off x="6264575" y="2992940"/>
            <a:ext cx="883025" cy="883048"/>
          </a:xfrm>
          <a:prstGeom prst="rect">
            <a:avLst/>
          </a:prstGeom>
          <a:noFill/>
          <a:ln>
            <a:noFill/>
          </a:ln>
        </p:spPr>
      </p:pic>
      <p:sp>
        <p:nvSpPr>
          <p:cNvPr id="497" name="Google Shape;497;p42"/>
          <p:cNvSpPr/>
          <p:nvPr/>
        </p:nvSpPr>
        <p:spPr>
          <a:xfrm rot="9150987">
            <a:off x="3132807" y="1515376"/>
            <a:ext cx="66956" cy="1666395"/>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2"/>
          <p:cNvSpPr/>
          <p:nvPr/>
        </p:nvSpPr>
        <p:spPr>
          <a:xfrm rot="9150987">
            <a:off x="5962419" y="1515376"/>
            <a:ext cx="66956" cy="1666395"/>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2"/>
          <p:cNvSpPr txBox="1"/>
          <p:nvPr/>
        </p:nvSpPr>
        <p:spPr>
          <a:xfrm>
            <a:off x="265525" y="4073575"/>
            <a:ext cx="16512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i="1">
                <a:latin typeface="Cabin"/>
                <a:ea typeface="Cabin"/>
                <a:cs typeface="Cabin"/>
                <a:sym typeface="Cabin"/>
              </a:rPr>
              <a:t>pengawasan larangan dalam kampanye</a:t>
            </a:r>
            <a:endParaRPr sz="1600" i="1">
              <a:latin typeface="Cabin"/>
              <a:ea typeface="Cabin"/>
              <a:cs typeface="Cabin"/>
              <a:sym typeface="Cabin"/>
            </a:endParaRPr>
          </a:p>
        </p:txBody>
      </p:sp>
      <p:sp>
        <p:nvSpPr>
          <p:cNvPr id="500" name="Google Shape;500;p42"/>
          <p:cNvSpPr txBox="1"/>
          <p:nvPr/>
        </p:nvSpPr>
        <p:spPr>
          <a:xfrm>
            <a:off x="167000" y="879513"/>
            <a:ext cx="1651200" cy="8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i="1">
                <a:latin typeface="Cabin"/>
                <a:ea typeface="Cabin"/>
                <a:cs typeface="Cabin"/>
                <a:sym typeface="Cabin"/>
              </a:rPr>
              <a:t>tidak melebihi jumlah peserta</a:t>
            </a:r>
            <a:endParaRPr sz="1600" i="1">
              <a:latin typeface="Cabin"/>
              <a:ea typeface="Cabin"/>
              <a:cs typeface="Cabin"/>
              <a:sym typeface="Cabin"/>
            </a:endParaRPr>
          </a:p>
        </p:txBody>
      </p:sp>
      <p:sp>
        <p:nvSpPr>
          <p:cNvPr id="501" name="Google Shape;501;p42"/>
          <p:cNvSpPr txBox="1"/>
          <p:nvPr/>
        </p:nvSpPr>
        <p:spPr>
          <a:xfrm>
            <a:off x="368437" y="2633350"/>
            <a:ext cx="828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#1</a:t>
            </a:r>
            <a:endParaRPr sz="3000" b="1">
              <a:solidFill>
                <a:schemeClr val="accent1"/>
              </a:solidFill>
              <a:latin typeface="Poppins"/>
              <a:ea typeface="Poppins"/>
              <a:cs typeface="Poppins"/>
              <a:sym typeface="Poppins"/>
            </a:endParaRPr>
          </a:p>
        </p:txBody>
      </p:sp>
      <p:sp>
        <p:nvSpPr>
          <p:cNvPr id="502" name="Google Shape;502;p42"/>
          <p:cNvSpPr txBox="1"/>
          <p:nvPr/>
        </p:nvSpPr>
        <p:spPr>
          <a:xfrm>
            <a:off x="2724838" y="513526"/>
            <a:ext cx="8829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#2</a:t>
            </a:r>
            <a:endParaRPr sz="3000" b="1">
              <a:solidFill>
                <a:schemeClr val="accent1"/>
              </a:solidFill>
              <a:latin typeface="Poppins"/>
              <a:ea typeface="Poppins"/>
              <a:cs typeface="Poppins"/>
              <a:sym typeface="Poppins"/>
            </a:endParaRPr>
          </a:p>
        </p:txBody>
      </p:sp>
      <p:sp>
        <p:nvSpPr>
          <p:cNvPr id="503" name="Google Shape;503;p42"/>
          <p:cNvSpPr txBox="1"/>
          <p:nvPr/>
        </p:nvSpPr>
        <p:spPr>
          <a:xfrm>
            <a:off x="3008725" y="4073575"/>
            <a:ext cx="16512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i="1">
                <a:latin typeface="Cabin"/>
                <a:ea typeface="Cabin"/>
                <a:cs typeface="Cabin"/>
                <a:sym typeface="Cabin"/>
              </a:rPr>
              <a:t>tidak melibatkan pihak yang dilarang</a:t>
            </a:r>
            <a:endParaRPr sz="1600" i="1">
              <a:latin typeface="Cabin"/>
              <a:ea typeface="Cabin"/>
              <a:cs typeface="Cabin"/>
              <a:sym typeface="Cabin"/>
            </a:endParaRPr>
          </a:p>
        </p:txBody>
      </p:sp>
      <p:sp>
        <p:nvSpPr>
          <p:cNvPr id="504" name="Google Shape;504;p42"/>
          <p:cNvSpPr txBox="1"/>
          <p:nvPr/>
        </p:nvSpPr>
        <p:spPr>
          <a:xfrm>
            <a:off x="5923450" y="4097600"/>
            <a:ext cx="16512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i="1">
                <a:latin typeface="Cabin"/>
                <a:ea typeface="Cabin"/>
                <a:cs typeface="Cabin"/>
                <a:sym typeface="Cabin"/>
              </a:rPr>
              <a:t>ramah disabilitas</a:t>
            </a:r>
            <a:endParaRPr sz="1600" i="1">
              <a:latin typeface="Cabin"/>
              <a:ea typeface="Cabin"/>
              <a:cs typeface="Cabin"/>
              <a:sym typeface="Cabin"/>
            </a:endParaRPr>
          </a:p>
        </p:txBody>
      </p:sp>
      <p:sp>
        <p:nvSpPr>
          <p:cNvPr id="505" name="Google Shape;505;p42"/>
          <p:cNvSpPr txBox="1"/>
          <p:nvPr/>
        </p:nvSpPr>
        <p:spPr>
          <a:xfrm>
            <a:off x="4053200" y="193713"/>
            <a:ext cx="1651200" cy="8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i="1">
                <a:latin typeface="Cabin"/>
                <a:ea typeface="Cabin"/>
                <a:cs typeface="Cabin"/>
                <a:sym typeface="Cabin"/>
              </a:rPr>
              <a:t>ada STTP</a:t>
            </a:r>
            <a:endParaRPr sz="1600" i="1">
              <a:latin typeface="Cabin"/>
              <a:ea typeface="Cabin"/>
              <a:cs typeface="Cabin"/>
              <a:sym typeface="Cabin"/>
            </a:endParaRPr>
          </a:p>
        </p:txBody>
      </p:sp>
      <p:sp>
        <p:nvSpPr>
          <p:cNvPr id="506" name="Google Shape;506;p42"/>
          <p:cNvSpPr txBox="1"/>
          <p:nvPr/>
        </p:nvSpPr>
        <p:spPr>
          <a:xfrm>
            <a:off x="6015110" y="513513"/>
            <a:ext cx="1409400" cy="8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i="1">
                <a:latin typeface="Cabin"/>
                <a:ea typeface="Cabin"/>
                <a:cs typeface="Cabin"/>
                <a:sym typeface="Cabin"/>
              </a:rPr>
              <a:t>Tidak ada APK/Bahan Kampanye selain Peserta Pemilu ybs.</a:t>
            </a:r>
            <a:endParaRPr sz="1600" i="1">
              <a:latin typeface="Cabin"/>
              <a:ea typeface="Cabin"/>
              <a:cs typeface="Cabin"/>
              <a:sym typeface="Cabin"/>
            </a:endParaRPr>
          </a:p>
        </p:txBody>
      </p:sp>
      <p:sp>
        <p:nvSpPr>
          <p:cNvPr id="507" name="Google Shape;507;p42"/>
          <p:cNvSpPr txBox="1"/>
          <p:nvPr/>
        </p:nvSpPr>
        <p:spPr>
          <a:xfrm>
            <a:off x="2752138" y="2633351"/>
            <a:ext cx="8829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#3</a:t>
            </a:r>
            <a:endParaRPr sz="3000" b="1">
              <a:solidFill>
                <a:schemeClr val="accent1"/>
              </a:solidFill>
              <a:latin typeface="Poppins"/>
              <a:ea typeface="Poppins"/>
              <a:cs typeface="Poppins"/>
              <a:sym typeface="Poppins"/>
            </a:endParaRPr>
          </a:p>
        </p:txBody>
      </p:sp>
      <p:sp>
        <p:nvSpPr>
          <p:cNvPr id="508" name="Google Shape;508;p42"/>
          <p:cNvSpPr txBox="1"/>
          <p:nvPr/>
        </p:nvSpPr>
        <p:spPr>
          <a:xfrm>
            <a:off x="5459338" y="565564"/>
            <a:ext cx="8829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#4</a:t>
            </a:r>
            <a:endParaRPr sz="3000" b="1">
              <a:solidFill>
                <a:schemeClr val="accent1"/>
              </a:solidFill>
              <a:latin typeface="Poppins"/>
              <a:ea typeface="Poppins"/>
              <a:cs typeface="Poppins"/>
              <a:sym typeface="Poppins"/>
            </a:endParaRPr>
          </a:p>
        </p:txBody>
      </p:sp>
      <p:sp>
        <p:nvSpPr>
          <p:cNvPr id="509" name="Google Shape;509;p42"/>
          <p:cNvSpPr txBox="1"/>
          <p:nvPr/>
        </p:nvSpPr>
        <p:spPr>
          <a:xfrm>
            <a:off x="5642487" y="2682364"/>
            <a:ext cx="8829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#5</a:t>
            </a:r>
            <a:endParaRPr sz="3000" b="1">
              <a:solidFill>
                <a:schemeClr val="accent1"/>
              </a:solidFill>
              <a:latin typeface="Poppins"/>
              <a:ea typeface="Poppins"/>
              <a:cs typeface="Poppins"/>
              <a:sym typeface="Poppins"/>
            </a:endParaRPr>
          </a:p>
        </p:txBody>
      </p:sp>
      <p:sp>
        <p:nvSpPr>
          <p:cNvPr id="510" name="Google Shape;510;p42"/>
          <p:cNvSpPr txBox="1"/>
          <p:nvPr/>
        </p:nvSpPr>
        <p:spPr>
          <a:xfrm>
            <a:off x="8334162" y="565576"/>
            <a:ext cx="8829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#6</a:t>
            </a:r>
            <a:endParaRPr sz="3000" b="1">
              <a:solidFill>
                <a:schemeClr val="accent1"/>
              </a:solidFill>
              <a:latin typeface="Poppins"/>
              <a:ea typeface="Poppins"/>
              <a:cs typeface="Poppins"/>
              <a:sym typeface="Poppins"/>
            </a:endParaRPr>
          </a:p>
        </p:txBody>
      </p:sp>
      <p:sp>
        <p:nvSpPr>
          <p:cNvPr id="511" name="Google Shape;511;p42"/>
          <p:cNvSpPr txBox="1"/>
          <p:nvPr/>
        </p:nvSpPr>
        <p:spPr>
          <a:xfrm>
            <a:off x="1762524" y="4432674"/>
            <a:ext cx="7341300" cy="8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i="1">
                <a:solidFill>
                  <a:schemeClr val="accent1"/>
                </a:solidFill>
                <a:latin typeface="Poppins"/>
                <a:ea typeface="Poppins"/>
                <a:cs typeface="Poppins"/>
                <a:sym typeface="Poppins"/>
              </a:rPr>
              <a:t>pengawasan pertemuan terbatas </a:t>
            </a:r>
            <a:br>
              <a:rPr lang="en" sz="1800" b="1" i="1">
                <a:solidFill>
                  <a:schemeClr val="accent1"/>
                </a:solidFill>
                <a:latin typeface="Poppins"/>
                <a:ea typeface="Poppins"/>
                <a:cs typeface="Poppins"/>
                <a:sym typeface="Poppins"/>
              </a:rPr>
            </a:br>
            <a:r>
              <a:rPr lang="en" sz="1800" b="1" i="1">
                <a:solidFill>
                  <a:schemeClr val="accent1"/>
                </a:solidFill>
                <a:latin typeface="Poppins"/>
                <a:ea typeface="Poppins"/>
                <a:cs typeface="Poppins"/>
                <a:sym typeface="Poppins"/>
              </a:rPr>
              <a:t>&amp; pertemuan tatap muka?</a:t>
            </a:r>
            <a:endParaRPr sz="1800" b="1" i="1">
              <a:solidFill>
                <a:schemeClr val="accent1"/>
              </a:solidFill>
              <a:latin typeface="Poppins"/>
              <a:ea typeface="Poppins"/>
              <a:cs typeface="Poppins"/>
              <a:sym typeface="Poppins"/>
            </a:endParaRPr>
          </a:p>
        </p:txBody>
      </p:sp>
      <p:pic>
        <p:nvPicPr>
          <p:cNvPr id="512" name="Google Shape;512;p42"/>
          <p:cNvPicPr preferRelativeResize="0"/>
          <p:nvPr/>
        </p:nvPicPr>
        <p:blipFill rotWithShape="1">
          <a:blip r:embed="rId9">
            <a:alphaModFix/>
          </a:blip>
          <a:srcRect r="30560"/>
          <a:stretch/>
        </p:blipFill>
        <p:spPr>
          <a:xfrm>
            <a:off x="1" y="0"/>
            <a:ext cx="1081825" cy="324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6"/>
        <p:cNvGrpSpPr/>
        <p:nvPr/>
      </p:nvGrpSpPr>
      <p:grpSpPr>
        <a:xfrm>
          <a:off x="0" y="0"/>
          <a:ext cx="0" cy="0"/>
          <a:chOff x="0" y="0"/>
          <a:chExt cx="0" cy="0"/>
        </a:xfrm>
      </p:grpSpPr>
      <p:sp>
        <p:nvSpPr>
          <p:cNvPr id="517" name="Google Shape;517;p43"/>
          <p:cNvSpPr/>
          <p:nvPr/>
        </p:nvSpPr>
        <p:spPr>
          <a:xfrm>
            <a:off x="4792800" y="14600"/>
            <a:ext cx="4351200" cy="51435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3"/>
          <p:cNvSpPr/>
          <p:nvPr/>
        </p:nvSpPr>
        <p:spPr>
          <a:xfrm>
            <a:off x="321450" y="247325"/>
            <a:ext cx="4237200" cy="31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selebaran </a:t>
            </a:r>
            <a:r>
              <a:rPr lang="en" sz="1200" b="1" i="1">
                <a:latin typeface="Poppins"/>
                <a:ea typeface="Poppins"/>
                <a:cs typeface="Poppins"/>
                <a:sym typeface="Poppins"/>
              </a:rPr>
              <a:t>(maks. 8,25 cm x 21 cm)</a:t>
            </a:r>
            <a:endParaRPr sz="1200" b="1" i="1">
              <a:latin typeface="Poppins"/>
              <a:ea typeface="Poppins"/>
              <a:cs typeface="Poppins"/>
              <a:sym typeface="Poppins"/>
            </a:endParaRPr>
          </a:p>
        </p:txBody>
      </p:sp>
      <p:sp>
        <p:nvSpPr>
          <p:cNvPr id="519" name="Google Shape;519;p43"/>
          <p:cNvSpPr/>
          <p:nvPr/>
        </p:nvSpPr>
        <p:spPr>
          <a:xfrm>
            <a:off x="321450" y="1039755"/>
            <a:ext cx="4237200" cy="31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pamflet </a:t>
            </a:r>
            <a:r>
              <a:rPr lang="en" sz="1200" b="1" i="1">
                <a:latin typeface="Poppins"/>
                <a:ea typeface="Poppins"/>
                <a:cs typeface="Poppins"/>
                <a:sym typeface="Poppins"/>
              </a:rPr>
              <a:t>(maks. 21 cm x 29,7 cm)</a:t>
            </a:r>
            <a:endParaRPr sz="1200" b="1" i="1">
              <a:latin typeface="Poppins"/>
              <a:ea typeface="Poppins"/>
              <a:cs typeface="Poppins"/>
              <a:sym typeface="Poppins"/>
            </a:endParaRPr>
          </a:p>
        </p:txBody>
      </p:sp>
      <p:sp>
        <p:nvSpPr>
          <p:cNvPr id="520" name="Google Shape;520;p43"/>
          <p:cNvSpPr/>
          <p:nvPr/>
        </p:nvSpPr>
        <p:spPr>
          <a:xfrm>
            <a:off x="321450" y="1832185"/>
            <a:ext cx="4237200" cy="31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stiker </a:t>
            </a:r>
            <a:r>
              <a:rPr lang="en" sz="1200" b="1" i="1">
                <a:latin typeface="Poppins"/>
                <a:ea typeface="Poppins"/>
                <a:cs typeface="Poppins"/>
                <a:sym typeface="Poppins"/>
              </a:rPr>
              <a:t>(maks. 10 cm x 15 cm)</a:t>
            </a:r>
            <a:endParaRPr sz="1200" b="1" i="1">
              <a:latin typeface="Poppins"/>
              <a:ea typeface="Poppins"/>
              <a:cs typeface="Poppins"/>
              <a:sym typeface="Poppins"/>
            </a:endParaRPr>
          </a:p>
        </p:txBody>
      </p:sp>
      <p:sp>
        <p:nvSpPr>
          <p:cNvPr id="521" name="Google Shape;521;p43"/>
          <p:cNvSpPr/>
          <p:nvPr/>
        </p:nvSpPr>
        <p:spPr>
          <a:xfrm>
            <a:off x="321450" y="2624615"/>
            <a:ext cx="4237200" cy="31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penutup kepala</a:t>
            </a:r>
            <a:endParaRPr sz="1800" b="1" i="1">
              <a:latin typeface="Poppins"/>
              <a:ea typeface="Poppins"/>
              <a:cs typeface="Poppins"/>
              <a:sym typeface="Poppins"/>
            </a:endParaRPr>
          </a:p>
        </p:txBody>
      </p:sp>
      <p:sp>
        <p:nvSpPr>
          <p:cNvPr id="522" name="Google Shape;522;p43"/>
          <p:cNvSpPr/>
          <p:nvPr/>
        </p:nvSpPr>
        <p:spPr>
          <a:xfrm>
            <a:off x="321450" y="3417045"/>
            <a:ext cx="4237200" cy="31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kalender</a:t>
            </a:r>
            <a:endParaRPr sz="1800" b="1" i="1">
              <a:latin typeface="Poppins"/>
              <a:ea typeface="Poppins"/>
              <a:cs typeface="Poppins"/>
              <a:sym typeface="Poppins"/>
            </a:endParaRPr>
          </a:p>
        </p:txBody>
      </p:sp>
      <p:sp>
        <p:nvSpPr>
          <p:cNvPr id="523" name="Google Shape;523;p43"/>
          <p:cNvSpPr/>
          <p:nvPr/>
        </p:nvSpPr>
        <p:spPr>
          <a:xfrm>
            <a:off x="321450" y="4209475"/>
            <a:ext cx="4237200" cy="31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pin</a:t>
            </a:r>
            <a:endParaRPr sz="1800" b="1" i="1">
              <a:latin typeface="Poppins"/>
              <a:ea typeface="Poppins"/>
              <a:cs typeface="Poppins"/>
              <a:sym typeface="Poppins"/>
            </a:endParaRPr>
          </a:p>
        </p:txBody>
      </p:sp>
      <p:sp>
        <p:nvSpPr>
          <p:cNvPr id="524" name="Google Shape;524;p43"/>
          <p:cNvSpPr/>
          <p:nvPr/>
        </p:nvSpPr>
        <p:spPr>
          <a:xfrm>
            <a:off x="321450" y="643540"/>
            <a:ext cx="4237200" cy="31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brosur </a:t>
            </a:r>
            <a:r>
              <a:rPr lang="en" sz="1050" b="1" i="1">
                <a:latin typeface="Poppins"/>
                <a:ea typeface="Poppins"/>
                <a:cs typeface="Poppins"/>
                <a:sym typeface="Poppins"/>
              </a:rPr>
              <a:t>(terbuka 21 cm x 29,7 cm </a:t>
            </a:r>
            <a:r>
              <a:rPr lang="en" sz="1050" b="1">
                <a:latin typeface="Poppins"/>
                <a:ea typeface="Poppins"/>
                <a:cs typeface="Poppins"/>
                <a:sym typeface="Poppins"/>
              </a:rPr>
              <a:t>| </a:t>
            </a:r>
            <a:r>
              <a:rPr lang="en" sz="1050" b="1" i="1">
                <a:latin typeface="Poppins"/>
                <a:ea typeface="Poppins"/>
                <a:cs typeface="Poppins"/>
                <a:sym typeface="Poppins"/>
              </a:rPr>
              <a:t>terlipat 21 cm x 10 cm)</a:t>
            </a:r>
            <a:endParaRPr sz="1050" b="1" i="1">
              <a:latin typeface="Poppins"/>
              <a:ea typeface="Poppins"/>
              <a:cs typeface="Poppins"/>
              <a:sym typeface="Poppins"/>
            </a:endParaRPr>
          </a:p>
        </p:txBody>
      </p:sp>
      <p:sp>
        <p:nvSpPr>
          <p:cNvPr id="525" name="Google Shape;525;p43"/>
          <p:cNvSpPr/>
          <p:nvPr/>
        </p:nvSpPr>
        <p:spPr>
          <a:xfrm>
            <a:off x="321450" y="1435970"/>
            <a:ext cx="4237200" cy="31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poster </a:t>
            </a:r>
            <a:r>
              <a:rPr lang="en" sz="1200" b="1" i="1">
                <a:latin typeface="Poppins"/>
                <a:ea typeface="Poppins"/>
                <a:cs typeface="Poppins"/>
                <a:sym typeface="Poppins"/>
              </a:rPr>
              <a:t>(maks. 40 cm x 60 cm)</a:t>
            </a:r>
            <a:endParaRPr sz="1200" b="1" i="1">
              <a:latin typeface="Poppins"/>
              <a:ea typeface="Poppins"/>
              <a:cs typeface="Poppins"/>
              <a:sym typeface="Poppins"/>
            </a:endParaRPr>
          </a:p>
        </p:txBody>
      </p:sp>
      <p:sp>
        <p:nvSpPr>
          <p:cNvPr id="526" name="Google Shape;526;p43"/>
          <p:cNvSpPr/>
          <p:nvPr/>
        </p:nvSpPr>
        <p:spPr>
          <a:xfrm>
            <a:off x="334692" y="2228400"/>
            <a:ext cx="4237200" cy="31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pakaian</a:t>
            </a:r>
            <a:endParaRPr sz="1800" b="1" i="1">
              <a:latin typeface="Poppins"/>
              <a:ea typeface="Poppins"/>
              <a:cs typeface="Poppins"/>
              <a:sym typeface="Poppins"/>
            </a:endParaRPr>
          </a:p>
        </p:txBody>
      </p:sp>
      <p:sp>
        <p:nvSpPr>
          <p:cNvPr id="527" name="Google Shape;527;p43"/>
          <p:cNvSpPr/>
          <p:nvPr/>
        </p:nvSpPr>
        <p:spPr>
          <a:xfrm>
            <a:off x="321450" y="3020830"/>
            <a:ext cx="4237200" cy="31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alat minum/makan</a:t>
            </a:r>
            <a:endParaRPr sz="1800" b="1" i="1">
              <a:latin typeface="Poppins"/>
              <a:ea typeface="Poppins"/>
              <a:cs typeface="Poppins"/>
              <a:sym typeface="Poppins"/>
            </a:endParaRPr>
          </a:p>
        </p:txBody>
      </p:sp>
      <p:sp>
        <p:nvSpPr>
          <p:cNvPr id="528" name="Google Shape;528;p43"/>
          <p:cNvSpPr/>
          <p:nvPr/>
        </p:nvSpPr>
        <p:spPr>
          <a:xfrm>
            <a:off x="321450" y="3813260"/>
            <a:ext cx="4237200" cy="31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kartu nama</a:t>
            </a:r>
            <a:endParaRPr sz="1800" b="1" i="1">
              <a:latin typeface="Poppins"/>
              <a:ea typeface="Poppins"/>
              <a:cs typeface="Poppins"/>
              <a:sym typeface="Poppins"/>
            </a:endParaRPr>
          </a:p>
        </p:txBody>
      </p:sp>
      <p:sp>
        <p:nvSpPr>
          <p:cNvPr id="529" name="Google Shape;529;p43"/>
          <p:cNvSpPr/>
          <p:nvPr/>
        </p:nvSpPr>
        <p:spPr>
          <a:xfrm>
            <a:off x="321450" y="4590475"/>
            <a:ext cx="4237200" cy="31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i="1">
                <a:latin typeface="Poppins"/>
                <a:ea typeface="Poppins"/>
                <a:cs typeface="Poppins"/>
                <a:sym typeface="Poppins"/>
              </a:rPr>
              <a:t>alat tulis</a:t>
            </a:r>
            <a:endParaRPr sz="1800" b="1" i="1">
              <a:latin typeface="Poppins"/>
              <a:ea typeface="Poppins"/>
              <a:cs typeface="Poppins"/>
              <a:sym typeface="Poppins"/>
            </a:endParaRPr>
          </a:p>
        </p:txBody>
      </p:sp>
      <p:sp>
        <p:nvSpPr>
          <p:cNvPr id="530" name="Google Shape;530;p43"/>
          <p:cNvSpPr txBox="1"/>
          <p:nvPr/>
        </p:nvSpPr>
        <p:spPr>
          <a:xfrm>
            <a:off x="4938900" y="-47050"/>
            <a:ext cx="4018500" cy="8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4800" b="1">
                <a:solidFill>
                  <a:srgbClr val="FFFFFF"/>
                </a:solidFill>
                <a:latin typeface="Roboto"/>
                <a:ea typeface="Roboto"/>
                <a:cs typeface="Roboto"/>
                <a:sym typeface="Roboto"/>
              </a:rPr>
              <a:t>Bahan</a:t>
            </a:r>
            <a:endParaRPr sz="4800" b="1">
              <a:solidFill>
                <a:srgbClr val="FFFFFF"/>
              </a:solidFill>
              <a:latin typeface="Roboto"/>
              <a:ea typeface="Roboto"/>
              <a:cs typeface="Roboto"/>
              <a:sym typeface="Roboto"/>
            </a:endParaRPr>
          </a:p>
        </p:txBody>
      </p:sp>
      <p:sp>
        <p:nvSpPr>
          <p:cNvPr id="531" name="Google Shape;531;p43"/>
          <p:cNvSpPr txBox="1"/>
          <p:nvPr/>
        </p:nvSpPr>
        <p:spPr>
          <a:xfrm>
            <a:off x="5078746" y="1405425"/>
            <a:ext cx="3565500" cy="856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abin"/>
              <a:buAutoNum type="arabicPeriod"/>
            </a:pPr>
            <a:r>
              <a:rPr lang="en" sz="1800" b="1">
                <a:solidFill>
                  <a:srgbClr val="FFFFFF"/>
                </a:solidFill>
                <a:latin typeface="Cabin"/>
                <a:ea typeface="Cabin"/>
                <a:cs typeface="Cabin"/>
                <a:sym typeface="Cabin"/>
              </a:rPr>
              <a:t>sesuai desain (minimal memuat visi, misi, dan program)</a:t>
            </a:r>
            <a:endParaRPr sz="1800" b="1">
              <a:solidFill>
                <a:srgbClr val="FFFFFF"/>
              </a:solidFill>
              <a:latin typeface="Cabin"/>
              <a:ea typeface="Cabin"/>
              <a:cs typeface="Cabin"/>
              <a:sym typeface="Cabin"/>
            </a:endParaRPr>
          </a:p>
          <a:p>
            <a:pPr marL="457200" lvl="0" indent="-342900" algn="l" rtl="0">
              <a:spcBef>
                <a:spcPts val="0"/>
              </a:spcBef>
              <a:spcAft>
                <a:spcPts val="0"/>
              </a:spcAft>
              <a:buClr>
                <a:srgbClr val="FFFFFF"/>
              </a:buClr>
              <a:buSzPts val="1800"/>
              <a:buFont typeface="Cabin"/>
              <a:buAutoNum type="arabicPeriod"/>
            </a:pPr>
            <a:r>
              <a:rPr lang="en" sz="1800" b="1">
                <a:solidFill>
                  <a:srgbClr val="FFFFFF"/>
                </a:solidFill>
                <a:latin typeface="Cabin"/>
                <a:ea typeface="Cabin"/>
                <a:cs typeface="Cabin"/>
                <a:sym typeface="Cabin"/>
              </a:rPr>
              <a:t>sesuai ukuran</a:t>
            </a:r>
            <a:endParaRPr sz="1800" b="1">
              <a:solidFill>
                <a:srgbClr val="FFFFFF"/>
              </a:solidFill>
              <a:latin typeface="Cabin"/>
              <a:ea typeface="Cabin"/>
              <a:cs typeface="Cabin"/>
              <a:sym typeface="Cabin"/>
            </a:endParaRPr>
          </a:p>
          <a:p>
            <a:pPr marL="457200" lvl="0" indent="-342900" algn="l" rtl="0">
              <a:spcBef>
                <a:spcPts val="0"/>
              </a:spcBef>
              <a:spcAft>
                <a:spcPts val="0"/>
              </a:spcAft>
              <a:buClr>
                <a:srgbClr val="FFFFFF"/>
              </a:buClr>
              <a:buSzPts val="1800"/>
              <a:buFont typeface="Cabin"/>
              <a:buAutoNum type="arabicPeriod"/>
            </a:pPr>
            <a:r>
              <a:rPr lang="en" sz="1800" b="1">
                <a:solidFill>
                  <a:srgbClr val="FFFFFF"/>
                </a:solidFill>
                <a:latin typeface="Cabin"/>
                <a:ea typeface="Cabin"/>
                <a:cs typeface="Cabin"/>
                <a:sym typeface="Cabin"/>
              </a:rPr>
              <a:t>nilai paling tinggi Rp 60.000,00</a:t>
            </a:r>
            <a:endParaRPr sz="1800" b="1">
              <a:solidFill>
                <a:srgbClr val="FFFFFF"/>
              </a:solidFill>
              <a:latin typeface="Cabin"/>
              <a:ea typeface="Cabin"/>
              <a:cs typeface="Cabin"/>
              <a:sym typeface="Cabin"/>
            </a:endParaRPr>
          </a:p>
          <a:p>
            <a:pPr marL="457200" lvl="0" indent="-342900" algn="l" rtl="0">
              <a:spcBef>
                <a:spcPts val="0"/>
              </a:spcBef>
              <a:spcAft>
                <a:spcPts val="0"/>
              </a:spcAft>
              <a:buClr>
                <a:srgbClr val="FFFFFF"/>
              </a:buClr>
              <a:buSzPts val="1800"/>
              <a:buFont typeface="Cabin"/>
              <a:buAutoNum type="arabicPeriod"/>
            </a:pPr>
            <a:r>
              <a:rPr lang="en" sz="1800" b="1">
                <a:solidFill>
                  <a:srgbClr val="FFFFFF"/>
                </a:solidFill>
                <a:latin typeface="Cabin"/>
                <a:ea typeface="Cabin"/>
                <a:cs typeface="Cabin"/>
                <a:sym typeface="Cabin"/>
              </a:rPr>
              <a:t>tidak dipasang di tempat yang dilarang UU (contoh: tempat pendidikan, fasilitas pemerintah, RS, dan tempat ibadah)</a:t>
            </a:r>
            <a:endParaRPr sz="1800" b="1">
              <a:solidFill>
                <a:srgbClr val="FFFFFF"/>
              </a:solidFill>
              <a:latin typeface="Cabin"/>
              <a:ea typeface="Cabin"/>
              <a:cs typeface="Cabin"/>
              <a:sym typeface="Cabin"/>
            </a:endParaRPr>
          </a:p>
        </p:txBody>
      </p:sp>
      <p:sp>
        <p:nvSpPr>
          <p:cNvPr id="532" name="Google Shape;532;p43"/>
          <p:cNvSpPr txBox="1"/>
          <p:nvPr/>
        </p:nvSpPr>
        <p:spPr>
          <a:xfrm>
            <a:off x="4938900" y="410150"/>
            <a:ext cx="4018500" cy="8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4800" b="1">
                <a:solidFill>
                  <a:srgbClr val="FFFFFF"/>
                </a:solidFill>
                <a:latin typeface="Roboto"/>
                <a:ea typeface="Roboto"/>
                <a:cs typeface="Roboto"/>
                <a:sym typeface="Roboto"/>
              </a:rPr>
              <a:t>Kampanye</a:t>
            </a:r>
            <a:endParaRPr sz="4800" b="1">
              <a:solidFill>
                <a:srgbClr val="FFFFFF"/>
              </a:solidFill>
              <a:latin typeface="Roboto"/>
              <a:ea typeface="Roboto"/>
              <a:cs typeface="Roboto"/>
              <a:sym typeface="Roboto"/>
            </a:endParaRPr>
          </a:p>
        </p:txBody>
      </p:sp>
      <p:pic>
        <p:nvPicPr>
          <p:cNvPr id="533" name="Google Shape;533;p43"/>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37"/>
        <p:cNvGrpSpPr/>
        <p:nvPr/>
      </p:nvGrpSpPr>
      <p:grpSpPr>
        <a:xfrm>
          <a:off x="0" y="0"/>
          <a:ext cx="0" cy="0"/>
          <a:chOff x="0" y="0"/>
          <a:chExt cx="0" cy="0"/>
        </a:xfrm>
      </p:grpSpPr>
      <p:sp>
        <p:nvSpPr>
          <p:cNvPr id="538" name="Google Shape;538;p44"/>
          <p:cNvSpPr/>
          <p:nvPr/>
        </p:nvSpPr>
        <p:spPr>
          <a:xfrm rot="1876294">
            <a:off x="1624476" y="1515542"/>
            <a:ext cx="67040" cy="1666066"/>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1823511" y="633550"/>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4564436" y="633550"/>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4"/>
          <p:cNvSpPr/>
          <p:nvPr/>
        </p:nvSpPr>
        <p:spPr>
          <a:xfrm>
            <a:off x="7381561" y="633550"/>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4"/>
          <p:cNvSpPr/>
          <p:nvPr/>
        </p:nvSpPr>
        <p:spPr>
          <a:xfrm>
            <a:off x="467611" y="2846275"/>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3" name="Google Shape;543;p44"/>
          <p:cNvPicPr preferRelativeResize="0"/>
          <p:nvPr/>
        </p:nvPicPr>
        <p:blipFill>
          <a:blip r:embed="rId3">
            <a:alphaModFix/>
          </a:blip>
          <a:stretch>
            <a:fillRect/>
          </a:stretch>
        </p:blipFill>
        <p:spPr>
          <a:xfrm>
            <a:off x="4842611" y="875125"/>
            <a:ext cx="744138" cy="744138"/>
          </a:xfrm>
          <a:prstGeom prst="rect">
            <a:avLst/>
          </a:prstGeom>
          <a:noFill/>
          <a:ln>
            <a:noFill/>
          </a:ln>
        </p:spPr>
      </p:pic>
      <p:pic>
        <p:nvPicPr>
          <p:cNvPr id="544" name="Google Shape;544;p44"/>
          <p:cNvPicPr preferRelativeResize="0"/>
          <p:nvPr/>
        </p:nvPicPr>
        <p:blipFill>
          <a:blip r:embed="rId4">
            <a:alphaModFix/>
          </a:blip>
          <a:stretch>
            <a:fillRect/>
          </a:stretch>
        </p:blipFill>
        <p:spPr>
          <a:xfrm>
            <a:off x="7574661" y="790050"/>
            <a:ext cx="883013" cy="883013"/>
          </a:xfrm>
          <a:prstGeom prst="rect">
            <a:avLst/>
          </a:prstGeom>
          <a:noFill/>
          <a:ln>
            <a:noFill/>
          </a:ln>
        </p:spPr>
      </p:pic>
      <p:pic>
        <p:nvPicPr>
          <p:cNvPr id="545" name="Google Shape;545;p44"/>
          <p:cNvPicPr preferRelativeResize="0"/>
          <p:nvPr/>
        </p:nvPicPr>
        <p:blipFill>
          <a:blip r:embed="rId5">
            <a:alphaModFix/>
          </a:blip>
          <a:stretch>
            <a:fillRect/>
          </a:stretch>
        </p:blipFill>
        <p:spPr>
          <a:xfrm>
            <a:off x="818839" y="2952037"/>
            <a:ext cx="744150" cy="984513"/>
          </a:xfrm>
          <a:prstGeom prst="rect">
            <a:avLst/>
          </a:prstGeom>
          <a:noFill/>
          <a:ln>
            <a:noFill/>
          </a:ln>
        </p:spPr>
      </p:pic>
      <p:sp>
        <p:nvSpPr>
          <p:cNvPr id="546" name="Google Shape;546;p44"/>
          <p:cNvSpPr/>
          <p:nvPr/>
        </p:nvSpPr>
        <p:spPr>
          <a:xfrm>
            <a:off x="3116636" y="2846275"/>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4"/>
          <p:cNvSpPr/>
          <p:nvPr/>
        </p:nvSpPr>
        <p:spPr>
          <a:xfrm>
            <a:off x="6055843" y="2846275"/>
            <a:ext cx="1300500" cy="1227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4"/>
          <p:cNvSpPr/>
          <p:nvPr/>
        </p:nvSpPr>
        <p:spPr>
          <a:xfrm rot="1876294">
            <a:off x="4367676" y="1439342"/>
            <a:ext cx="67040" cy="1666066"/>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4"/>
          <p:cNvSpPr/>
          <p:nvPr/>
        </p:nvSpPr>
        <p:spPr>
          <a:xfrm rot="1876294">
            <a:off x="7267788" y="1515542"/>
            <a:ext cx="67040" cy="1666066"/>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0" name="Google Shape;550;p44"/>
          <p:cNvPicPr preferRelativeResize="0"/>
          <p:nvPr/>
        </p:nvPicPr>
        <p:blipFill>
          <a:blip r:embed="rId6">
            <a:alphaModFix/>
          </a:blip>
          <a:stretch>
            <a:fillRect/>
          </a:stretch>
        </p:blipFill>
        <p:spPr>
          <a:xfrm>
            <a:off x="3376112" y="2992951"/>
            <a:ext cx="883024" cy="883024"/>
          </a:xfrm>
          <a:prstGeom prst="rect">
            <a:avLst/>
          </a:prstGeom>
          <a:noFill/>
          <a:ln>
            <a:noFill/>
          </a:ln>
        </p:spPr>
      </p:pic>
      <p:pic>
        <p:nvPicPr>
          <p:cNvPr id="551" name="Google Shape;551;p44"/>
          <p:cNvPicPr preferRelativeResize="0"/>
          <p:nvPr/>
        </p:nvPicPr>
        <p:blipFill>
          <a:blip r:embed="rId7">
            <a:alphaModFix/>
          </a:blip>
          <a:stretch>
            <a:fillRect/>
          </a:stretch>
        </p:blipFill>
        <p:spPr>
          <a:xfrm>
            <a:off x="6264575" y="2992940"/>
            <a:ext cx="883025" cy="883048"/>
          </a:xfrm>
          <a:prstGeom prst="rect">
            <a:avLst/>
          </a:prstGeom>
          <a:noFill/>
          <a:ln>
            <a:noFill/>
          </a:ln>
        </p:spPr>
      </p:pic>
      <p:sp>
        <p:nvSpPr>
          <p:cNvPr id="552" name="Google Shape;552;p44"/>
          <p:cNvSpPr/>
          <p:nvPr/>
        </p:nvSpPr>
        <p:spPr>
          <a:xfrm rot="9150987">
            <a:off x="3132807" y="1515376"/>
            <a:ext cx="66956" cy="1666395"/>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4"/>
          <p:cNvSpPr/>
          <p:nvPr/>
        </p:nvSpPr>
        <p:spPr>
          <a:xfrm rot="9150987">
            <a:off x="5962419" y="1515376"/>
            <a:ext cx="66956" cy="1666395"/>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4"/>
          <p:cNvSpPr txBox="1"/>
          <p:nvPr/>
        </p:nvSpPr>
        <p:spPr>
          <a:xfrm>
            <a:off x="265525" y="4073575"/>
            <a:ext cx="16512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i="1">
                <a:latin typeface="Cabin"/>
                <a:ea typeface="Cabin"/>
                <a:cs typeface="Cabin"/>
                <a:sym typeface="Cabin"/>
              </a:rPr>
              <a:t>pengawasan larangan dalam kampanye</a:t>
            </a:r>
            <a:endParaRPr sz="1600" i="1">
              <a:latin typeface="Cabin"/>
              <a:ea typeface="Cabin"/>
              <a:cs typeface="Cabin"/>
              <a:sym typeface="Cabin"/>
            </a:endParaRPr>
          </a:p>
        </p:txBody>
      </p:sp>
      <p:sp>
        <p:nvSpPr>
          <p:cNvPr id="555" name="Google Shape;555;p44"/>
          <p:cNvSpPr txBox="1"/>
          <p:nvPr/>
        </p:nvSpPr>
        <p:spPr>
          <a:xfrm>
            <a:off x="167000" y="727113"/>
            <a:ext cx="1651200" cy="8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i="1">
                <a:latin typeface="Cabin"/>
                <a:ea typeface="Cabin"/>
                <a:cs typeface="Cabin"/>
                <a:sym typeface="Cabin"/>
              </a:rPr>
              <a:t>tidak melebihi batas waktu (09.00-18.00)</a:t>
            </a:r>
            <a:endParaRPr sz="1600" i="1">
              <a:latin typeface="Cabin"/>
              <a:ea typeface="Cabin"/>
              <a:cs typeface="Cabin"/>
              <a:sym typeface="Cabin"/>
            </a:endParaRPr>
          </a:p>
        </p:txBody>
      </p:sp>
      <p:sp>
        <p:nvSpPr>
          <p:cNvPr id="556" name="Google Shape;556;p44"/>
          <p:cNvSpPr txBox="1"/>
          <p:nvPr/>
        </p:nvSpPr>
        <p:spPr>
          <a:xfrm>
            <a:off x="368437" y="2633350"/>
            <a:ext cx="828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#1</a:t>
            </a:r>
            <a:endParaRPr sz="3000" b="1">
              <a:solidFill>
                <a:schemeClr val="accent1"/>
              </a:solidFill>
              <a:latin typeface="Poppins"/>
              <a:ea typeface="Poppins"/>
              <a:cs typeface="Poppins"/>
              <a:sym typeface="Poppins"/>
            </a:endParaRPr>
          </a:p>
        </p:txBody>
      </p:sp>
      <p:sp>
        <p:nvSpPr>
          <p:cNvPr id="557" name="Google Shape;557;p44"/>
          <p:cNvSpPr txBox="1"/>
          <p:nvPr/>
        </p:nvSpPr>
        <p:spPr>
          <a:xfrm>
            <a:off x="2724838" y="513526"/>
            <a:ext cx="8829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#2</a:t>
            </a:r>
            <a:endParaRPr sz="3000" b="1">
              <a:solidFill>
                <a:schemeClr val="accent1"/>
              </a:solidFill>
              <a:latin typeface="Poppins"/>
              <a:ea typeface="Poppins"/>
              <a:cs typeface="Poppins"/>
              <a:sym typeface="Poppins"/>
            </a:endParaRPr>
          </a:p>
        </p:txBody>
      </p:sp>
      <p:sp>
        <p:nvSpPr>
          <p:cNvPr id="558" name="Google Shape;558;p44"/>
          <p:cNvSpPr txBox="1"/>
          <p:nvPr/>
        </p:nvSpPr>
        <p:spPr>
          <a:xfrm>
            <a:off x="3008725" y="4073575"/>
            <a:ext cx="16512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i="1">
                <a:latin typeface="Cabin"/>
                <a:ea typeface="Cabin"/>
                <a:cs typeface="Cabin"/>
                <a:sym typeface="Cabin"/>
              </a:rPr>
              <a:t>tidak melibatkan pihak yang dilarang</a:t>
            </a:r>
            <a:endParaRPr sz="1600" i="1">
              <a:latin typeface="Cabin"/>
              <a:ea typeface="Cabin"/>
              <a:cs typeface="Cabin"/>
              <a:sym typeface="Cabin"/>
            </a:endParaRPr>
          </a:p>
        </p:txBody>
      </p:sp>
      <p:sp>
        <p:nvSpPr>
          <p:cNvPr id="559" name="Google Shape;559;p44"/>
          <p:cNvSpPr txBox="1"/>
          <p:nvPr/>
        </p:nvSpPr>
        <p:spPr>
          <a:xfrm>
            <a:off x="5923450" y="4097600"/>
            <a:ext cx="16512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i="1">
                <a:latin typeface="Cabin"/>
                <a:ea typeface="Cabin"/>
                <a:cs typeface="Cabin"/>
                <a:sym typeface="Cabin"/>
              </a:rPr>
              <a:t>ramah disabilitas</a:t>
            </a:r>
            <a:endParaRPr sz="1600" i="1">
              <a:latin typeface="Cabin"/>
              <a:ea typeface="Cabin"/>
              <a:cs typeface="Cabin"/>
              <a:sym typeface="Cabin"/>
            </a:endParaRPr>
          </a:p>
        </p:txBody>
      </p:sp>
      <p:sp>
        <p:nvSpPr>
          <p:cNvPr id="560" name="Google Shape;560;p44"/>
          <p:cNvSpPr txBox="1"/>
          <p:nvPr/>
        </p:nvSpPr>
        <p:spPr>
          <a:xfrm>
            <a:off x="4053200" y="193713"/>
            <a:ext cx="1651200" cy="8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i="1">
                <a:latin typeface="Cabin"/>
                <a:ea typeface="Cabin"/>
                <a:cs typeface="Cabin"/>
                <a:sym typeface="Cabin"/>
              </a:rPr>
              <a:t>ada STTP</a:t>
            </a:r>
            <a:endParaRPr sz="1600" i="1">
              <a:latin typeface="Cabin"/>
              <a:ea typeface="Cabin"/>
              <a:cs typeface="Cabin"/>
              <a:sym typeface="Cabin"/>
            </a:endParaRPr>
          </a:p>
        </p:txBody>
      </p:sp>
      <p:sp>
        <p:nvSpPr>
          <p:cNvPr id="561" name="Google Shape;561;p44"/>
          <p:cNvSpPr txBox="1"/>
          <p:nvPr/>
        </p:nvSpPr>
        <p:spPr>
          <a:xfrm>
            <a:off x="6015110" y="513513"/>
            <a:ext cx="1409400" cy="8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i="1">
                <a:latin typeface="Cabin"/>
                <a:ea typeface="Cabin"/>
                <a:cs typeface="Cabin"/>
                <a:sym typeface="Cabin"/>
              </a:rPr>
              <a:t>Tidak ada APK/Bahan Kampanye selain Peserta Pemilu ybs.</a:t>
            </a:r>
            <a:endParaRPr sz="1600" i="1">
              <a:latin typeface="Cabin"/>
              <a:ea typeface="Cabin"/>
              <a:cs typeface="Cabin"/>
              <a:sym typeface="Cabin"/>
            </a:endParaRPr>
          </a:p>
        </p:txBody>
      </p:sp>
      <p:sp>
        <p:nvSpPr>
          <p:cNvPr id="562" name="Google Shape;562;p44"/>
          <p:cNvSpPr txBox="1"/>
          <p:nvPr/>
        </p:nvSpPr>
        <p:spPr>
          <a:xfrm>
            <a:off x="2752138" y="2633351"/>
            <a:ext cx="8829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#3</a:t>
            </a:r>
            <a:endParaRPr sz="3000" b="1">
              <a:solidFill>
                <a:schemeClr val="accent1"/>
              </a:solidFill>
              <a:latin typeface="Poppins"/>
              <a:ea typeface="Poppins"/>
              <a:cs typeface="Poppins"/>
              <a:sym typeface="Poppins"/>
            </a:endParaRPr>
          </a:p>
        </p:txBody>
      </p:sp>
      <p:sp>
        <p:nvSpPr>
          <p:cNvPr id="563" name="Google Shape;563;p44"/>
          <p:cNvSpPr txBox="1"/>
          <p:nvPr/>
        </p:nvSpPr>
        <p:spPr>
          <a:xfrm>
            <a:off x="5459338" y="565564"/>
            <a:ext cx="8829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#4</a:t>
            </a:r>
            <a:endParaRPr sz="3000" b="1">
              <a:solidFill>
                <a:schemeClr val="accent1"/>
              </a:solidFill>
              <a:latin typeface="Poppins"/>
              <a:ea typeface="Poppins"/>
              <a:cs typeface="Poppins"/>
              <a:sym typeface="Poppins"/>
            </a:endParaRPr>
          </a:p>
        </p:txBody>
      </p:sp>
      <p:sp>
        <p:nvSpPr>
          <p:cNvPr id="564" name="Google Shape;564;p44"/>
          <p:cNvSpPr txBox="1"/>
          <p:nvPr/>
        </p:nvSpPr>
        <p:spPr>
          <a:xfrm>
            <a:off x="5642487" y="2682364"/>
            <a:ext cx="8829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#5</a:t>
            </a:r>
            <a:endParaRPr sz="3000" b="1">
              <a:solidFill>
                <a:schemeClr val="accent1"/>
              </a:solidFill>
              <a:latin typeface="Poppins"/>
              <a:ea typeface="Poppins"/>
              <a:cs typeface="Poppins"/>
              <a:sym typeface="Poppins"/>
            </a:endParaRPr>
          </a:p>
        </p:txBody>
      </p:sp>
      <p:sp>
        <p:nvSpPr>
          <p:cNvPr id="565" name="Google Shape;565;p44"/>
          <p:cNvSpPr txBox="1"/>
          <p:nvPr/>
        </p:nvSpPr>
        <p:spPr>
          <a:xfrm>
            <a:off x="8334162" y="565576"/>
            <a:ext cx="8829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Poppins"/>
                <a:ea typeface="Poppins"/>
                <a:cs typeface="Poppins"/>
                <a:sym typeface="Poppins"/>
              </a:rPr>
              <a:t>#6</a:t>
            </a:r>
            <a:endParaRPr sz="3000" b="1">
              <a:solidFill>
                <a:schemeClr val="accent1"/>
              </a:solidFill>
              <a:latin typeface="Poppins"/>
              <a:ea typeface="Poppins"/>
              <a:cs typeface="Poppins"/>
              <a:sym typeface="Poppins"/>
            </a:endParaRPr>
          </a:p>
        </p:txBody>
      </p:sp>
      <p:sp>
        <p:nvSpPr>
          <p:cNvPr id="566" name="Google Shape;566;p44"/>
          <p:cNvSpPr txBox="1"/>
          <p:nvPr/>
        </p:nvSpPr>
        <p:spPr>
          <a:xfrm>
            <a:off x="5786506" y="4755225"/>
            <a:ext cx="35328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chemeClr val="accent1"/>
                </a:solidFill>
                <a:latin typeface="Poppins"/>
                <a:ea typeface="Poppins"/>
                <a:cs typeface="Poppins"/>
                <a:sym typeface="Poppins"/>
              </a:rPr>
              <a:t>pengawasan rapat umum?</a:t>
            </a:r>
            <a:endParaRPr sz="1800" b="1" i="1">
              <a:solidFill>
                <a:schemeClr val="accent1"/>
              </a:solidFill>
              <a:latin typeface="Poppins"/>
              <a:ea typeface="Poppins"/>
              <a:cs typeface="Poppins"/>
              <a:sym typeface="Poppins"/>
            </a:endParaRPr>
          </a:p>
        </p:txBody>
      </p:sp>
      <p:pic>
        <p:nvPicPr>
          <p:cNvPr id="567" name="Google Shape;567;p44"/>
          <p:cNvPicPr preferRelativeResize="0"/>
          <p:nvPr/>
        </p:nvPicPr>
        <p:blipFill>
          <a:blip r:embed="rId8">
            <a:alphaModFix/>
          </a:blip>
          <a:stretch>
            <a:fillRect/>
          </a:stretch>
        </p:blipFill>
        <p:spPr>
          <a:xfrm>
            <a:off x="2025336" y="754949"/>
            <a:ext cx="922500" cy="922500"/>
          </a:xfrm>
          <a:prstGeom prst="rect">
            <a:avLst/>
          </a:prstGeom>
          <a:noFill/>
          <a:ln>
            <a:noFill/>
          </a:ln>
        </p:spPr>
      </p:pic>
      <p:pic>
        <p:nvPicPr>
          <p:cNvPr id="568" name="Google Shape;568;p44"/>
          <p:cNvPicPr preferRelativeResize="0"/>
          <p:nvPr/>
        </p:nvPicPr>
        <p:blipFill rotWithShape="1">
          <a:blip r:embed="rId9">
            <a:alphaModFix/>
          </a:blip>
          <a:srcRect r="30560"/>
          <a:stretch/>
        </p:blipFill>
        <p:spPr>
          <a:xfrm>
            <a:off x="1" y="0"/>
            <a:ext cx="1081825" cy="324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72"/>
        <p:cNvGrpSpPr/>
        <p:nvPr/>
      </p:nvGrpSpPr>
      <p:grpSpPr>
        <a:xfrm>
          <a:off x="0" y="0"/>
          <a:ext cx="0" cy="0"/>
          <a:chOff x="0" y="0"/>
          <a:chExt cx="0" cy="0"/>
        </a:xfrm>
      </p:grpSpPr>
      <p:sp>
        <p:nvSpPr>
          <p:cNvPr id="573" name="Google Shape;573;p45"/>
          <p:cNvSpPr/>
          <p:nvPr/>
        </p:nvSpPr>
        <p:spPr>
          <a:xfrm>
            <a:off x="230875" y="230875"/>
            <a:ext cx="8709300" cy="4668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5"/>
          <p:cNvSpPr/>
          <p:nvPr/>
        </p:nvSpPr>
        <p:spPr>
          <a:xfrm>
            <a:off x="2314500" y="468000"/>
            <a:ext cx="4515000" cy="397500"/>
          </a:xfrm>
          <a:prstGeom prst="flowChartAlternateProcess">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Poppins"/>
                <a:ea typeface="Poppins"/>
                <a:cs typeface="Poppins"/>
                <a:sym typeface="Poppins"/>
              </a:rPr>
              <a:t>ALAT PERAGA KAMPANYE PESERTA PEMILU</a:t>
            </a:r>
            <a:endParaRPr sz="1600" b="1">
              <a:solidFill>
                <a:srgbClr val="FFFFFF"/>
              </a:solidFill>
              <a:latin typeface="Poppins"/>
              <a:ea typeface="Poppins"/>
              <a:cs typeface="Poppins"/>
              <a:sym typeface="Poppins"/>
            </a:endParaRPr>
          </a:p>
        </p:txBody>
      </p:sp>
      <p:cxnSp>
        <p:nvCxnSpPr>
          <p:cNvPr id="575" name="Google Shape;575;p45"/>
          <p:cNvCxnSpPr>
            <a:stCxn id="574" idx="3"/>
          </p:cNvCxnSpPr>
          <p:nvPr/>
        </p:nvCxnSpPr>
        <p:spPr>
          <a:xfrm>
            <a:off x="6829500" y="666750"/>
            <a:ext cx="609900" cy="875400"/>
          </a:xfrm>
          <a:prstGeom prst="curvedConnector2">
            <a:avLst/>
          </a:prstGeom>
          <a:noFill/>
          <a:ln w="38100" cap="flat" cmpd="sng">
            <a:solidFill>
              <a:srgbClr val="3C78D8"/>
            </a:solidFill>
            <a:prstDash val="solid"/>
            <a:round/>
            <a:headEnd type="none" w="med" len="med"/>
            <a:tailEnd type="none" w="med" len="med"/>
          </a:ln>
        </p:spPr>
      </p:cxnSp>
      <p:cxnSp>
        <p:nvCxnSpPr>
          <p:cNvPr id="576" name="Google Shape;576;p45"/>
          <p:cNvCxnSpPr/>
          <p:nvPr/>
        </p:nvCxnSpPr>
        <p:spPr>
          <a:xfrm flipH="1">
            <a:off x="1704600" y="666750"/>
            <a:ext cx="609900" cy="875400"/>
          </a:xfrm>
          <a:prstGeom prst="curvedConnector2">
            <a:avLst/>
          </a:prstGeom>
          <a:noFill/>
          <a:ln w="38100" cap="flat" cmpd="sng">
            <a:solidFill>
              <a:srgbClr val="3C78D8"/>
            </a:solidFill>
            <a:prstDash val="solid"/>
            <a:round/>
            <a:headEnd type="none" w="med" len="med"/>
            <a:tailEnd type="none" w="med" len="med"/>
          </a:ln>
        </p:spPr>
      </p:cxnSp>
      <p:sp>
        <p:nvSpPr>
          <p:cNvPr id="577" name="Google Shape;577;p45"/>
          <p:cNvSpPr/>
          <p:nvPr/>
        </p:nvSpPr>
        <p:spPr>
          <a:xfrm>
            <a:off x="1333975" y="1542150"/>
            <a:ext cx="718200" cy="763200"/>
          </a:xfrm>
          <a:prstGeom prst="ellipse">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i="1">
                <a:solidFill>
                  <a:srgbClr val="FFFFFF"/>
                </a:solidFill>
                <a:latin typeface="Poppins"/>
                <a:ea typeface="Poppins"/>
                <a:cs typeface="Poppins"/>
                <a:sym typeface="Poppins"/>
              </a:rPr>
              <a:t>1</a:t>
            </a:r>
            <a:endParaRPr sz="3600" b="1" i="1">
              <a:solidFill>
                <a:srgbClr val="FFFFFF"/>
              </a:solidFill>
              <a:latin typeface="Poppins"/>
              <a:ea typeface="Poppins"/>
              <a:cs typeface="Poppins"/>
              <a:sym typeface="Poppins"/>
            </a:endParaRPr>
          </a:p>
        </p:txBody>
      </p:sp>
      <p:sp>
        <p:nvSpPr>
          <p:cNvPr id="578" name="Google Shape;578;p45"/>
          <p:cNvSpPr/>
          <p:nvPr/>
        </p:nvSpPr>
        <p:spPr>
          <a:xfrm>
            <a:off x="7078800" y="1542150"/>
            <a:ext cx="718200" cy="763200"/>
          </a:xfrm>
          <a:prstGeom prst="ellipse">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i="1">
                <a:solidFill>
                  <a:srgbClr val="FFFFFF"/>
                </a:solidFill>
                <a:latin typeface="Poppins"/>
                <a:ea typeface="Poppins"/>
                <a:cs typeface="Poppins"/>
                <a:sym typeface="Poppins"/>
              </a:rPr>
              <a:t>3</a:t>
            </a:r>
            <a:endParaRPr sz="3600" b="1" i="1">
              <a:solidFill>
                <a:srgbClr val="FFFFFF"/>
              </a:solidFill>
              <a:latin typeface="Poppins"/>
              <a:ea typeface="Poppins"/>
              <a:cs typeface="Poppins"/>
              <a:sym typeface="Poppins"/>
            </a:endParaRPr>
          </a:p>
        </p:txBody>
      </p:sp>
      <p:cxnSp>
        <p:nvCxnSpPr>
          <p:cNvPr id="579" name="Google Shape;579;p45"/>
          <p:cNvCxnSpPr>
            <a:stCxn id="574" idx="2"/>
          </p:cNvCxnSpPr>
          <p:nvPr/>
        </p:nvCxnSpPr>
        <p:spPr>
          <a:xfrm flipH="1">
            <a:off x="4566300" y="865500"/>
            <a:ext cx="5700" cy="779400"/>
          </a:xfrm>
          <a:prstGeom prst="straightConnector1">
            <a:avLst/>
          </a:prstGeom>
          <a:noFill/>
          <a:ln w="38100" cap="flat" cmpd="sng">
            <a:solidFill>
              <a:srgbClr val="3C78D8"/>
            </a:solidFill>
            <a:prstDash val="solid"/>
            <a:round/>
            <a:headEnd type="none" w="med" len="med"/>
            <a:tailEnd type="none" w="med" len="med"/>
          </a:ln>
        </p:spPr>
      </p:cxnSp>
      <p:sp>
        <p:nvSpPr>
          <p:cNvPr id="580" name="Google Shape;580;p45"/>
          <p:cNvSpPr/>
          <p:nvPr/>
        </p:nvSpPr>
        <p:spPr>
          <a:xfrm>
            <a:off x="4206388" y="1644900"/>
            <a:ext cx="718200" cy="763200"/>
          </a:xfrm>
          <a:prstGeom prst="ellipse">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i="1">
                <a:solidFill>
                  <a:srgbClr val="FFFFFF"/>
                </a:solidFill>
                <a:latin typeface="Poppins"/>
                <a:ea typeface="Poppins"/>
                <a:cs typeface="Poppins"/>
                <a:sym typeface="Poppins"/>
              </a:rPr>
              <a:t>2</a:t>
            </a:r>
            <a:endParaRPr sz="3600" b="1" i="1">
              <a:solidFill>
                <a:srgbClr val="FFFFFF"/>
              </a:solidFill>
              <a:latin typeface="Poppins"/>
              <a:ea typeface="Poppins"/>
              <a:cs typeface="Poppins"/>
              <a:sym typeface="Poppins"/>
            </a:endParaRPr>
          </a:p>
        </p:txBody>
      </p:sp>
      <p:cxnSp>
        <p:nvCxnSpPr>
          <p:cNvPr id="581" name="Google Shape;581;p45"/>
          <p:cNvCxnSpPr>
            <a:stCxn id="577" idx="4"/>
          </p:cNvCxnSpPr>
          <p:nvPr/>
        </p:nvCxnSpPr>
        <p:spPr>
          <a:xfrm flipH="1">
            <a:off x="1680175" y="2305350"/>
            <a:ext cx="12900" cy="481200"/>
          </a:xfrm>
          <a:prstGeom prst="straightConnector1">
            <a:avLst/>
          </a:prstGeom>
          <a:noFill/>
          <a:ln w="38100" cap="flat" cmpd="sng">
            <a:solidFill>
              <a:srgbClr val="3C78D8"/>
            </a:solidFill>
            <a:prstDash val="solid"/>
            <a:round/>
            <a:headEnd type="none" w="med" len="med"/>
            <a:tailEnd type="none" w="med" len="med"/>
          </a:ln>
        </p:spPr>
      </p:cxnSp>
      <p:cxnSp>
        <p:nvCxnSpPr>
          <p:cNvPr id="582" name="Google Shape;582;p45"/>
          <p:cNvCxnSpPr/>
          <p:nvPr/>
        </p:nvCxnSpPr>
        <p:spPr>
          <a:xfrm flipH="1">
            <a:off x="4565550" y="2408100"/>
            <a:ext cx="12900" cy="481200"/>
          </a:xfrm>
          <a:prstGeom prst="straightConnector1">
            <a:avLst/>
          </a:prstGeom>
          <a:noFill/>
          <a:ln w="38100" cap="flat" cmpd="sng">
            <a:solidFill>
              <a:srgbClr val="3C78D8"/>
            </a:solidFill>
            <a:prstDash val="solid"/>
            <a:round/>
            <a:headEnd type="none" w="med" len="med"/>
            <a:tailEnd type="none" w="med" len="med"/>
          </a:ln>
        </p:spPr>
      </p:cxnSp>
      <p:cxnSp>
        <p:nvCxnSpPr>
          <p:cNvPr id="583" name="Google Shape;583;p45"/>
          <p:cNvCxnSpPr/>
          <p:nvPr/>
        </p:nvCxnSpPr>
        <p:spPr>
          <a:xfrm flipH="1">
            <a:off x="7437925" y="2305350"/>
            <a:ext cx="12900" cy="481200"/>
          </a:xfrm>
          <a:prstGeom prst="straightConnector1">
            <a:avLst/>
          </a:prstGeom>
          <a:noFill/>
          <a:ln w="38100" cap="flat" cmpd="sng">
            <a:solidFill>
              <a:srgbClr val="3C78D8"/>
            </a:solidFill>
            <a:prstDash val="solid"/>
            <a:round/>
            <a:headEnd type="none" w="med" len="med"/>
            <a:tailEnd type="none" w="med" len="med"/>
          </a:ln>
        </p:spPr>
      </p:cxnSp>
      <p:sp>
        <p:nvSpPr>
          <p:cNvPr id="584" name="Google Shape;584;p45"/>
          <p:cNvSpPr txBox="1"/>
          <p:nvPr/>
        </p:nvSpPr>
        <p:spPr>
          <a:xfrm>
            <a:off x="448825" y="2672773"/>
            <a:ext cx="24756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Poppins"/>
                <a:ea typeface="Poppins"/>
                <a:cs typeface="Poppins"/>
                <a:sym typeface="Poppins"/>
              </a:rPr>
              <a:t>videotron, baliho, billboard</a:t>
            </a:r>
            <a:endParaRPr sz="1800" b="1">
              <a:solidFill>
                <a:srgbClr val="FFFFFF"/>
              </a:solidFill>
              <a:latin typeface="Poppins"/>
              <a:ea typeface="Poppins"/>
              <a:cs typeface="Poppins"/>
              <a:sym typeface="Poppins"/>
            </a:endParaRPr>
          </a:p>
        </p:txBody>
      </p:sp>
      <p:sp>
        <p:nvSpPr>
          <p:cNvPr id="585" name="Google Shape;585;p45"/>
          <p:cNvSpPr txBox="1"/>
          <p:nvPr/>
        </p:nvSpPr>
        <p:spPr>
          <a:xfrm>
            <a:off x="3344425" y="2825173"/>
            <a:ext cx="24756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Poppins"/>
                <a:ea typeface="Poppins"/>
                <a:cs typeface="Poppins"/>
                <a:sym typeface="Poppins"/>
              </a:rPr>
              <a:t>spanduk</a:t>
            </a:r>
            <a:endParaRPr sz="1800" b="1">
              <a:solidFill>
                <a:srgbClr val="FFFFFF"/>
              </a:solidFill>
              <a:latin typeface="Poppins"/>
              <a:ea typeface="Poppins"/>
              <a:cs typeface="Poppins"/>
              <a:sym typeface="Poppins"/>
            </a:endParaRPr>
          </a:p>
        </p:txBody>
      </p:sp>
      <p:sp>
        <p:nvSpPr>
          <p:cNvPr id="586" name="Google Shape;586;p45"/>
          <p:cNvSpPr txBox="1"/>
          <p:nvPr/>
        </p:nvSpPr>
        <p:spPr>
          <a:xfrm>
            <a:off x="6163825" y="2672773"/>
            <a:ext cx="24756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Poppins"/>
                <a:ea typeface="Poppins"/>
                <a:cs typeface="Poppins"/>
                <a:sym typeface="Poppins"/>
              </a:rPr>
              <a:t>umbul-umbul</a:t>
            </a:r>
            <a:endParaRPr sz="1800" b="1">
              <a:solidFill>
                <a:srgbClr val="FFFFFF"/>
              </a:solidFill>
              <a:latin typeface="Poppins"/>
              <a:ea typeface="Poppins"/>
              <a:cs typeface="Poppins"/>
              <a:sym typeface="Poppins"/>
            </a:endParaRPr>
          </a:p>
        </p:txBody>
      </p:sp>
      <p:cxnSp>
        <p:nvCxnSpPr>
          <p:cNvPr id="587" name="Google Shape;587;p45"/>
          <p:cNvCxnSpPr>
            <a:stCxn id="584" idx="2"/>
          </p:cNvCxnSpPr>
          <p:nvPr/>
        </p:nvCxnSpPr>
        <p:spPr>
          <a:xfrm flipH="1">
            <a:off x="1680325" y="3350773"/>
            <a:ext cx="6300" cy="420300"/>
          </a:xfrm>
          <a:prstGeom prst="straightConnector1">
            <a:avLst/>
          </a:prstGeom>
          <a:noFill/>
          <a:ln w="38100" cap="flat" cmpd="sng">
            <a:solidFill>
              <a:srgbClr val="3C78D8"/>
            </a:solidFill>
            <a:prstDash val="solid"/>
            <a:round/>
            <a:headEnd type="none" w="med" len="med"/>
            <a:tailEnd type="none" w="med" len="med"/>
          </a:ln>
        </p:spPr>
      </p:cxnSp>
      <p:cxnSp>
        <p:nvCxnSpPr>
          <p:cNvPr id="588" name="Google Shape;588;p45"/>
          <p:cNvCxnSpPr/>
          <p:nvPr/>
        </p:nvCxnSpPr>
        <p:spPr>
          <a:xfrm>
            <a:off x="4540650" y="3232325"/>
            <a:ext cx="600" cy="548400"/>
          </a:xfrm>
          <a:prstGeom prst="straightConnector1">
            <a:avLst/>
          </a:prstGeom>
          <a:noFill/>
          <a:ln w="38100" cap="flat" cmpd="sng">
            <a:solidFill>
              <a:srgbClr val="3C78D8"/>
            </a:solidFill>
            <a:prstDash val="solid"/>
            <a:round/>
            <a:headEnd type="none" w="med" len="med"/>
            <a:tailEnd type="none" w="med" len="med"/>
          </a:ln>
        </p:spPr>
      </p:cxnSp>
      <p:sp>
        <p:nvSpPr>
          <p:cNvPr id="589" name="Google Shape;589;p45"/>
          <p:cNvSpPr/>
          <p:nvPr/>
        </p:nvSpPr>
        <p:spPr>
          <a:xfrm>
            <a:off x="1000475" y="3758225"/>
            <a:ext cx="1398000" cy="678000"/>
          </a:xfrm>
          <a:prstGeom prst="rect">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Poppins"/>
                <a:ea typeface="Poppins"/>
                <a:cs typeface="Poppins"/>
                <a:sym typeface="Poppins"/>
              </a:rPr>
              <a:t>4 m x 7 m</a:t>
            </a:r>
            <a:endParaRPr sz="1600" b="1">
              <a:solidFill>
                <a:srgbClr val="FFFFFF"/>
              </a:solidFill>
              <a:latin typeface="Poppins"/>
              <a:ea typeface="Poppins"/>
              <a:cs typeface="Poppins"/>
              <a:sym typeface="Poppins"/>
            </a:endParaRPr>
          </a:p>
        </p:txBody>
      </p:sp>
      <p:sp>
        <p:nvSpPr>
          <p:cNvPr id="590" name="Google Shape;590;p45"/>
          <p:cNvSpPr/>
          <p:nvPr/>
        </p:nvSpPr>
        <p:spPr>
          <a:xfrm>
            <a:off x="3819875" y="3758225"/>
            <a:ext cx="1398000" cy="678000"/>
          </a:xfrm>
          <a:prstGeom prst="rect">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Poppins"/>
                <a:ea typeface="Poppins"/>
                <a:cs typeface="Poppins"/>
                <a:sym typeface="Poppins"/>
              </a:rPr>
              <a:t>1,5 m x 7 m</a:t>
            </a:r>
            <a:endParaRPr sz="1600" b="1">
              <a:solidFill>
                <a:srgbClr val="FFFFFF"/>
              </a:solidFill>
              <a:latin typeface="Poppins"/>
              <a:ea typeface="Poppins"/>
              <a:cs typeface="Poppins"/>
              <a:sym typeface="Poppins"/>
            </a:endParaRPr>
          </a:p>
        </p:txBody>
      </p:sp>
      <p:sp>
        <p:nvSpPr>
          <p:cNvPr id="591" name="Google Shape;591;p45"/>
          <p:cNvSpPr/>
          <p:nvPr/>
        </p:nvSpPr>
        <p:spPr>
          <a:xfrm>
            <a:off x="6715475" y="3682025"/>
            <a:ext cx="1398000" cy="678000"/>
          </a:xfrm>
          <a:prstGeom prst="rect">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Poppins"/>
                <a:ea typeface="Poppins"/>
                <a:cs typeface="Poppins"/>
                <a:sym typeface="Poppins"/>
              </a:rPr>
              <a:t>5 m x 7 m</a:t>
            </a:r>
            <a:endParaRPr sz="1600" b="1">
              <a:solidFill>
                <a:srgbClr val="FFFFFF"/>
              </a:solidFill>
              <a:latin typeface="Poppins"/>
              <a:ea typeface="Poppins"/>
              <a:cs typeface="Poppins"/>
              <a:sym typeface="Poppins"/>
            </a:endParaRPr>
          </a:p>
        </p:txBody>
      </p:sp>
      <p:cxnSp>
        <p:nvCxnSpPr>
          <p:cNvPr id="592" name="Google Shape;592;p45"/>
          <p:cNvCxnSpPr>
            <a:stCxn id="586" idx="2"/>
            <a:endCxn id="586" idx="2"/>
          </p:cNvCxnSpPr>
          <p:nvPr/>
        </p:nvCxnSpPr>
        <p:spPr>
          <a:xfrm>
            <a:off x="7401625" y="3350773"/>
            <a:ext cx="0" cy="0"/>
          </a:xfrm>
          <a:prstGeom prst="straightConnector1">
            <a:avLst/>
          </a:prstGeom>
          <a:noFill/>
          <a:ln w="9525" cap="flat" cmpd="sng">
            <a:solidFill>
              <a:schemeClr val="dk2"/>
            </a:solidFill>
            <a:prstDash val="solid"/>
            <a:round/>
            <a:headEnd type="none" w="med" len="med"/>
            <a:tailEnd type="none" w="med" len="med"/>
          </a:ln>
        </p:spPr>
      </p:cxnSp>
      <p:cxnSp>
        <p:nvCxnSpPr>
          <p:cNvPr id="593" name="Google Shape;593;p45"/>
          <p:cNvCxnSpPr/>
          <p:nvPr/>
        </p:nvCxnSpPr>
        <p:spPr>
          <a:xfrm>
            <a:off x="7437900" y="3179225"/>
            <a:ext cx="0" cy="502800"/>
          </a:xfrm>
          <a:prstGeom prst="straightConnector1">
            <a:avLst/>
          </a:prstGeom>
          <a:noFill/>
          <a:ln w="38100" cap="flat" cmpd="sng">
            <a:solidFill>
              <a:srgbClr val="3C78D8"/>
            </a:solidFill>
            <a:prstDash val="solid"/>
            <a:round/>
            <a:headEnd type="none" w="med" len="med"/>
            <a:tailEnd type="none" w="med" len="med"/>
          </a:ln>
        </p:spPr>
      </p:cxnSp>
      <p:pic>
        <p:nvPicPr>
          <p:cNvPr id="594" name="Google Shape;594;p45"/>
          <p:cNvPicPr preferRelativeResize="0"/>
          <p:nvPr/>
        </p:nvPicPr>
        <p:blipFill rotWithShape="1">
          <a:blip r:embed="rId3">
            <a:alphaModFix/>
          </a:blip>
          <a:srcRect r="30560"/>
          <a:stretch/>
        </p:blipFill>
        <p:spPr>
          <a:xfrm>
            <a:off x="7858351" y="4575775"/>
            <a:ext cx="1081825" cy="324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8"/>
        <p:cNvGrpSpPr/>
        <p:nvPr/>
      </p:nvGrpSpPr>
      <p:grpSpPr>
        <a:xfrm>
          <a:off x="0" y="0"/>
          <a:ext cx="0" cy="0"/>
          <a:chOff x="0" y="0"/>
          <a:chExt cx="0" cy="0"/>
        </a:xfrm>
      </p:grpSpPr>
      <p:sp>
        <p:nvSpPr>
          <p:cNvPr id="599" name="Google Shape;599;p46"/>
          <p:cNvSpPr/>
          <p:nvPr/>
        </p:nvSpPr>
        <p:spPr>
          <a:xfrm>
            <a:off x="0" y="-76950"/>
            <a:ext cx="9169800" cy="5220600"/>
          </a:xfrm>
          <a:prstGeom prst="rtTriangle">
            <a:avLst/>
          </a:prstGeom>
          <a:solidFill>
            <a:srgbClr val="EEEEEE">
              <a:alpha val="3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6"/>
          <p:cNvSpPr/>
          <p:nvPr/>
        </p:nvSpPr>
        <p:spPr>
          <a:xfrm>
            <a:off x="958973" y="721325"/>
            <a:ext cx="3359400" cy="859500"/>
          </a:xfrm>
          <a:prstGeom prst="rect">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Poppins"/>
                <a:ea typeface="Poppins"/>
                <a:cs typeface="Poppins"/>
                <a:sym typeface="Poppins"/>
              </a:rPr>
              <a:t>KABUPATEN / KOTA</a:t>
            </a:r>
            <a:endParaRPr sz="2400" b="1">
              <a:solidFill>
                <a:srgbClr val="FFFFFF"/>
              </a:solidFill>
              <a:latin typeface="Poppins"/>
              <a:ea typeface="Poppins"/>
              <a:cs typeface="Poppins"/>
              <a:sym typeface="Poppins"/>
            </a:endParaRPr>
          </a:p>
        </p:txBody>
      </p:sp>
      <p:sp>
        <p:nvSpPr>
          <p:cNvPr id="601" name="Google Shape;601;p46"/>
          <p:cNvSpPr/>
          <p:nvPr/>
        </p:nvSpPr>
        <p:spPr>
          <a:xfrm>
            <a:off x="5005807" y="721325"/>
            <a:ext cx="3359400" cy="859500"/>
          </a:xfrm>
          <a:prstGeom prst="rect">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Poppins"/>
                <a:ea typeface="Poppins"/>
                <a:cs typeface="Poppins"/>
                <a:sym typeface="Poppins"/>
              </a:rPr>
              <a:t>PROVINSI</a:t>
            </a:r>
            <a:endParaRPr sz="2400" b="1">
              <a:solidFill>
                <a:srgbClr val="FFFFFF"/>
              </a:solidFill>
              <a:latin typeface="Poppins"/>
              <a:ea typeface="Poppins"/>
              <a:cs typeface="Poppins"/>
              <a:sym typeface="Poppins"/>
            </a:endParaRPr>
          </a:p>
        </p:txBody>
      </p:sp>
      <p:sp>
        <p:nvSpPr>
          <p:cNvPr id="602" name="Google Shape;602;p46"/>
          <p:cNvSpPr/>
          <p:nvPr/>
        </p:nvSpPr>
        <p:spPr>
          <a:xfrm>
            <a:off x="974075" y="1785950"/>
            <a:ext cx="1619100" cy="2770500"/>
          </a:xfrm>
          <a:prstGeom prst="rect">
            <a:avLst/>
          </a:prstGeom>
          <a:solidFill>
            <a:srgbClr val="3C78D8"/>
          </a:solid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Poppins"/>
              <a:buChar char="●"/>
            </a:pPr>
            <a:r>
              <a:rPr lang="en" b="1">
                <a:latin typeface="Poppins"/>
                <a:ea typeface="Poppins"/>
                <a:cs typeface="Poppins"/>
                <a:sym typeface="Poppins"/>
              </a:rPr>
              <a:t>10 buah @ Paslon</a:t>
            </a:r>
            <a:endParaRPr b="1">
              <a:latin typeface="Poppins"/>
              <a:ea typeface="Poppins"/>
              <a:cs typeface="Poppins"/>
              <a:sym typeface="Poppins"/>
            </a:endParaRPr>
          </a:p>
          <a:p>
            <a:pPr marL="457200" lvl="0" indent="-317500" algn="l" rtl="0">
              <a:spcBef>
                <a:spcPts val="0"/>
              </a:spcBef>
              <a:spcAft>
                <a:spcPts val="0"/>
              </a:spcAft>
              <a:buSzPts val="1400"/>
              <a:buFont typeface="Poppins"/>
              <a:buChar char="●"/>
            </a:pPr>
            <a:r>
              <a:rPr lang="en" b="1">
                <a:latin typeface="Poppins"/>
                <a:ea typeface="Poppins"/>
                <a:cs typeface="Poppins"/>
                <a:sym typeface="Poppins"/>
              </a:rPr>
              <a:t>10 buah @ Parpol</a:t>
            </a:r>
            <a:endParaRPr b="1">
              <a:latin typeface="Poppins"/>
              <a:ea typeface="Poppins"/>
              <a:cs typeface="Poppins"/>
              <a:sym typeface="Poppins"/>
            </a:endParaRPr>
          </a:p>
        </p:txBody>
      </p:sp>
      <p:sp>
        <p:nvSpPr>
          <p:cNvPr id="603" name="Google Shape;603;p46"/>
          <p:cNvSpPr/>
          <p:nvPr/>
        </p:nvSpPr>
        <p:spPr>
          <a:xfrm>
            <a:off x="2714329" y="1785950"/>
            <a:ext cx="1619100" cy="2770500"/>
          </a:xfrm>
          <a:prstGeom prst="rect">
            <a:avLst/>
          </a:prstGeom>
          <a:solidFill>
            <a:srgbClr val="3C78D8"/>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br>
              <a:rPr lang="en" b="1">
                <a:latin typeface="Poppins"/>
                <a:ea typeface="Poppins"/>
                <a:cs typeface="Poppins"/>
                <a:sym typeface="Poppins"/>
              </a:rPr>
            </a:br>
            <a:endParaRPr b="1">
              <a:latin typeface="Poppins"/>
              <a:ea typeface="Poppins"/>
              <a:cs typeface="Poppins"/>
              <a:sym typeface="Poppins"/>
            </a:endParaRPr>
          </a:p>
          <a:p>
            <a:pPr marL="457200" lvl="0" indent="-317500" algn="l" rtl="0">
              <a:spcBef>
                <a:spcPts val="0"/>
              </a:spcBef>
              <a:spcAft>
                <a:spcPts val="0"/>
              </a:spcAft>
              <a:buSzPts val="1400"/>
              <a:buFont typeface="Poppins"/>
              <a:buChar char="●"/>
            </a:pPr>
            <a:r>
              <a:rPr lang="en" b="1">
                <a:latin typeface="Poppins"/>
                <a:ea typeface="Poppins"/>
                <a:cs typeface="Poppins"/>
                <a:sym typeface="Poppins"/>
              </a:rPr>
              <a:t>16 buah @ Parpol</a:t>
            </a:r>
            <a:endParaRPr b="1">
              <a:latin typeface="Poppins"/>
              <a:ea typeface="Poppins"/>
              <a:cs typeface="Poppins"/>
              <a:sym typeface="Poppins"/>
            </a:endParaRPr>
          </a:p>
          <a:p>
            <a:pPr marL="457200" lvl="0" indent="-317500" algn="l" rtl="0">
              <a:spcBef>
                <a:spcPts val="0"/>
              </a:spcBef>
              <a:spcAft>
                <a:spcPts val="0"/>
              </a:spcAft>
              <a:buSzPts val="1400"/>
              <a:buFont typeface="Poppins"/>
              <a:buChar char="●"/>
            </a:pPr>
            <a:r>
              <a:rPr lang="en" b="1">
                <a:latin typeface="Poppins"/>
                <a:ea typeface="Poppins"/>
                <a:cs typeface="Poppins"/>
                <a:sym typeface="Poppins"/>
              </a:rPr>
              <a:t>16 buah @ Paslon</a:t>
            </a:r>
            <a:endParaRPr b="1">
              <a:latin typeface="Poppins"/>
              <a:ea typeface="Poppins"/>
              <a:cs typeface="Poppins"/>
              <a:sym typeface="Poppins"/>
            </a:endParaRPr>
          </a:p>
          <a:p>
            <a:pPr marL="457200" lvl="0" indent="-317500" algn="l" rtl="0">
              <a:spcBef>
                <a:spcPts val="0"/>
              </a:spcBef>
              <a:spcAft>
                <a:spcPts val="0"/>
              </a:spcAft>
              <a:buSzPts val="1400"/>
              <a:buFont typeface="Poppins"/>
              <a:buChar char="●"/>
            </a:pPr>
            <a:r>
              <a:rPr lang="en" b="1">
                <a:latin typeface="Poppins"/>
                <a:ea typeface="Poppins"/>
                <a:cs typeface="Poppins"/>
                <a:sym typeface="Poppins"/>
              </a:rPr>
              <a:t>10 buah @ DPD</a:t>
            </a:r>
            <a:endParaRPr b="1">
              <a:latin typeface="Poppins"/>
              <a:ea typeface="Poppins"/>
              <a:cs typeface="Poppins"/>
              <a:sym typeface="Poppins"/>
            </a:endParaRPr>
          </a:p>
        </p:txBody>
      </p:sp>
      <p:sp>
        <p:nvSpPr>
          <p:cNvPr id="604" name="Google Shape;604;p46"/>
          <p:cNvSpPr/>
          <p:nvPr/>
        </p:nvSpPr>
        <p:spPr>
          <a:xfrm>
            <a:off x="971802" y="2068125"/>
            <a:ext cx="1634100" cy="35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Poppins"/>
                <a:ea typeface="Poppins"/>
                <a:cs typeface="Poppins"/>
                <a:sym typeface="Poppins"/>
              </a:rPr>
              <a:t>BALIHO</a:t>
            </a:r>
            <a:endParaRPr sz="1600" b="1">
              <a:latin typeface="Poppins"/>
              <a:ea typeface="Poppins"/>
              <a:cs typeface="Poppins"/>
              <a:sym typeface="Poppins"/>
            </a:endParaRPr>
          </a:p>
        </p:txBody>
      </p:sp>
      <p:sp>
        <p:nvSpPr>
          <p:cNvPr id="605" name="Google Shape;605;p46"/>
          <p:cNvSpPr/>
          <p:nvPr/>
        </p:nvSpPr>
        <p:spPr>
          <a:xfrm>
            <a:off x="2698750" y="2068125"/>
            <a:ext cx="1700100" cy="35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Poppins"/>
                <a:ea typeface="Poppins"/>
                <a:cs typeface="Poppins"/>
                <a:sym typeface="Poppins"/>
              </a:rPr>
              <a:t>SPANDUK</a:t>
            </a:r>
            <a:endParaRPr sz="1600" b="1">
              <a:latin typeface="Poppins"/>
              <a:ea typeface="Poppins"/>
              <a:cs typeface="Poppins"/>
              <a:sym typeface="Poppins"/>
            </a:endParaRPr>
          </a:p>
        </p:txBody>
      </p:sp>
      <p:sp>
        <p:nvSpPr>
          <p:cNvPr id="606" name="Google Shape;606;p46"/>
          <p:cNvSpPr/>
          <p:nvPr/>
        </p:nvSpPr>
        <p:spPr>
          <a:xfrm>
            <a:off x="5005800" y="1785950"/>
            <a:ext cx="3359400" cy="2770500"/>
          </a:xfrm>
          <a:prstGeom prst="rect">
            <a:avLst/>
          </a:prstGeom>
          <a:solidFill>
            <a:srgbClr val="3C78D8"/>
          </a:solid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Poppins"/>
              <a:buChar char="●"/>
            </a:pPr>
            <a:r>
              <a:rPr lang="en" b="1">
                <a:latin typeface="Poppins"/>
                <a:ea typeface="Poppins"/>
                <a:cs typeface="Poppins"/>
                <a:sym typeface="Poppins"/>
              </a:rPr>
              <a:t>16 buah @ Paslon</a:t>
            </a:r>
            <a:endParaRPr b="1">
              <a:latin typeface="Poppins"/>
              <a:ea typeface="Poppins"/>
              <a:cs typeface="Poppins"/>
              <a:sym typeface="Poppins"/>
            </a:endParaRPr>
          </a:p>
          <a:p>
            <a:pPr marL="457200" lvl="0" indent="-317500" algn="l" rtl="0">
              <a:spcBef>
                <a:spcPts val="0"/>
              </a:spcBef>
              <a:spcAft>
                <a:spcPts val="0"/>
              </a:spcAft>
              <a:buSzPts val="1400"/>
              <a:buFont typeface="Poppins"/>
              <a:buChar char="●"/>
            </a:pPr>
            <a:r>
              <a:rPr lang="en" b="1">
                <a:latin typeface="Poppins"/>
                <a:ea typeface="Poppins"/>
                <a:cs typeface="Poppins"/>
                <a:sym typeface="Poppins"/>
              </a:rPr>
              <a:t>11 buah @ Parpol</a:t>
            </a:r>
            <a:endParaRPr b="1">
              <a:latin typeface="Poppins"/>
              <a:ea typeface="Poppins"/>
              <a:cs typeface="Poppins"/>
              <a:sym typeface="Poppins"/>
            </a:endParaRPr>
          </a:p>
          <a:p>
            <a:pPr marL="457200" lvl="0" indent="-317500" algn="l" rtl="0">
              <a:spcBef>
                <a:spcPts val="0"/>
              </a:spcBef>
              <a:spcAft>
                <a:spcPts val="0"/>
              </a:spcAft>
              <a:buSzPts val="1400"/>
              <a:buFont typeface="Poppins"/>
              <a:buChar char="●"/>
            </a:pPr>
            <a:r>
              <a:rPr lang="en" b="1">
                <a:latin typeface="Poppins"/>
                <a:ea typeface="Poppins"/>
                <a:cs typeface="Poppins"/>
                <a:sym typeface="Poppins"/>
              </a:rPr>
              <a:t>5 buah @ DPD</a:t>
            </a:r>
            <a:endParaRPr b="1">
              <a:latin typeface="Poppins"/>
              <a:ea typeface="Poppins"/>
              <a:cs typeface="Poppins"/>
              <a:sym typeface="Poppins"/>
            </a:endParaRPr>
          </a:p>
        </p:txBody>
      </p:sp>
      <p:sp>
        <p:nvSpPr>
          <p:cNvPr id="607" name="Google Shape;607;p46"/>
          <p:cNvSpPr/>
          <p:nvPr/>
        </p:nvSpPr>
        <p:spPr>
          <a:xfrm>
            <a:off x="4925448" y="2068125"/>
            <a:ext cx="3489000" cy="35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Poppins"/>
                <a:ea typeface="Poppins"/>
                <a:cs typeface="Poppins"/>
                <a:sym typeface="Poppins"/>
              </a:rPr>
              <a:t>BALIHO</a:t>
            </a:r>
            <a:endParaRPr sz="1600" b="1">
              <a:latin typeface="Poppins"/>
              <a:ea typeface="Poppins"/>
              <a:cs typeface="Poppins"/>
              <a:sym typeface="Poppins"/>
            </a:endParaRPr>
          </a:p>
        </p:txBody>
      </p:sp>
      <p:pic>
        <p:nvPicPr>
          <p:cNvPr id="608" name="Google Shape;608;p46"/>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609" name="Google Shape;609;p46"/>
          <p:cNvSpPr txBox="1"/>
          <p:nvPr/>
        </p:nvSpPr>
        <p:spPr>
          <a:xfrm>
            <a:off x="4233966" y="-5"/>
            <a:ext cx="73407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u="sng">
                <a:solidFill>
                  <a:srgbClr val="FFFFFF"/>
                </a:solidFill>
                <a:latin typeface="Poppins"/>
                <a:ea typeface="Poppins"/>
                <a:cs typeface="Poppins"/>
                <a:sym typeface="Poppins"/>
              </a:rPr>
              <a:t>APK DIFASILITASI KPU</a:t>
            </a:r>
            <a:endParaRPr sz="3000" b="1" i="1" u="sng">
              <a:solidFill>
                <a:srgbClr val="FFFFFF"/>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13"/>
        <p:cNvGrpSpPr/>
        <p:nvPr/>
      </p:nvGrpSpPr>
      <p:grpSpPr>
        <a:xfrm>
          <a:off x="0" y="0"/>
          <a:ext cx="0" cy="0"/>
          <a:chOff x="0" y="0"/>
          <a:chExt cx="0" cy="0"/>
        </a:xfrm>
      </p:grpSpPr>
      <p:sp>
        <p:nvSpPr>
          <p:cNvPr id="614" name="Google Shape;614;p47"/>
          <p:cNvSpPr/>
          <p:nvPr/>
        </p:nvSpPr>
        <p:spPr>
          <a:xfrm>
            <a:off x="-105900" y="1177000"/>
            <a:ext cx="4677900" cy="7416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7"/>
          <p:cNvSpPr/>
          <p:nvPr/>
        </p:nvSpPr>
        <p:spPr>
          <a:xfrm>
            <a:off x="-200100" y="1647795"/>
            <a:ext cx="4755100" cy="447275"/>
          </a:xfrm>
          <a:custGeom>
            <a:avLst/>
            <a:gdLst/>
            <a:ahLst/>
            <a:cxnLst/>
            <a:rect l="l" t="t" r="r" b="b"/>
            <a:pathLst>
              <a:path w="190204" h="17891" extrusionOk="0">
                <a:moveTo>
                  <a:pt x="0" y="0"/>
                </a:moveTo>
                <a:cubicBezTo>
                  <a:pt x="4241" y="606"/>
                  <a:pt x="8881" y="-32"/>
                  <a:pt x="12712" y="1884"/>
                </a:cubicBezTo>
                <a:cubicBezTo>
                  <a:pt x="15803" y="3430"/>
                  <a:pt x="17269" y="8721"/>
                  <a:pt x="20716" y="8475"/>
                </a:cubicBezTo>
                <a:cubicBezTo>
                  <a:pt x="25320" y="8146"/>
                  <a:pt x="29296" y="3885"/>
                  <a:pt x="33898" y="4238"/>
                </a:cubicBezTo>
                <a:cubicBezTo>
                  <a:pt x="43195" y="4952"/>
                  <a:pt x="52478" y="9066"/>
                  <a:pt x="61675" y="7533"/>
                </a:cubicBezTo>
                <a:cubicBezTo>
                  <a:pt x="65074" y="6966"/>
                  <a:pt x="67308" y="3301"/>
                  <a:pt x="70621" y="2354"/>
                </a:cubicBezTo>
                <a:cubicBezTo>
                  <a:pt x="76960" y="542"/>
                  <a:pt x="84139" y="4909"/>
                  <a:pt x="90394" y="2825"/>
                </a:cubicBezTo>
                <a:cubicBezTo>
                  <a:pt x="94336" y="1512"/>
                  <a:pt x="98488" y="212"/>
                  <a:pt x="102635" y="471"/>
                </a:cubicBezTo>
                <a:cubicBezTo>
                  <a:pt x="109821" y="920"/>
                  <a:pt x="116194" y="5797"/>
                  <a:pt x="123350" y="6592"/>
                </a:cubicBezTo>
                <a:cubicBezTo>
                  <a:pt x="132558" y="7616"/>
                  <a:pt x="141863" y="7533"/>
                  <a:pt x="151127" y="7533"/>
                </a:cubicBezTo>
                <a:cubicBezTo>
                  <a:pt x="154301" y="7533"/>
                  <a:pt x="157491" y="5250"/>
                  <a:pt x="160543" y="6121"/>
                </a:cubicBezTo>
                <a:cubicBezTo>
                  <a:pt x="163113" y="6855"/>
                  <a:pt x="163584" y="10638"/>
                  <a:pt x="165722" y="12241"/>
                </a:cubicBezTo>
                <a:cubicBezTo>
                  <a:pt x="167002" y="13201"/>
                  <a:pt x="169298" y="12051"/>
                  <a:pt x="170430" y="13183"/>
                </a:cubicBezTo>
                <a:cubicBezTo>
                  <a:pt x="172158" y="14910"/>
                  <a:pt x="173156" y="17891"/>
                  <a:pt x="173255" y="17891"/>
                </a:cubicBezTo>
                <a:cubicBezTo>
                  <a:pt x="175145" y="17891"/>
                  <a:pt x="172550" y="14116"/>
                  <a:pt x="172784" y="12241"/>
                </a:cubicBezTo>
                <a:cubicBezTo>
                  <a:pt x="173367" y="7575"/>
                  <a:pt x="180822" y="6640"/>
                  <a:pt x="185496" y="6121"/>
                </a:cubicBezTo>
                <a:cubicBezTo>
                  <a:pt x="187315" y="5919"/>
                  <a:pt x="188374" y="3296"/>
                  <a:pt x="190204" y="3296"/>
                </a:cubicBezTo>
              </a:path>
            </a:pathLst>
          </a:custGeom>
          <a:noFill/>
          <a:ln w="19050" cap="flat" cmpd="sng">
            <a:solidFill>
              <a:srgbClr val="DD7E6B"/>
            </a:solidFill>
            <a:prstDash val="solid"/>
            <a:round/>
            <a:headEnd type="none" w="med" len="med"/>
            <a:tailEnd type="none" w="med" len="med"/>
          </a:ln>
        </p:spPr>
      </p:sp>
      <p:sp>
        <p:nvSpPr>
          <p:cNvPr id="616" name="Google Shape;616;p47"/>
          <p:cNvSpPr txBox="1">
            <a:spLocks noGrp="1"/>
          </p:cNvSpPr>
          <p:nvPr>
            <p:ph type="subTitle" idx="1"/>
          </p:nvPr>
        </p:nvSpPr>
        <p:spPr>
          <a:xfrm>
            <a:off x="-1796975" y="1551348"/>
            <a:ext cx="8520600" cy="64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Poppins"/>
                <a:ea typeface="Poppins"/>
                <a:cs typeface="Poppins"/>
                <a:sym typeface="Poppins"/>
              </a:rPr>
              <a:t>PENGAWASAN APK</a:t>
            </a:r>
            <a:endParaRPr sz="3600" b="1">
              <a:solidFill>
                <a:srgbClr val="FFFFFF"/>
              </a:solidFill>
              <a:latin typeface="Poppins"/>
              <a:ea typeface="Poppins"/>
              <a:cs typeface="Poppins"/>
              <a:sym typeface="Poppins"/>
            </a:endParaRPr>
          </a:p>
        </p:txBody>
      </p:sp>
      <p:sp>
        <p:nvSpPr>
          <p:cNvPr id="617" name="Google Shape;617;p47"/>
          <p:cNvSpPr txBox="1">
            <a:spLocks noGrp="1"/>
          </p:cNvSpPr>
          <p:nvPr>
            <p:ph type="ctrTitle"/>
          </p:nvPr>
        </p:nvSpPr>
        <p:spPr>
          <a:xfrm>
            <a:off x="5417200" y="1366650"/>
            <a:ext cx="3603600" cy="888600"/>
          </a:xfrm>
          <a:prstGeom prst="rect">
            <a:avLst/>
          </a:prstGeom>
        </p:spPr>
        <p:txBody>
          <a:bodyPr spcFirstLastPara="1" wrap="square" lIns="91425" tIns="91425" rIns="91425" bIns="91425" anchor="b" anchorCtr="0">
            <a:noAutofit/>
          </a:bodyPr>
          <a:lstStyle/>
          <a:p>
            <a:pPr marL="457200" lvl="0" indent="-381000" algn="ctr" rtl="0">
              <a:spcBef>
                <a:spcPts val="0"/>
              </a:spcBef>
              <a:spcAft>
                <a:spcPts val="0"/>
              </a:spcAft>
              <a:buClr>
                <a:srgbClr val="FFFFFF"/>
              </a:buClr>
              <a:buSzPts val="2400"/>
              <a:buFont typeface="Poppins"/>
              <a:buAutoNum type="arabicPeriod"/>
            </a:pPr>
            <a:r>
              <a:rPr lang="en" sz="2400" b="1" i="1">
                <a:solidFill>
                  <a:srgbClr val="FFFFFF"/>
                </a:solidFill>
                <a:latin typeface="Poppins"/>
                <a:ea typeface="Poppins"/>
                <a:cs typeface="Poppins"/>
                <a:sym typeface="Poppins"/>
              </a:rPr>
              <a:t>SESUAI DESAIN</a:t>
            </a:r>
            <a:endParaRPr sz="2400" b="1" i="1">
              <a:solidFill>
                <a:srgbClr val="FFFFFF"/>
              </a:solidFill>
              <a:latin typeface="Poppins"/>
              <a:ea typeface="Poppins"/>
              <a:cs typeface="Poppins"/>
              <a:sym typeface="Poppins"/>
            </a:endParaRPr>
          </a:p>
        </p:txBody>
      </p:sp>
      <p:sp>
        <p:nvSpPr>
          <p:cNvPr id="618" name="Google Shape;618;p47"/>
          <p:cNvSpPr txBox="1"/>
          <p:nvPr/>
        </p:nvSpPr>
        <p:spPr>
          <a:xfrm>
            <a:off x="5029200" y="1339350"/>
            <a:ext cx="1059300" cy="7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rgbClr val="3C78D8"/>
                </a:solidFill>
                <a:latin typeface="Poppins"/>
                <a:ea typeface="Poppins"/>
                <a:cs typeface="Poppins"/>
                <a:sym typeface="Poppins"/>
              </a:rPr>
              <a:t>/</a:t>
            </a:r>
            <a:endParaRPr sz="9600" b="1" i="1">
              <a:solidFill>
                <a:srgbClr val="3C78D8"/>
              </a:solidFill>
              <a:latin typeface="Poppins"/>
              <a:ea typeface="Poppins"/>
              <a:cs typeface="Poppins"/>
              <a:sym typeface="Poppins"/>
            </a:endParaRPr>
          </a:p>
        </p:txBody>
      </p:sp>
      <p:pic>
        <p:nvPicPr>
          <p:cNvPr id="619" name="Google Shape;619;p47"/>
          <p:cNvPicPr preferRelativeResize="0"/>
          <p:nvPr/>
        </p:nvPicPr>
        <p:blipFill rotWithShape="1">
          <a:blip r:embed="rId3">
            <a:alphaModFix/>
          </a:blip>
          <a:srcRect r="30560"/>
          <a:stretch/>
        </p:blipFill>
        <p:spPr>
          <a:xfrm>
            <a:off x="8002251" y="4835825"/>
            <a:ext cx="1081825" cy="324000"/>
          </a:xfrm>
          <a:prstGeom prst="rect">
            <a:avLst/>
          </a:prstGeom>
          <a:noFill/>
          <a:ln>
            <a:noFill/>
          </a:ln>
        </p:spPr>
      </p:pic>
      <p:sp>
        <p:nvSpPr>
          <p:cNvPr id="620" name="Google Shape;620;p47"/>
          <p:cNvSpPr txBox="1">
            <a:spLocks noGrp="1"/>
          </p:cNvSpPr>
          <p:nvPr>
            <p:ph type="ctrTitle"/>
          </p:nvPr>
        </p:nvSpPr>
        <p:spPr>
          <a:xfrm>
            <a:off x="5722000" y="2265175"/>
            <a:ext cx="3113400" cy="4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i="1">
                <a:solidFill>
                  <a:srgbClr val="FFFFFF"/>
                </a:solidFill>
                <a:latin typeface="Poppins"/>
                <a:ea typeface="Poppins"/>
                <a:cs typeface="Poppins"/>
                <a:sym typeface="Poppins"/>
              </a:rPr>
              <a:t>2.   SESUAI UKURAN</a:t>
            </a:r>
            <a:endParaRPr sz="2400" b="1" i="1">
              <a:solidFill>
                <a:srgbClr val="FFFFFF"/>
              </a:solidFill>
              <a:latin typeface="Poppins"/>
              <a:ea typeface="Poppins"/>
              <a:cs typeface="Poppins"/>
              <a:sym typeface="Poppins"/>
            </a:endParaRPr>
          </a:p>
        </p:txBody>
      </p:sp>
      <p:sp>
        <p:nvSpPr>
          <p:cNvPr id="621" name="Google Shape;621;p47"/>
          <p:cNvSpPr txBox="1">
            <a:spLocks noGrp="1"/>
          </p:cNvSpPr>
          <p:nvPr>
            <p:ph type="ctrTitle"/>
          </p:nvPr>
        </p:nvSpPr>
        <p:spPr>
          <a:xfrm>
            <a:off x="5645800" y="2683895"/>
            <a:ext cx="3113400" cy="4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i="1">
                <a:solidFill>
                  <a:srgbClr val="FFFFFF"/>
                </a:solidFill>
                <a:latin typeface="Poppins"/>
                <a:ea typeface="Poppins"/>
                <a:cs typeface="Poppins"/>
                <a:sym typeface="Poppins"/>
              </a:rPr>
              <a:t>3.   SESUAI JUMLAH</a:t>
            </a:r>
            <a:endParaRPr sz="2400" b="1" i="1">
              <a:solidFill>
                <a:srgbClr val="FFFFFF"/>
              </a:solidFill>
              <a:latin typeface="Poppins"/>
              <a:ea typeface="Poppins"/>
              <a:cs typeface="Poppins"/>
              <a:sym typeface="Poppins"/>
            </a:endParaRPr>
          </a:p>
        </p:txBody>
      </p:sp>
      <p:sp>
        <p:nvSpPr>
          <p:cNvPr id="622" name="Google Shape;622;p47"/>
          <p:cNvSpPr txBox="1">
            <a:spLocks noGrp="1"/>
          </p:cNvSpPr>
          <p:nvPr>
            <p:ph type="ctrTitle"/>
          </p:nvPr>
        </p:nvSpPr>
        <p:spPr>
          <a:xfrm>
            <a:off x="5558577" y="3471959"/>
            <a:ext cx="5631000" cy="4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i="1">
                <a:solidFill>
                  <a:srgbClr val="FFFFFF"/>
                </a:solidFill>
                <a:latin typeface="Poppins"/>
                <a:ea typeface="Poppins"/>
                <a:cs typeface="Poppins"/>
                <a:sym typeface="Poppins"/>
              </a:rPr>
              <a:t>4.    LARANGAN </a:t>
            </a:r>
            <a:br>
              <a:rPr lang="en" sz="2400" b="1" i="1">
                <a:solidFill>
                  <a:srgbClr val="FFFFFF"/>
                </a:solidFill>
                <a:latin typeface="Poppins"/>
                <a:ea typeface="Poppins"/>
                <a:cs typeface="Poppins"/>
                <a:sym typeface="Poppins"/>
              </a:rPr>
            </a:br>
            <a:r>
              <a:rPr lang="en" sz="2400" b="1" i="1">
                <a:solidFill>
                  <a:srgbClr val="FFFFFF"/>
                </a:solidFill>
                <a:latin typeface="Poppins"/>
                <a:ea typeface="Poppins"/>
                <a:cs typeface="Poppins"/>
                <a:sym typeface="Poppins"/>
              </a:rPr>
              <a:t>	PEMASANGAN</a:t>
            </a:r>
            <a:endParaRPr sz="2400" b="1" i="1">
              <a:solidFill>
                <a:srgbClr val="FFFFFF"/>
              </a:solidFill>
              <a:latin typeface="Poppins"/>
              <a:ea typeface="Poppins"/>
              <a:cs typeface="Poppins"/>
              <a:sym typeface="Poppins"/>
            </a:endParaRPr>
          </a:p>
        </p:txBody>
      </p:sp>
      <p:sp>
        <p:nvSpPr>
          <p:cNvPr id="623" name="Google Shape;623;p47"/>
          <p:cNvSpPr txBox="1"/>
          <p:nvPr/>
        </p:nvSpPr>
        <p:spPr>
          <a:xfrm>
            <a:off x="256525" y="1323425"/>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b="1">
                <a:solidFill>
                  <a:schemeClr val="lt1"/>
                </a:solidFill>
                <a:highlight>
                  <a:srgbClr val="3C78D8"/>
                </a:highlight>
                <a:latin typeface="Poppins"/>
                <a:ea typeface="Poppins"/>
                <a:cs typeface="Poppins"/>
                <a:sym typeface="Poppins"/>
              </a:rPr>
              <a:t>Beberapa strategi pengawasan yang perlu untuk dilakukan oleh Pengawas: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627"/>
        <p:cNvGrpSpPr/>
        <p:nvPr/>
      </p:nvGrpSpPr>
      <p:grpSpPr>
        <a:xfrm>
          <a:off x="0" y="0"/>
          <a:ext cx="0" cy="0"/>
          <a:chOff x="0" y="0"/>
          <a:chExt cx="0" cy="0"/>
        </a:xfrm>
      </p:grpSpPr>
      <p:sp>
        <p:nvSpPr>
          <p:cNvPr id="628" name="Google Shape;628;p48"/>
          <p:cNvSpPr/>
          <p:nvPr/>
        </p:nvSpPr>
        <p:spPr>
          <a:xfrm>
            <a:off x="312600" y="262950"/>
            <a:ext cx="8518800" cy="461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8"/>
          <p:cNvSpPr/>
          <p:nvPr/>
        </p:nvSpPr>
        <p:spPr>
          <a:xfrm>
            <a:off x="-231750" y="1228525"/>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chemeClr val="accent1"/>
            </a:solidFill>
            <a:prstDash val="solid"/>
            <a:round/>
            <a:headEnd type="none" w="med" len="med"/>
            <a:tailEnd type="none" w="med" len="med"/>
          </a:ln>
        </p:spPr>
      </p:sp>
      <p:sp>
        <p:nvSpPr>
          <p:cNvPr id="630" name="Google Shape;630;p48"/>
          <p:cNvSpPr/>
          <p:nvPr/>
        </p:nvSpPr>
        <p:spPr>
          <a:xfrm>
            <a:off x="73050" y="999925"/>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rgbClr val="3C78D8"/>
            </a:solidFill>
            <a:prstDash val="solid"/>
            <a:round/>
            <a:headEnd type="none" w="med" len="med"/>
            <a:tailEnd type="none" w="med" len="med"/>
          </a:ln>
        </p:spPr>
      </p:sp>
      <p:sp>
        <p:nvSpPr>
          <p:cNvPr id="631" name="Google Shape;631;p48"/>
          <p:cNvSpPr/>
          <p:nvPr/>
        </p:nvSpPr>
        <p:spPr>
          <a:xfrm>
            <a:off x="73050" y="1152325"/>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rgbClr val="E06666"/>
            </a:solidFill>
            <a:prstDash val="solid"/>
            <a:round/>
            <a:headEnd type="none" w="med" len="med"/>
            <a:tailEnd type="none" w="med" len="med"/>
          </a:ln>
        </p:spPr>
      </p:sp>
      <p:sp>
        <p:nvSpPr>
          <p:cNvPr id="632" name="Google Shape;632;p48"/>
          <p:cNvSpPr/>
          <p:nvPr/>
        </p:nvSpPr>
        <p:spPr>
          <a:xfrm>
            <a:off x="6654825" y="3613450"/>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rgbClr val="E06666"/>
            </a:solidFill>
            <a:prstDash val="solid"/>
            <a:round/>
            <a:headEnd type="none" w="med" len="med"/>
            <a:tailEnd type="none" w="med" len="med"/>
          </a:ln>
        </p:spPr>
      </p:sp>
      <p:sp>
        <p:nvSpPr>
          <p:cNvPr id="633" name="Google Shape;633;p48"/>
          <p:cNvSpPr/>
          <p:nvPr/>
        </p:nvSpPr>
        <p:spPr>
          <a:xfrm>
            <a:off x="6883425" y="3765850"/>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chemeClr val="accent1"/>
            </a:solidFill>
            <a:prstDash val="solid"/>
            <a:round/>
            <a:headEnd type="none" w="med" len="med"/>
            <a:tailEnd type="none" w="med" len="med"/>
          </a:ln>
        </p:spPr>
      </p:sp>
      <p:sp>
        <p:nvSpPr>
          <p:cNvPr id="634" name="Google Shape;634;p48"/>
          <p:cNvSpPr/>
          <p:nvPr/>
        </p:nvSpPr>
        <p:spPr>
          <a:xfrm>
            <a:off x="6731025" y="3918250"/>
            <a:ext cx="2367175" cy="502225"/>
          </a:xfrm>
          <a:custGeom>
            <a:avLst/>
            <a:gdLst/>
            <a:ahLst/>
            <a:cxnLst/>
            <a:rect l="l" t="t" r="r" b="b"/>
            <a:pathLst>
              <a:path w="94687" h="20089" extrusionOk="0">
                <a:moveTo>
                  <a:pt x="0" y="12274"/>
                </a:moveTo>
                <a:cubicBezTo>
                  <a:pt x="4367" y="8999"/>
                  <a:pt x="8003" y="2469"/>
                  <a:pt x="13443" y="2922"/>
                </a:cubicBezTo>
                <a:cubicBezTo>
                  <a:pt x="22268" y="3657"/>
                  <a:pt x="25217" y="21608"/>
                  <a:pt x="33901" y="19872"/>
                </a:cubicBezTo>
                <a:cubicBezTo>
                  <a:pt x="43223" y="18009"/>
                  <a:pt x="44851" y="0"/>
                  <a:pt x="54358" y="0"/>
                </a:cubicBezTo>
                <a:cubicBezTo>
                  <a:pt x="60846" y="0"/>
                  <a:pt x="61652" y="11274"/>
                  <a:pt x="67216" y="14612"/>
                </a:cubicBezTo>
                <a:cubicBezTo>
                  <a:pt x="71295" y="17059"/>
                  <a:pt x="75101" y="9283"/>
                  <a:pt x="78906" y="6429"/>
                </a:cubicBezTo>
                <a:cubicBezTo>
                  <a:pt x="83236" y="3180"/>
                  <a:pt x="87798" y="16323"/>
                  <a:pt x="92934" y="14612"/>
                </a:cubicBezTo>
                <a:cubicBezTo>
                  <a:pt x="93718" y="14351"/>
                  <a:pt x="94103" y="13443"/>
                  <a:pt x="94687" y="12859"/>
                </a:cubicBezTo>
              </a:path>
            </a:pathLst>
          </a:custGeom>
          <a:noFill/>
          <a:ln w="28575" cap="flat" cmpd="sng">
            <a:solidFill>
              <a:srgbClr val="3C78D8"/>
            </a:solidFill>
            <a:prstDash val="solid"/>
            <a:round/>
            <a:headEnd type="none" w="med" len="med"/>
            <a:tailEnd type="none" w="med" len="med"/>
          </a:ln>
        </p:spPr>
      </p:sp>
      <p:pic>
        <p:nvPicPr>
          <p:cNvPr id="635" name="Google Shape;635;p48"/>
          <p:cNvPicPr preferRelativeResize="0"/>
          <p:nvPr/>
        </p:nvPicPr>
        <p:blipFill rotWithShape="1">
          <a:blip r:embed="rId3">
            <a:alphaModFix/>
          </a:blip>
          <a:srcRect r="30560"/>
          <a:stretch/>
        </p:blipFill>
        <p:spPr>
          <a:xfrm>
            <a:off x="7773651" y="4531025"/>
            <a:ext cx="1081825" cy="324000"/>
          </a:xfrm>
          <a:prstGeom prst="rect">
            <a:avLst/>
          </a:prstGeom>
          <a:noFill/>
          <a:ln>
            <a:noFill/>
          </a:ln>
        </p:spPr>
      </p:pic>
      <p:sp>
        <p:nvSpPr>
          <p:cNvPr id="636" name="Google Shape;636;p48"/>
          <p:cNvSpPr txBox="1"/>
          <p:nvPr/>
        </p:nvSpPr>
        <p:spPr>
          <a:xfrm>
            <a:off x="2615600" y="975175"/>
            <a:ext cx="55566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i="1">
                <a:latin typeface="Poppins"/>
                <a:ea typeface="Poppins"/>
                <a:cs typeface="Poppins"/>
                <a:sym typeface="Poppins"/>
              </a:rPr>
              <a:t>Alat Peraga Non APK dapat dibuat oleh peserta pemilu sepanjang:</a:t>
            </a:r>
            <a:endParaRPr sz="2400" b="1" i="1">
              <a:latin typeface="Poppins"/>
              <a:ea typeface="Poppins"/>
              <a:cs typeface="Poppins"/>
              <a:sym typeface="Poppins"/>
            </a:endParaRPr>
          </a:p>
        </p:txBody>
      </p:sp>
      <p:sp>
        <p:nvSpPr>
          <p:cNvPr id="637" name="Google Shape;637;p48"/>
          <p:cNvSpPr txBox="1"/>
          <p:nvPr/>
        </p:nvSpPr>
        <p:spPr>
          <a:xfrm>
            <a:off x="1265400" y="1883150"/>
            <a:ext cx="7413600" cy="2647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Poppins"/>
              <a:buChar char="●"/>
            </a:pPr>
            <a:r>
              <a:rPr lang="en" sz="1800" b="1">
                <a:latin typeface="Poppins"/>
                <a:ea typeface="Poppins"/>
                <a:cs typeface="Poppins"/>
                <a:sym typeface="Poppins"/>
              </a:rPr>
              <a:t>Desain tidak berbeda dengan yang disampaikan pada KPU</a:t>
            </a:r>
            <a:endParaRPr sz="1800" b="1">
              <a:latin typeface="Poppins"/>
              <a:ea typeface="Poppins"/>
              <a:cs typeface="Poppins"/>
              <a:sym typeface="Poppins"/>
            </a:endParaRPr>
          </a:p>
          <a:p>
            <a:pPr marL="457200" lvl="0" indent="-342900" algn="l" rtl="0">
              <a:lnSpc>
                <a:spcPct val="115000"/>
              </a:lnSpc>
              <a:spcBef>
                <a:spcPts val="0"/>
              </a:spcBef>
              <a:spcAft>
                <a:spcPts val="0"/>
              </a:spcAft>
              <a:buSzPts val="1800"/>
              <a:buFont typeface="Poppins"/>
              <a:buChar char="●"/>
            </a:pPr>
            <a:r>
              <a:rPr lang="en" sz="1800" b="1">
                <a:latin typeface="Poppins"/>
                <a:ea typeface="Poppins"/>
                <a:cs typeface="Poppins"/>
                <a:sym typeface="Poppins"/>
              </a:rPr>
              <a:t>Tidak dipasang di tempat yang dilarang Pemda</a:t>
            </a:r>
            <a:endParaRPr sz="1800" b="1">
              <a:latin typeface="Poppins"/>
              <a:ea typeface="Poppins"/>
              <a:cs typeface="Poppins"/>
              <a:sym typeface="Poppins"/>
            </a:endParaRPr>
          </a:p>
          <a:p>
            <a:pPr marL="457200" lvl="0" indent="-342900" algn="l" rtl="0">
              <a:lnSpc>
                <a:spcPct val="115000"/>
              </a:lnSpc>
              <a:spcBef>
                <a:spcPts val="0"/>
              </a:spcBef>
              <a:spcAft>
                <a:spcPts val="0"/>
              </a:spcAft>
              <a:buSzPts val="1800"/>
              <a:buFont typeface="Poppins"/>
              <a:buChar char="●"/>
            </a:pPr>
            <a:r>
              <a:rPr lang="en" sz="1800" b="1">
                <a:latin typeface="Poppins"/>
                <a:ea typeface="Poppins"/>
                <a:cs typeface="Poppins"/>
                <a:sym typeface="Poppins"/>
              </a:rPr>
              <a:t>Tidak dipasang di tempat yang dilarang oleh UU</a:t>
            </a:r>
            <a:endParaRPr sz="1800" b="1">
              <a:latin typeface="Poppins"/>
              <a:ea typeface="Poppins"/>
              <a:cs typeface="Poppins"/>
              <a:sym typeface="Poppins"/>
            </a:endParaRPr>
          </a:p>
          <a:p>
            <a:pPr marL="457200" lvl="0" indent="-342900" algn="l" rtl="0">
              <a:lnSpc>
                <a:spcPct val="115000"/>
              </a:lnSpc>
              <a:spcBef>
                <a:spcPts val="0"/>
              </a:spcBef>
              <a:spcAft>
                <a:spcPts val="0"/>
              </a:spcAft>
              <a:buSzPts val="1800"/>
              <a:buFont typeface="Poppins"/>
              <a:buChar char="●"/>
            </a:pPr>
            <a:r>
              <a:rPr lang="en" sz="1800" b="1">
                <a:latin typeface="Poppins"/>
                <a:ea typeface="Poppins"/>
                <a:cs typeface="Poppins"/>
                <a:sym typeface="Poppins"/>
              </a:rPr>
              <a:t>Mendapatkan izin pemilik tempat pemasangan</a:t>
            </a:r>
            <a:endParaRPr sz="1800" b="1">
              <a:latin typeface="Poppins"/>
              <a:ea typeface="Poppins"/>
              <a:cs typeface="Poppins"/>
              <a:sym typeface="Poppins"/>
            </a:endParaRPr>
          </a:p>
          <a:p>
            <a:pPr marL="457200" lvl="0" indent="-342900" algn="l" rtl="0">
              <a:lnSpc>
                <a:spcPct val="115000"/>
              </a:lnSpc>
              <a:spcBef>
                <a:spcPts val="0"/>
              </a:spcBef>
              <a:spcAft>
                <a:spcPts val="0"/>
              </a:spcAft>
              <a:buSzPts val="1800"/>
              <a:buFont typeface="Poppins"/>
              <a:buChar char="●"/>
            </a:pPr>
            <a:r>
              <a:rPr lang="en" sz="1800" b="1">
                <a:latin typeface="Poppins"/>
                <a:ea typeface="Poppins"/>
                <a:cs typeface="Poppins"/>
                <a:sym typeface="Poppins"/>
              </a:rPr>
              <a:t>Mempertimbangkan estetika lingkungan</a:t>
            </a:r>
            <a:endParaRPr sz="1800" b="1">
              <a:latin typeface="Poppins"/>
              <a:ea typeface="Poppins"/>
              <a:cs typeface="Poppins"/>
              <a:sym typeface="Poppins"/>
            </a:endParaRPr>
          </a:p>
          <a:p>
            <a:pPr marL="457200" lvl="0" indent="-342900" algn="l" rtl="0">
              <a:lnSpc>
                <a:spcPct val="115000"/>
              </a:lnSpc>
              <a:spcBef>
                <a:spcPts val="0"/>
              </a:spcBef>
              <a:spcAft>
                <a:spcPts val="0"/>
              </a:spcAft>
              <a:buSzPts val="1800"/>
              <a:buFont typeface="Poppins"/>
              <a:buChar char="●"/>
            </a:pPr>
            <a:r>
              <a:rPr lang="en" sz="1800" b="1">
                <a:latin typeface="Poppins"/>
                <a:ea typeface="Poppins"/>
                <a:cs typeface="Poppins"/>
                <a:sym typeface="Poppins"/>
              </a:rPr>
              <a:t>Berkoordinasi dengan Penyelenggara Pemilu</a:t>
            </a:r>
            <a:br>
              <a:rPr lang="en" sz="1800" b="1">
                <a:latin typeface="Poppins"/>
                <a:ea typeface="Poppins"/>
                <a:cs typeface="Poppins"/>
                <a:sym typeface="Poppins"/>
              </a:rPr>
            </a:br>
            <a:r>
              <a:rPr lang="en" sz="1800" b="1">
                <a:latin typeface="Poppins"/>
                <a:ea typeface="Poppins"/>
                <a:cs typeface="Poppins"/>
                <a:sym typeface="Poppins"/>
              </a:rPr>
              <a:t>dalam hal jumlah dan lokasi</a:t>
            </a:r>
            <a:endParaRPr sz="1800" b="1">
              <a:latin typeface="Poppins"/>
              <a:ea typeface="Poppins"/>
              <a:cs typeface="Poppins"/>
              <a:sym typeface="Poppi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641"/>
        <p:cNvGrpSpPr/>
        <p:nvPr/>
      </p:nvGrpSpPr>
      <p:grpSpPr>
        <a:xfrm>
          <a:off x="0" y="0"/>
          <a:ext cx="0" cy="0"/>
          <a:chOff x="0" y="0"/>
          <a:chExt cx="0" cy="0"/>
        </a:xfrm>
      </p:grpSpPr>
      <p:sp>
        <p:nvSpPr>
          <p:cNvPr id="642" name="Google Shape;642;p49"/>
          <p:cNvSpPr/>
          <p:nvPr/>
        </p:nvSpPr>
        <p:spPr>
          <a:xfrm>
            <a:off x="-2616625" y="-76950"/>
            <a:ext cx="5271900" cy="5226900"/>
          </a:xfrm>
          <a:prstGeom prst="pentagon">
            <a:avLst>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3" name="Google Shape;643;p49"/>
          <p:cNvCxnSpPr/>
          <p:nvPr/>
        </p:nvCxnSpPr>
        <p:spPr>
          <a:xfrm rot="10800000" flipH="1">
            <a:off x="334975" y="2206075"/>
            <a:ext cx="8848800" cy="4800"/>
          </a:xfrm>
          <a:prstGeom prst="straightConnector1">
            <a:avLst/>
          </a:prstGeom>
          <a:noFill/>
          <a:ln w="38100" cap="flat" cmpd="sng">
            <a:solidFill>
              <a:schemeClr val="dk2"/>
            </a:solidFill>
            <a:prstDash val="solid"/>
            <a:round/>
            <a:headEnd type="none" w="med" len="med"/>
            <a:tailEnd type="none" w="med" len="med"/>
          </a:ln>
        </p:spPr>
      </p:cxnSp>
      <p:sp>
        <p:nvSpPr>
          <p:cNvPr id="644" name="Google Shape;644;p49"/>
          <p:cNvSpPr/>
          <p:nvPr/>
        </p:nvSpPr>
        <p:spPr>
          <a:xfrm>
            <a:off x="-1115925" y="1018075"/>
            <a:ext cx="10210050" cy="1930575"/>
          </a:xfrm>
          <a:custGeom>
            <a:avLst/>
            <a:gdLst/>
            <a:ahLst/>
            <a:cxnLst/>
            <a:rect l="l" t="t" r="r" b="b"/>
            <a:pathLst>
              <a:path w="408402" h="77223" extrusionOk="0">
                <a:moveTo>
                  <a:pt x="0" y="55221"/>
                </a:moveTo>
                <a:cubicBezTo>
                  <a:pt x="3164" y="48893"/>
                  <a:pt x="15393" y="18195"/>
                  <a:pt x="18984" y="17254"/>
                </a:cubicBezTo>
                <a:cubicBezTo>
                  <a:pt x="22576" y="16313"/>
                  <a:pt x="19839" y="46584"/>
                  <a:pt x="21549" y="49577"/>
                </a:cubicBezTo>
                <a:cubicBezTo>
                  <a:pt x="23259" y="52570"/>
                  <a:pt x="25141" y="35297"/>
                  <a:pt x="29245" y="35211"/>
                </a:cubicBezTo>
                <a:cubicBezTo>
                  <a:pt x="33350" y="35126"/>
                  <a:pt x="40703" y="50432"/>
                  <a:pt x="46176" y="49064"/>
                </a:cubicBezTo>
                <a:cubicBezTo>
                  <a:pt x="51649" y="47696"/>
                  <a:pt x="56608" y="26746"/>
                  <a:pt x="62081" y="27002"/>
                </a:cubicBezTo>
                <a:cubicBezTo>
                  <a:pt x="67554" y="27259"/>
                  <a:pt x="73198" y="50090"/>
                  <a:pt x="79013" y="50603"/>
                </a:cubicBezTo>
                <a:cubicBezTo>
                  <a:pt x="84828" y="51116"/>
                  <a:pt x="91925" y="29995"/>
                  <a:pt x="96970" y="30080"/>
                </a:cubicBezTo>
                <a:cubicBezTo>
                  <a:pt x="102015" y="30166"/>
                  <a:pt x="104067" y="56076"/>
                  <a:pt x="109283" y="51116"/>
                </a:cubicBezTo>
                <a:cubicBezTo>
                  <a:pt x="114499" y="46156"/>
                  <a:pt x="121170" y="-3953"/>
                  <a:pt x="128267" y="322"/>
                </a:cubicBezTo>
                <a:cubicBezTo>
                  <a:pt x="135365" y="4598"/>
                  <a:pt x="145198" y="71553"/>
                  <a:pt x="151868" y="76769"/>
                </a:cubicBezTo>
                <a:cubicBezTo>
                  <a:pt x="158538" y="81985"/>
                  <a:pt x="164353" y="36493"/>
                  <a:pt x="168286" y="31619"/>
                </a:cubicBezTo>
                <a:cubicBezTo>
                  <a:pt x="172220" y="26745"/>
                  <a:pt x="171279" y="47439"/>
                  <a:pt x="175469" y="47525"/>
                </a:cubicBezTo>
                <a:cubicBezTo>
                  <a:pt x="179659" y="47611"/>
                  <a:pt x="190691" y="31791"/>
                  <a:pt x="193427" y="32133"/>
                </a:cubicBezTo>
                <a:cubicBezTo>
                  <a:pt x="196163" y="32475"/>
                  <a:pt x="192486" y="44275"/>
                  <a:pt x="191887" y="49577"/>
                </a:cubicBezTo>
                <a:cubicBezTo>
                  <a:pt x="191288" y="54879"/>
                  <a:pt x="186329" y="65739"/>
                  <a:pt x="189835" y="63943"/>
                </a:cubicBezTo>
                <a:cubicBezTo>
                  <a:pt x="193341" y="62147"/>
                  <a:pt x="207621" y="41538"/>
                  <a:pt x="212923" y="38802"/>
                </a:cubicBezTo>
                <a:cubicBezTo>
                  <a:pt x="218225" y="36066"/>
                  <a:pt x="219251" y="43249"/>
                  <a:pt x="221645" y="47525"/>
                </a:cubicBezTo>
                <a:cubicBezTo>
                  <a:pt x="224039" y="51801"/>
                  <a:pt x="224296" y="69672"/>
                  <a:pt x="227289" y="64456"/>
                </a:cubicBezTo>
                <a:cubicBezTo>
                  <a:pt x="230282" y="59240"/>
                  <a:pt x="233532" y="16911"/>
                  <a:pt x="239603" y="16227"/>
                </a:cubicBezTo>
                <a:cubicBezTo>
                  <a:pt x="245674" y="15543"/>
                  <a:pt x="259185" y="55648"/>
                  <a:pt x="263717" y="60351"/>
                </a:cubicBezTo>
                <a:cubicBezTo>
                  <a:pt x="268249" y="65054"/>
                  <a:pt x="264914" y="44361"/>
                  <a:pt x="266795" y="44446"/>
                </a:cubicBezTo>
                <a:cubicBezTo>
                  <a:pt x="268676" y="44532"/>
                  <a:pt x="272268" y="64113"/>
                  <a:pt x="275004" y="60864"/>
                </a:cubicBezTo>
                <a:cubicBezTo>
                  <a:pt x="277740" y="57615"/>
                  <a:pt x="279622" y="25121"/>
                  <a:pt x="283213" y="24950"/>
                </a:cubicBezTo>
                <a:cubicBezTo>
                  <a:pt x="286805" y="24779"/>
                  <a:pt x="293817" y="57358"/>
                  <a:pt x="296553" y="59838"/>
                </a:cubicBezTo>
                <a:cubicBezTo>
                  <a:pt x="299289" y="62318"/>
                  <a:pt x="297408" y="40342"/>
                  <a:pt x="299631" y="39829"/>
                </a:cubicBezTo>
                <a:cubicBezTo>
                  <a:pt x="301854" y="39316"/>
                  <a:pt x="307841" y="57444"/>
                  <a:pt x="309893" y="56760"/>
                </a:cubicBezTo>
                <a:cubicBezTo>
                  <a:pt x="311945" y="56076"/>
                  <a:pt x="309294" y="35553"/>
                  <a:pt x="311945" y="35724"/>
                </a:cubicBezTo>
                <a:cubicBezTo>
                  <a:pt x="314596" y="35895"/>
                  <a:pt x="322207" y="57701"/>
                  <a:pt x="325798" y="57786"/>
                </a:cubicBezTo>
                <a:cubicBezTo>
                  <a:pt x="329390" y="57872"/>
                  <a:pt x="330672" y="36152"/>
                  <a:pt x="333494" y="36237"/>
                </a:cubicBezTo>
                <a:cubicBezTo>
                  <a:pt x="336316" y="36323"/>
                  <a:pt x="340420" y="63344"/>
                  <a:pt x="342729" y="58299"/>
                </a:cubicBezTo>
                <a:cubicBezTo>
                  <a:pt x="345038" y="53254"/>
                  <a:pt x="344782" y="3999"/>
                  <a:pt x="347347" y="5966"/>
                </a:cubicBezTo>
                <a:cubicBezTo>
                  <a:pt x="349912" y="7933"/>
                  <a:pt x="354273" y="64114"/>
                  <a:pt x="358121" y="70100"/>
                </a:cubicBezTo>
                <a:cubicBezTo>
                  <a:pt x="361969" y="76086"/>
                  <a:pt x="366245" y="45900"/>
                  <a:pt x="370435" y="41881"/>
                </a:cubicBezTo>
                <a:cubicBezTo>
                  <a:pt x="374625" y="37862"/>
                  <a:pt x="380952" y="40940"/>
                  <a:pt x="383261" y="45985"/>
                </a:cubicBezTo>
                <a:cubicBezTo>
                  <a:pt x="385570" y="51030"/>
                  <a:pt x="382834" y="72836"/>
                  <a:pt x="384288" y="72152"/>
                </a:cubicBezTo>
                <a:cubicBezTo>
                  <a:pt x="385742" y="71468"/>
                  <a:pt x="388393" y="44446"/>
                  <a:pt x="391984" y="41881"/>
                </a:cubicBezTo>
                <a:cubicBezTo>
                  <a:pt x="395575" y="39316"/>
                  <a:pt x="403100" y="56162"/>
                  <a:pt x="405836" y="56760"/>
                </a:cubicBezTo>
                <a:cubicBezTo>
                  <a:pt x="408572" y="57359"/>
                  <a:pt x="407974" y="47353"/>
                  <a:pt x="408402" y="45472"/>
                </a:cubicBezTo>
              </a:path>
            </a:pathLst>
          </a:custGeom>
          <a:noFill/>
          <a:ln w="9525" cap="flat" cmpd="sng">
            <a:solidFill>
              <a:schemeClr val="accent1"/>
            </a:solidFill>
            <a:prstDash val="solid"/>
            <a:round/>
            <a:headEnd type="none" w="med" len="med"/>
            <a:tailEnd type="none" w="med" len="med"/>
          </a:ln>
        </p:spPr>
      </p:sp>
      <p:sp>
        <p:nvSpPr>
          <p:cNvPr id="645" name="Google Shape;645;p49"/>
          <p:cNvSpPr/>
          <p:nvPr/>
        </p:nvSpPr>
        <p:spPr>
          <a:xfrm>
            <a:off x="-811125" y="1170475"/>
            <a:ext cx="10210050" cy="1930575"/>
          </a:xfrm>
          <a:custGeom>
            <a:avLst/>
            <a:gdLst/>
            <a:ahLst/>
            <a:cxnLst/>
            <a:rect l="l" t="t" r="r" b="b"/>
            <a:pathLst>
              <a:path w="408402" h="77223" extrusionOk="0">
                <a:moveTo>
                  <a:pt x="0" y="55221"/>
                </a:moveTo>
                <a:cubicBezTo>
                  <a:pt x="3164" y="48893"/>
                  <a:pt x="15393" y="18195"/>
                  <a:pt x="18984" y="17254"/>
                </a:cubicBezTo>
                <a:cubicBezTo>
                  <a:pt x="22576" y="16313"/>
                  <a:pt x="19839" y="46584"/>
                  <a:pt x="21549" y="49577"/>
                </a:cubicBezTo>
                <a:cubicBezTo>
                  <a:pt x="23259" y="52570"/>
                  <a:pt x="25141" y="35297"/>
                  <a:pt x="29245" y="35211"/>
                </a:cubicBezTo>
                <a:cubicBezTo>
                  <a:pt x="33350" y="35126"/>
                  <a:pt x="40703" y="50432"/>
                  <a:pt x="46176" y="49064"/>
                </a:cubicBezTo>
                <a:cubicBezTo>
                  <a:pt x="51649" y="47696"/>
                  <a:pt x="56608" y="26746"/>
                  <a:pt x="62081" y="27002"/>
                </a:cubicBezTo>
                <a:cubicBezTo>
                  <a:pt x="67554" y="27259"/>
                  <a:pt x="73198" y="50090"/>
                  <a:pt x="79013" y="50603"/>
                </a:cubicBezTo>
                <a:cubicBezTo>
                  <a:pt x="84828" y="51116"/>
                  <a:pt x="91925" y="29995"/>
                  <a:pt x="96970" y="30080"/>
                </a:cubicBezTo>
                <a:cubicBezTo>
                  <a:pt x="102015" y="30166"/>
                  <a:pt x="104067" y="56076"/>
                  <a:pt x="109283" y="51116"/>
                </a:cubicBezTo>
                <a:cubicBezTo>
                  <a:pt x="114499" y="46156"/>
                  <a:pt x="121170" y="-3953"/>
                  <a:pt x="128267" y="322"/>
                </a:cubicBezTo>
                <a:cubicBezTo>
                  <a:pt x="135365" y="4598"/>
                  <a:pt x="145198" y="71553"/>
                  <a:pt x="151868" y="76769"/>
                </a:cubicBezTo>
                <a:cubicBezTo>
                  <a:pt x="158538" y="81985"/>
                  <a:pt x="164353" y="36493"/>
                  <a:pt x="168286" y="31619"/>
                </a:cubicBezTo>
                <a:cubicBezTo>
                  <a:pt x="172220" y="26745"/>
                  <a:pt x="171279" y="47439"/>
                  <a:pt x="175469" y="47525"/>
                </a:cubicBezTo>
                <a:cubicBezTo>
                  <a:pt x="179659" y="47611"/>
                  <a:pt x="190691" y="31791"/>
                  <a:pt x="193427" y="32133"/>
                </a:cubicBezTo>
                <a:cubicBezTo>
                  <a:pt x="196163" y="32475"/>
                  <a:pt x="192486" y="44275"/>
                  <a:pt x="191887" y="49577"/>
                </a:cubicBezTo>
                <a:cubicBezTo>
                  <a:pt x="191288" y="54879"/>
                  <a:pt x="186329" y="65739"/>
                  <a:pt x="189835" y="63943"/>
                </a:cubicBezTo>
                <a:cubicBezTo>
                  <a:pt x="193341" y="62147"/>
                  <a:pt x="207621" y="41538"/>
                  <a:pt x="212923" y="38802"/>
                </a:cubicBezTo>
                <a:cubicBezTo>
                  <a:pt x="218225" y="36066"/>
                  <a:pt x="219251" y="43249"/>
                  <a:pt x="221645" y="47525"/>
                </a:cubicBezTo>
                <a:cubicBezTo>
                  <a:pt x="224039" y="51801"/>
                  <a:pt x="224296" y="69672"/>
                  <a:pt x="227289" y="64456"/>
                </a:cubicBezTo>
                <a:cubicBezTo>
                  <a:pt x="230282" y="59240"/>
                  <a:pt x="233532" y="16911"/>
                  <a:pt x="239603" y="16227"/>
                </a:cubicBezTo>
                <a:cubicBezTo>
                  <a:pt x="245674" y="15543"/>
                  <a:pt x="259185" y="55648"/>
                  <a:pt x="263717" y="60351"/>
                </a:cubicBezTo>
                <a:cubicBezTo>
                  <a:pt x="268249" y="65054"/>
                  <a:pt x="264914" y="44361"/>
                  <a:pt x="266795" y="44446"/>
                </a:cubicBezTo>
                <a:cubicBezTo>
                  <a:pt x="268676" y="44532"/>
                  <a:pt x="272268" y="64113"/>
                  <a:pt x="275004" y="60864"/>
                </a:cubicBezTo>
                <a:cubicBezTo>
                  <a:pt x="277740" y="57615"/>
                  <a:pt x="279622" y="25121"/>
                  <a:pt x="283213" y="24950"/>
                </a:cubicBezTo>
                <a:cubicBezTo>
                  <a:pt x="286805" y="24779"/>
                  <a:pt x="293817" y="57358"/>
                  <a:pt x="296553" y="59838"/>
                </a:cubicBezTo>
                <a:cubicBezTo>
                  <a:pt x="299289" y="62318"/>
                  <a:pt x="297408" y="40342"/>
                  <a:pt x="299631" y="39829"/>
                </a:cubicBezTo>
                <a:cubicBezTo>
                  <a:pt x="301854" y="39316"/>
                  <a:pt x="307841" y="57444"/>
                  <a:pt x="309893" y="56760"/>
                </a:cubicBezTo>
                <a:cubicBezTo>
                  <a:pt x="311945" y="56076"/>
                  <a:pt x="309294" y="35553"/>
                  <a:pt x="311945" y="35724"/>
                </a:cubicBezTo>
                <a:cubicBezTo>
                  <a:pt x="314596" y="35895"/>
                  <a:pt x="322207" y="57701"/>
                  <a:pt x="325798" y="57786"/>
                </a:cubicBezTo>
                <a:cubicBezTo>
                  <a:pt x="329390" y="57872"/>
                  <a:pt x="330672" y="36152"/>
                  <a:pt x="333494" y="36237"/>
                </a:cubicBezTo>
                <a:cubicBezTo>
                  <a:pt x="336316" y="36323"/>
                  <a:pt x="340420" y="63344"/>
                  <a:pt x="342729" y="58299"/>
                </a:cubicBezTo>
                <a:cubicBezTo>
                  <a:pt x="345038" y="53254"/>
                  <a:pt x="344782" y="3999"/>
                  <a:pt x="347347" y="5966"/>
                </a:cubicBezTo>
                <a:cubicBezTo>
                  <a:pt x="349912" y="7933"/>
                  <a:pt x="354273" y="64114"/>
                  <a:pt x="358121" y="70100"/>
                </a:cubicBezTo>
                <a:cubicBezTo>
                  <a:pt x="361969" y="76086"/>
                  <a:pt x="366245" y="45900"/>
                  <a:pt x="370435" y="41881"/>
                </a:cubicBezTo>
                <a:cubicBezTo>
                  <a:pt x="374625" y="37862"/>
                  <a:pt x="380952" y="40940"/>
                  <a:pt x="383261" y="45985"/>
                </a:cubicBezTo>
                <a:cubicBezTo>
                  <a:pt x="385570" y="51030"/>
                  <a:pt x="382834" y="72836"/>
                  <a:pt x="384288" y="72152"/>
                </a:cubicBezTo>
                <a:cubicBezTo>
                  <a:pt x="385742" y="71468"/>
                  <a:pt x="388393" y="44446"/>
                  <a:pt x="391984" y="41881"/>
                </a:cubicBezTo>
                <a:cubicBezTo>
                  <a:pt x="395575" y="39316"/>
                  <a:pt x="403100" y="56162"/>
                  <a:pt x="405836" y="56760"/>
                </a:cubicBezTo>
                <a:cubicBezTo>
                  <a:pt x="408572" y="57359"/>
                  <a:pt x="407974" y="47353"/>
                  <a:pt x="408402" y="45472"/>
                </a:cubicBezTo>
              </a:path>
            </a:pathLst>
          </a:custGeom>
          <a:noFill/>
          <a:ln w="9525" cap="flat" cmpd="sng">
            <a:solidFill>
              <a:schemeClr val="accent1"/>
            </a:solidFill>
            <a:prstDash val="solid"/>
            <a:round/>
            <a:headEnd type="none" w="med" len="med"/>
            <a:tailEnd type="none" w="med" len="med"/>
          </a:ln>
        </p:spPr>
      </p:sp>
      <p:sp>
        <p:nvSpPr>
          <p:cNvPr id="646" name="Google Shape;646;p49"/>
          <p:cNvSpPr txBox="1"/>
          <p:nvPr/>
        </p:nvSpPr>
        <p:spPr>
          <a:xfrm>
            <a:off x="245200" y="1641825"/>
            <a:ext cx="73368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i="1">
                <a:latin typeface="Poppins"/>
                <a:ea typeface="Poppins"/>
                <a:cs typeface="Poppins"/>
                <a:sym typeface="Poppins"/>
              </a:rPr>
              <a:t>Iklan Kampanye.</a:t>
            </a:r>
            <a:endParaRPr sz="3600" b="1" i="1">
              <a:latin typeface="Poppins"/>
              <a:ea typeface="Poppins"/>
              <a:cs typeface="Poppins"/>
              <a:sym typeface="Poppins"/>
            </a:endParaRPr>
          </a:p>
        </p:txBody>
      </p:sp>
      <p:sp>
        <p:nvSpPr>
          <p:cNvPr id="647" name="Google Shape;647;p49"/>
          <p:cNvSpPr txBox="1"/>
          <p:nvPr/>
        </p:nvSpPr>
        <p:spPr>
          <a:xfrm>
            <a:off x="2655275" y="3101050"/>
            <a:ext cx="7336800" cy="8559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FFFFFF"/>
              </a:buClr>
              <a:buSzPts val="1600"/>
              <a:buFont typeface="Poppins"/>
              <a:buChar char="●"/>
            </a:pPr>
            <a:r>
              <a:rPr lang="en" sz="1600" b="1" i="1">
                <a:solidFill>
                  <a:srgbClr val="FFFFFF"/>
                </a:solidFill>
                <a:latin typeface="Poppins"/>
                <a:ea typeface="Poppins"/>
                <a:cs typeface="Poppins"/>
                <a:sym typeface="Poppins"/>
              </a:rPr>
              <a:t>10 spot paling lama 30 detik per stasiun televisi per hari</a:t>
            </a:r>
            <a:endParaRPr sz="1600" b="1" i="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Char char="●"/>
            </a:pPr>
            <a:r>
              <a:rPr lang="en" sz="1600" b="1" i="1">
                <a:solidFill>
                  <a:srgbClr val="FFFFFF"/>
                </a:solidFill>
                <a:latin typeface="Poppins"/>
                <a:ea typeface="Poppins"/>
                <a:cs typeface="Poppins"/>
                <a:sym typeface="Poppins"/>
              </a:rPr>
              <a:t>10 spot paling lama 60 detik per stasiun radio per hari</a:t>
            </a:r>
            <a:endParaRPr sz="1600" b="1" i="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Char char="●"/>
            </a:pPr>
            <a:r>
              <a:rPr lang="en" sz="1600" b="1" i="1">
                <a:solidFill>
                  <a:srgbClr val="FFFFFF"/>
                </a:solidFill>
                <a:latin typeface="Poppins"/>
                <a:ea typeface="Poppins"/>
                <a:cs typeface="Poppins"/>
                <a:sym typeface="Poppins"/>
              </a:rPr>
              <a:t>810 mm atau 1 hlm media cetak per hari</a:t>
            </a:r>
            <a:endParaRPr sz="1600" b="1" i="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Char char="●"/>
            </a:pPr>
            <a:r>
              <a:rPr lang="en" sz="1600" b="1" i="1">
                <a:solidFill>
                  <a:srgbClr val="FFFFFF"/>
                </a:solidFill>
                <a:latin typeface="Poppins"/>
                <a:ea typeface="Poppins"/>
                <a:cs typeface="Poppins"/>
                <a:sym typeface="Poppins"/>
              </a:rPr>
              <a:t>1 banner media jaringan per hari</a:t>
            </a:r>
            <a:endParaRPr sz="1600" b="1" i="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Char char="●"/>
            </a:pPr>
            <a:r>
              <a:rPr lang="en" sz="1600" b="1" i="1">
                <a:solidFill>
                  <a:srgbClr val="FFFFFF"/>
                </a:solidFill>
                <a:latin typeface="Poppins"/>
                <a:ea typeface="Poppins"/>
                <a:cs typeface="Poppins"/>
                <a:sym typeface="Poppins"/>
              </a:rPr>
              <a:t>1 spot paling lama 30 detik di media sosial</a:t>
            </a:r>
            <a:endParaRPr sz="1600" b="1" i="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Char char="●"/>
            </a:pPr>
            <a:r>
              <a:rPr lang="en" sz="1600" b="1" i="1">
                <a:solidFill>
                  <a:srgbClr val="FFFFFF"/>
                </a:solidFill>
                <a:latin typeface="Poppins"/>
                <a:ea typeface="Poppins"/>
                <a:cs typeface="Poppins"/>
                <a:sym typeface="Poppins"/>
              </a:rPr>
              <a:t>dilaksanakan 24 Maret-13 April 2019</a:t>
            </a:r>
            <a:endParaRPr sz="1600" b="1" i="1">
              <a:solidFill>
                <a:srgbClr val="FFFFFF"/>
              </a:solidFill>
              <a:latin typeface="Poppins"/>
              <a:ea typeface="Poppins"/>
              <a:cs typeface="Poppins"/>
              <a:sym typeface="Poppins"/>
            </a:endParaRPr>
          </a:p>
        </p:txBody>
      </p:sp>
      <p:sp>
        <p:nvSpPr>
          <p:cNvPr id="648" name="Google Shape;648;p49"/>
          <p:cNvSpPr txBox="1"/>
          <p:nvPr/>
        </p:nvSpPr>
        <p:spPr>
          <a:xfrm>
            <a:off x="2747925" y="9775"/>
            <a:ext cx="7336800" cy="85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i="1">
                <a:solidFill>
                  <a:srgbClr val="FFFFFF"/>
                </a:solidFill>
                <a:latin typeface="Poppins"/>
                <a:ea typeface="Poppins"/>
                <a:cs typeface="Poppins"/>
                <a:sym typeface="Poppins"/>
              </a:rPr>
              <a:t>Larangan dalam iklan kampanye:</a:t>
            </a:r>
            <a:endParaRPr sz="1600" b="1" i="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Char char="-"/>
            </a:pPr>
            <a:r>
              <a:rPr lang="en" sz="1600" b="1" i="1">
                <a:solidFill>
                  <a:srgbClr val="FFFFFF"/>
                </a:solidFill>
                <a:latin typeface="Poppins"/>
                <a:ea typeface="Poppins"/>
                <a:cs typeface="Poppins"/>
                <a:sym typeface="Poppins"/>
              </a:rPr>
              <a:t>materi iklan dalam bentuk berita/tayangan</a:t>
            </a:r>
            <a:endParaRPr sz="1600" b="1" i="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Char char="-"/>
            </a:pPr>
            <a:r>
              <a:rPr lang="en" sz="1600" b="1" i="1">
                <a:solidFill>
                  <a:srgbClr val="FFFFFF"/>
                </a:solidFill>
                <a:latin typeface="Poppins"/>
                <a:ea typeface="Poppins"/>
                <a:cs typeface="Poppins"/>
                <a:sym typeface="Poppins"/>
              </a:rPr>
              <a:t>melebihi jumlah spot/ durasi</a:t>
            </a:r>
            <a:endParaRPr sz="1600" b="1" i="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Char char="-"/>
            </a:pPr>
            <a:r>
              <a:rPr lang="en" sz="1600" b="1" i="1">
                <a:solidFill>
                  <a:srgbClr val="FFFFFF"/>
                </a:solidFill>
                <a:latin typeface="Poppins"/>
                <a:ea typeface="Poppins"/>
                <a:cs typeface="Poppins"/>
                <a:sym typeface="Poppins"/>
              </a:rPr>
              <a:t> menjual blocking time</a:t>
            </a:r>
            <a:endParaRPr sz="1600" b="1" i="1">
              <a:solidFill>
                <a:srgbClr val="FFFFFF"/>
              </a:solidFill>
              <a:latin typeface="Poppins"/>
              <a:ea typeface="Poppins"/>
              <a:cs typeface="Poppins"/>
              <a:sym typeface="Poppins"/>
            </a:endParaRPr>
          </a:p>
        </p:txBody>
      </p:sp>
      <p:sp>
        <p:nvSpPr>
          <p:cNvPr id="649" name="Google Shape;649;p49"/>
          <p:cNvSpPr txBox="1"/>
          <p:nvPr/>
        </p:nvSpPr>
        <p:spPr>
          <a:xfrm>
            <a:off x="2874675" y="1170475"/>
            <a:ext cx="5603700" cy="47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i="1">
                <a:solidFill>
                  <a:srgbClr val="FFFFFF"/>
                </a:solidFill>
                <a:latin typeface="Poppins"/>
                <a:ea typeface="Poppins"/>
                <a:cs typeface="Poppins"/>
                <a:sym typeface="Poppins"/>
              </a:rPr>
              <a:t>“Pengawasan dilakukan bersama antara Bawaslu, KPU, Dewan Pers, dan KPI”</a:t>
            </a:r>
            <a:endParaRPr sz="1600" b="1" i="1">
              <a:solidFill>
                <a:srgbClr val="FFFFFF"/>
              </a:solidFill>
              <a:latin typeface="Poppins"/>
              <a:ea typeface="Poppins"/>
              <a:cs typeface="Poppins"/>
              <a:sym typeface="Poppi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50"/>
          <p:cNvPicPr preferRelativeResize="0"/>
          <p:nvPr/>
        </p:nvPicPr>
        <p:blipFill rotWithShape="1">
          <a:blip r:embed="rId3">
            <a:alphaModFix amt="89000"/>
          </a:blip>
          <a:srcRect r="21734"/>
          <a:stretch/>
        </p:blipFill>
        <p:spPr>
          <a:xfrm>
            <a:off x="0" y="0"/>
            <a:ext cx="9144001" cy="5143500"/>
          </a:xfrm>
          <a:prstGeom prst="rect">
            <a:avLst/>
          </a:prstGeom>
          <a:noFill/>
          <a:ln>
            <a:noFill/>
          </a:ln>
        </p:spPr>
      </p:pic>
      <p:sp>
        <p:nvSpPr>
          <p:cNvPr id="655" name="Google Shape;655;p50"/>
          <p:cNvSpPr/>
          <p:nvPr/>
        </p:nvSpPr>
        <p:spPr>
          <a:xfrm>
            <a:off x="4540800" y="0"/>
            <a:ext cx="4603200" cy="5143500"/>
          </a:xfrm>
          <a:prstGeom prst="rect">
            <a:avLst/>
          </a:prstGeom>
          <a:solidFill>
            <a:srgbClr val="1C4587">
              <a:alpha val="4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0"/>
          <p:cNvSpPr txBox="1"/>
          <p:nvPr/>
        </p:nvSpPr>
        <p:spPr>
          <a:xfrm>
            <a:off x="4572000" y="406750"/>
            <a:ext cx="39471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9900"/>
                </a:solidFill>
                <a:latin typeface="Poppins"/>
                <a:ea typeface="Poppins"/>
                <a:cs typeface="Poppins"/>
                <a:sym typeface="Poppins"/>
              </a:rPr>
              <a:t>Beberapa Hal Lain terkait KAMPANYE</a:t>
            </a:r>
            <a:endParaRPr sz="2400" b="1">
              <a:solidFill>
                <a:srgbClr val="FF9900"/>
              </a:solidFill>
              <a:latin typeface="Poppins"/>
              <a:ea typeface="Poppins"/>
              <a:cs typeface="Poppins"/>
              <a:sym typeface="Poppins"/>
            </a:endParaRPr>
          </a:p>
        </p:txBody>
      </p:sp>
      <p:sp>
        <p:nvSpPr>
          <p:cNvPr id="657" name="Google Shape;657;p50"/>
          <p:cNvSpPr/>
          <p:nvPr/>
        </p:nvSpPr>
        <p:spPr>
          <a:xfrm rot="8100000">
            <a:off x="7646957" y="714604"/>
            <a:ext cx="372080" cy="346199"/>
          </a:xfrm>
          <a:prstGeom prst="halfFrame">
            <a:avLst>
              <a:gd name="adj1" fmla="val 33333"/>
              <a:gd name="adj2" fmla="val 33333"/>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0"/>
          <p:cNvSpPr/>
          <p:nvPr/>
        </p:nvSpPr>
        <p:spPr>
          <a:xfrm rot="8100000">
            <a:off x="7951757" y="714604"/>
            <a:ext cx="372080" cy="346199"/>
          </a:xfrm>
          <a:prstGeom prst="halfFrame">
            <a:avLst>
              <a:gd name="adj1" fmla="val 33333"/>
              <a:gd name="adj2" fmla="val 33333"/>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0"/>
          <p:cNvSpPr/>
          <p:nvPr/>
        </p:nvSpPr>
        <p:spPr>
          <a:xfrm rot="8100000">
            <a:off x="8256557" y="714604"/>
            <a:ext cx="372080" cy="346199"/>
          </a:xfrm>
          <a:prstGeom prst="halfFrame">
            <a:avLst>
              <a:gd name="adj1" fmla="val 33333"/>
              <a:gd name="adj2" fmla="val 33333"/>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0"/>
          <p:cNvSpPr txBox="1"/>
          <p:nvPr/>
        </p:nvSpPr>
        <p:spPr>
          <a:xfrm>
            <a:off x="4621040" y="1664425"/>
            <a:ext cx="4227300" cy="13980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FF9900"/>
              </a:buClr>
              <a:buSzPts val="1600"/>
              <a:buFont typeface="Poppins"/>
              <a:buChar char="●"/>
            </a:pPr>
            <a:r>
              <a:rPr lang="en" sz="1600" b="1">
                <a:solidFill>
                  <a:srgbClr val="FF9900"/>
                </a:solidFill>
                <a:latin typeface="Poppins"/>
                <a:ea typeface="Poppins"/>
                <a:cs typeface="Poppins"/>
                <a:sym typeface="Poppins"/>
              </a:rPr>
              <a:t>Branding Mobil</a:t>
            </a:r>
            <a:br>
              <a:rPr lang="en" sz="1600">
                <a:solidFill>
                  <a:srgbClr val="FF9900"/>
                </a:solidFill>
                <a:latin typeface="Poppins"/>
                <a:ea typeface="Poppins"/>
                <a:cs typeface="Poppins"/>
                <a:sym typeface="Poppins"/>
              </a:rPr>
            </a:br>
            <a:r>
              <a:rPr lang="en" sz="1600">
                <a:solidFill>
                  <a:srgbClr val="FF9900"/>
                </a:solidFill>
                <a:latin typeface="Poppins"/>
                <a:ea typeface="Poppins"/>
                <a:cs typeface="Poppins"/>
                <a:sym typeface="Poppins"/>
              </a:rPr>
              <a:t>Diperbolehkan untuk mobil pribadi atau milik partai dengan hanya logo partai</a:t>
            </a:r>
            <a:endParaRPr sz="1600">
              <a:solidFill>
                <a:srgbClr val="FF9900"/>
              </a:solidFill>
              <a:latin typeface="Poppins"/>
              <a:ea typeface="Poppins"/>
              <a:cs typeface="Poppins"/>
              <a:sym typeface="Poppins"/>
            </a:endParaRPr>
          </a:p>
          <a:p>
            <a:pPr marL="457200" lvl="0" indent="-330200" algn="l" rtl="0">
              <a:spcBef>
                <a:spcPts val="0"/>
              </a:spcBef>
              <a:spcAft>
                <a:spcPts val="0"/>
              </a:spcAft>
              <a:buClr>
                <a:srgbClr val="FF9900"/>
              </a:buClr>
              <a:buSzPts val="1600"/>
              <a:buFont typeface="Poppins"/>
              <a:buChar char="●"/>
            </a:pPr>
            <a:r>
              <a:rPr lang="en" sz="1600" b="1">
                <a:solidFill>
                  <a:srgbClr val="FF9900"/>
                </a:solidFill>
                <a:latin typeface="Poppins"/>
                <a:ea typeface="Poppins"/>
                <a:cs typeface="Poppins"/>
                <a:sym typeface="Poppins"/>
              </a:rPr>
              <a:t>Materi lainnya diperbolehkan (Penjelasan Pasal 286)</a:t>
            </a:r>
            <a:br>
              <a:rPr lang="en" sz="1600">
                <a:solidFill>
                  <a:srgbClr val="FF9900"/>
                </a:solidFill>
                <a:latin typeface="Poppins"/>
                <a:ea typeface="Poppins"/>
                <a:cs typeface="Poppins"/>
                <a:sym typeface="Poppins"/>
              </a:rPr>
            </a:br>
            <a:r>
              <a:rPr lang="en" sz="1600">
                <a:solidFill>
                  <a:srgbClr val="FF9900"/>
                </a:solidFill>
                <a:latin typeface="Poppins"/>
                <a:ea typeface="Poppins"/>
                <a:cs typeface="Poppins"/>
                <a:sym typeface="Poppins"/>
              </a:rPr>
              <a:t>biaya/uang makan dan minum peserta kampanye, biaya uang transport peserta kampanye berdasarkan kewajaran dan kemahalan suatu daerah</a:t>
            </a:r>
            <a:endParaRPr sz="1600">
              <a:solidFill>
                <a:srgbClr val="FF9900"/>
              </a:solidFill>
              <a:latin typeface="Poppins"/>
              <a:ea typeface="Poppins"/>
              <a:cs typeface="Poppins"/>
              <a:sym typeface="Poppins"/>
            </a:endParaRPr>
          </a:p>
        </p:txBody>
      </p:sp>
      <p:sp>
        <p:nvSpPr>
          <p:cNvPr id="661" name="Google Shape;661;p50"/>
          <p:cNvSpPr/>
          <p:nvPr/>
        </p:nvSpPr>
        <p:spPr>
          <a:xfrm>
            <a:off x="339910" y="359150"/>
            <a:ext cx="3765675" cy="4771525"/>
          </a:xfrm>
          <a:custGeom>
            <a:avLst/>
            <a:gdLst/>
            <a:ahLst/>
            <a:cxnLst/>
            <a:rect l="l" t="t" r="r" b="b"/>
            <a:pathLst>
              <a:path w="150627" h="190861" extrusionOk="0">
                <a:moveTo>
                  <a:pt x="11544" y="0"/>
                </a:moveTo>
                <a:cubicBezTo>
                  <a:pt x="11544" y="4696"/>
                  <a:pt x="13189" y="9248"/>
                  <a:pt x="14110" y="13853"/>
                </a:cubicBezTo>
                <a:cubicBezTo>
                  <a:pt x="14519" y="15900"/>
                  <a:pt x="18775" y="17193"/>
                  <a:pt x="17701" y="18983"/>
                </a:cubicBezTo>
                <a:cubicBezTo>
                  <a:pt x="16554" y="20895"/>
                  <a:pt x="13635" y="20999"/>
                  <a:pt x="12057" y="22575"/>
                </a:cubicBezTo>
                <a:cubicBezTo>
                  <a:pt x="7894" y="26734"/>
                  <a:pt x="4715" y="31831"/>
                  <a:pt x="1796" y="36941"/>
                </a:cubicBezTo>
                <a:cubicBezTo>
                  <a:pt x="-920" y="41695"/>
                  <a:pt x="-45" y="48047"/>
                  <a:pt x="1283" y="53359"/>
                </a:cubicBezTo>
                <a:cubicBezTo>
                  <a:pt x="1988" y="56180"/>
                  <a:pt x="-17" y="59481"/>
                  <a:pt x="1283" y="62081"/>
                </a:cubicBezTo>
                <a:cubicBezTo>
                  <a:pt x="3506" y="66528"/>
                  <a:pt x="8809" y="68922"/>
                  <a:pt x="11031" y="73369"/>
                </a:cubicBezTo>
                <a:cubicBezTo>
                  <a:pt x="18198" y="87710"/>
                  <a:pt x="27277" y="101216"/>
                  <a:pt x="37711" y="113388"/>
                </a:cubicBezTo>
                <a:cubicBezTo>
                  <a:pt x="39305" y="115247"/>
                  <a:pt x="38341" y="118297"/>
                  <a:pt x="39250" y="120571"/>
                </a:cubicBezTo>
                <a:cubicBezTo>
                  <a:pt x="42192" y="127927"/>
                  <a:pt x="45738" y="135828"/>
                  <a:pt x="52077" y="140580"/>
                </a:cubicBezTo>
                <a:cubicBezTo>
                  <a:pt x="58204" y="145173"/>
                  <a:pt x="64577" y="150366"/>
                  <a:pt x="72086" y="151868"/>
                </a:cubicBezTo>
                <a:cubicBezTo>
                  <a:pt x="78803" y="153211"/>
                  <a:pt x="85853" y="151968"/>
                  <a:pt x="92609" y="150842"/>
                </a:cubicBezTo>
                <a:cubicBezTo>
                  <a:pt x="96355" y="150218"/>
                  <a:pt x="100371" y="147891"/>
                  <a:pt x="103896" y="149302"/>
                </a:cubicBezTo>
                <a:cubicBezTo>
                  <a:pt x="106558" y="150367"/>
                  <a:pt x="104742" y="155218"/>
                  <a:pt x="106462" y="157512"/>
                </a:cubicBezTo>
                <a:cubicBezTo>
                  <a:pt x="109453" y="161502"/>
                  <a:pt x="115367" y="162537"/>
                  <a:pt x="120315" y="163155"/>
                </a:cubicBezTo>
                <a:cubicBezTo>
                  <a:pt x="126293" y="163902"/>
                  <a:pt x="132427" y="162564"/>
                  <a:pt x="138272" y="161103"/>
                </a:cubicBezTo>
                <a:cubicBezTo>
                  <a:pt x="141627" y="160264"/>
                  <a:pt x="145832" y="157403"/>
                  <a:pt x="148533" y="159564"/>
                </a:cubicBezTo>
                <a:cubicBezTo>
                  <a:pt x="152675" y="162878"/>
                  <a:pt x="149307" y="170323"/>
                  <a:pt x="148020" y="175469"/>
                </a:cubicBezTo>
                <a:cubicBezTo>
                  <a:pt x="146769" y="180471"/>
                  <a:pt x="146481" y="185705"/>
                  <a:pt x="146481" y="190861"/>
                </a:cubicBezTo>
              </a:path>
            </a:pathLst>
          </a:custGeom>
          <a:noFill/>
          <a:ln w="28575" cap="flat" cmpd="sng">
            <a:solidFill>
              <a:srgbClr val="FF9900"/>
            </a:solidFill>
            <a:prstDash val="solid"/>
            <a:round/>
            <a:headEnd type="none" w="med" len="med"/>
            <a:tailEnd type="none" w="med" len="med"/>
          </a:ln>
        </p:spPr>
      </p:sp>
      <p:sp>
        <p:nvSpPr>
          <p:cNvPr id="662" name="Google Shape;662;p50"/>
          <p:cNvSpPr/>
          <p:nvPr/>
        </p:nvSpPr>
        <p:spPr>
          <a:xfrm>
            <a:off x="263710" y="359150"/>
            <a:ext cx="3765675" cy="4771525"/>
          </a:xfrm>
          <a:custGeom>
            <a:avLst/>
            <a:gdLst/>
            <a:ahLst/>
            <a:cxnLst/>
            <a:rect l="l" t="t" r="r" b="b"/>
            <a:pathLst>
              <a:path w="150627" h="190861" extrusionOk="0">
                <a:moveTo>
                  <a:pt x="11544" y="0"/>
                </a:moveTo>
                <a:cubicBezTo>
                  <a:pt x="11544" y="4696"/>
                  <a:pt x="13189" y="9248"/>
                  <a:pt x="14110" y="13853"/>
                </a:cubicBezTo>
                <a:cubicBezTo>
                  <a:pt x="14519" y="15900"/>
                  <a:pt x="18775" y="17193"/>
                  <a:pt x="17701" y="18983"/>
                </a:cubicBezTo>
                <a:cubicBezTo>
                  <a:pt x="16554" y="20895"/>
                  <a:pt x="13635" y="20999"/>
                  <a:pt x="12057" y="22575"/>
                </a:cubicBezTo>
                <a:cubicBezTo>
                  <a:pt x="7894" y="26734"/>
                  <a:pt x="4715" y="31831"/>
                  <a:pt x="1796" y="36941"/>
                </a:cubicBezTo>
                <a:cubicBezTo>
                  <a:pt x="-920" y="41695"/>
                  <a:pt x="-45" y="48047"/>
                  <a:pt x="1283" y="53359"/>
                </a:cubicBezTo>
                <a:cubicBezTo>
                  <a:pt x="1988" y="56180"/>
                  <a:pt x="-17" y="59481"/>
                  <a:pt x="1283" y="62081"/>
                </a:cubicBezTo>
                <a:cubicBezTo>
                  <a:pt x="3506" y="66528"/>
                  <a:pt x="8809" y="68922"/>
                  <a:pt x="11031" y="73369"/>
                </a:cubicBezTo>
                <a:cubicBezTo>
                  <a:pt x="18198" y="87710"/>
                  <a:pt x="27277" y="101216"/>
                  <a:pt x="37711" y="113388"/>
                </a:cubicBezTo>
                <a:cubicBezTo>
                  <a:pt x="39305" y="115247"/>
                  <a:pt x="38341" y="118297"/>
                  <a:pt x="39250" y="120571"/>
                </a:cubicBezTo>
                <a:cubicBezTo>
                  <a:pt x="42192" y="127927"/>
                  <a:pt x="45738" y="135828"/>
                  <a:pt x="52077" y="140580"/>
                </a:cubicBezTo>
                <a:cubicBezTo>
                  <a:pt x="58204" y="145173"/>
                  <a:pt x="64577" y="150366"/>
                  <a:pt x="72086" y="151868"/>
                </a:cubicBezTo>
                <a:cubicBezTo>
                  <a:pt x="78803" y="153211"/>
                  <a:pt x="85853" y="151968"/>
                  <a:pt x="92609" y="150842"/>
                </a:cubicBezTo>
                <a:cubicBezTo>
                  <a:pt x="96355" y="150218"/>
                  <a:pt x="100371" y="147891"/>
                  <a:pt x="103896" y="149302"/>
                </a:cubicBezTo>
                <a:cubicBezTo>
                  <a:pt x="106558" y="150367"/>
                  <a:pt x="104742" y="155218"/>
                  <a:pt x="106462" y="157512"/>
                </a:cubicBezTo>
                <a:cubicBezTo>
                  <a:pt x="109453" y="161502"/>
                  <a:pt x="115367" y="162537"/>
                  <a:pt x="120315" y="163155"/>
                </a:cubicBezTo>
                <a:cubicBezTo>
                  <a:pt x="126293" y="163902"/>
                  <a:pt x="132427" y="162564"/>
                  <a:pt x="138272" y="161103"/>
                </a:cubicBezTo>
                <a:cubicBezTo>
                  <a:pt x="141627" y="160264"/>
                  <a:pt x="145832" y="157403"/>
                  <a:pt x="148533" y="159564"/>
                </a:cubicBezTo>
                <a:cubicBezTo>
                  <a:pt x="152675" y="162878"/>
                  <a:pt x="149307" y="170323"/>
                  <a:pt x="148020" y="175469"/>
                </a:cubicBezTo>
                <a:cubicBezTo>
                  <a:pt x="146769" y="180471"/>
                  <a:pt x="146481" y="185705"/>
                  <a:pt x="146481" y="190861"/>
                </a:cubicBezTo>
              </a:path>
            </a:pathLst>
          </a:custGeom>
          <a:noFill/>
          <a:ln w="28575" cap="flat" cmpd="sng">
            <a:solidFill>
              <a:srgbClr val="F6B26B"/>
            </a:solidFill>
            <a:prstDash val="solid"/>
            <a:round/>
            <a:headEnd type="none" w="med" len="med"/>
            <a:tailEnd type="none" w="med" len="med"/>
          </a:ln>
        </p:spPr>
      </p:sp>
      <p:sp>
        <p:nvSpPr>
          <p:cNvPr id="663" name="Google Shape;663;p50"/>
          <p:cNvSpPr/>
          <p:nvPr/>
        </p:nvSpPr>
        <p:spPr>
          <a:xfrm>
            <a:off x="187510" y="359150"/>
            <a:ext cx="3765675" cy="4771525"/>
          </a:xfrm>
          <a:custGeom>
            <a:avLst/>
            <a:gdLst/>
            <a:ahLst/>
            <a:cxnLst/>
            <a:rect l="l" t="t" r="r" b="b"/>
            <a:pathLst>
              <a:path w="150627" h="190861" extrusionOk="0">
                <a:moveTo>
                  <a:pt x="11544" y="0"/>
                </a:moveTo>
                <a:cubicBezTo>
                  <a:pt x="11544" y="4696"/>
                  <a:pt x="13189" y="9248"/>
                  <a:pt x="14110" y="13853"/>
                </a:cubicBezTo>
                <a:cubicBezTo>
                  <a:pt x="14519" y="15900"/>
                  <a:pt x="18775" y="17193"/>
                  <a:pt x="17701" y="18983"/>
                </a:cubicBezTo>
                <a:cubicBezTo>
                  <a:pt x="16554" y="20895"/>
                  <a:pt x="13635" y="20999"/>
                  <a:pt x="12057" y="22575"/>
                </a:cubicBezTo>
                <a:cubicBezTo>
                  <a:pt x="7894" y="26734"/>
                  <a:pt x="4715" y="31831"/>
                  <a:pt x="1796" y="36941"/>
                </a:cubicBezTo>
                <a:cubicBezTo>
                  <a:pt x="-920" y="41695"/>
                  <a:pt x="-45" y="48047"/>
                  <a:pt x="1283" y="53359"/>
                </a:cubicBezTo>
                <a:cubicBezTo>
                  <a:pt x="1988" y="56180"/>
                  <a:pt x="-17" y="59481"/>
                  <a:pt x="1283" y="62081"/>
                </a:cubicBezTo>
                <a:cubicBezTo>
                  <a:pt x="3506" y="66528"/>
                  <a:pt x="8809" y="68922"/>
                  <a:pt x="11031" y="73369"/>
                </a:cubicBezTo>
                <a:cubicBezTo>
                  <a:pt x="18198" y="87710"/>
                  <a:pt x="27277" y="101216"/>
                  <a:pt x="37711" y="113388"/>
                </a:cubicBezTo>
                <a:cubicBezTo>
                  <a:pt x="39305" y="115247"/>
                  <a:pt x="38341" y="118297"/>
                  <a:pt x="39250" y="120571"/>
                </a:cubicBezTo>
                <a:cubicBezTo>
                  <a:pt x="42192" y="127927"/>
                  <a:pt x="45738" y="135828"/>
                  <a:pt x="52077" y="140580"/>
                </a:cubicBezTo>
                <a:cubicBezTo>
                  <a:pt x="58204" y="145173"/>
                  <a:pt x="64577" y="150366"/>
                  <a:pt x="72086" y="151868"/>
                </a:cubicBezTo>
                <a:cubicBezTo>
                  <a:pt x="78803" y="153211"/>
                  <a:pt x="85853" y="151968"/>
                  <a:pt x="92609" y="150842"/>
                </a:cubicBezTo>
                <a:cubicBezTo>
                  <a:pt x="96355" y="150218"/>
                  <a:pt x="100371" y="147891"/>
                  <a:pt x="103896" y="149302"/>
                </a:cubicBezTo>
                <a:cubicBezTo>
                  <a:pt x="106558" y="150367"/>
                  <a:pt x="104742" y="155218"/>
                  <a:pt x="106462" y="157512"/>
                </a:cubicBezTo>
                <a:cubicBezTo>
                  <a:pt x="109453" y="161502"/>
                  <a:pt x="115367" y="162537"/>
                  <a:pt x="120315" y="163155"/>
                </a:cubicBezTo>
                <a:cubicBezTo>
                  <a:pt x="126293" y="163902"/>
                  <a:pt x="132427" y="162564"/>
                  <a:pt x="138272" y="161103"/>
                </a:cubicBezTo>
                <a:cubicBezTo>
                  <a:pt x="141627" y="160264"/>
                  <a:pt x="145832" y="157403"/>
                  <a:pt x="148533" y="159564"/>
                </a:cubicBezTo>
                <a:cubicBezTo>
                  <a:pt x="152675" y="162878"/>
                  <a:pt x="149307" y="170323"/>
                  <a:pt x="148020" y="175469"/>
                </a:cubicBezTo>
                <a:cubicBezTo>
                  <a:pt x="146769" y="180471"/>
                  <a:pt x="146481" y="185705"/>
                  <a:pt x="146481" y="190861"/>
                </a:cubicBezTo>
              </a:path>
            </a:pathLst>
          </a:custGeom>
          <a:noFill/>
          <a:ln w="28575" cap="flat" cmpd="sng">
            <a:solidFill>
              <a:srgbClr val="F9CB9C"/>
            </a:solidFill>
            <a:prstDash val="solid"/>
            <a:round/>
            <a:headEnd type="none" w="med" len="med"/>
            <a:tailEnd type="none" w="med" len="med"/>
          </a:ln>
        </p:spPr>
      </p:sp>
      <p:sp>
        <p:nvSpPr>
          <p:cNvPr id="664" name="Google Shape;664;p50"/>
          <p:cNvSpPr/>
          <p:nvPr/>
        </p:nvSpPr>
        <p:spPr>
          <a:xfrm rot="8100000">
            <a:off x="8587011" y="714604"/>
            <a:ext cx="372080" cy="346199"/>
          </a:xfrm>
          <a:prstGeom prst="halfFrame">
            <a:avLst>
              <a:gd name="adj1" fmla="val 33333"/>
              <a:gd name="adj2" fmla="val 33333"/>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5" name="Google Shape;665;p50"/>
          <p:cNvPicPr preferRelativeResize="0"/>
          <p:nvPr/>
        </p:nvPicPr>
        <p:blipFill rotWithShape="1">
          <a:blip r:embed="rId4">
            <a:alphaModFix/>
          </a:blip>
          <a:srcRect r="30560"/>
          <a:stretch/>
        </p:blipFill>
        <p:spPr>
          <a:xfrm>
            <a:off x="6" y="4806670"/>
            <a:ext cx="1081825" cy="324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69"/>
        <p:cNvGrpSpPr/>
        <p:nvPr/>
      </p:nvGrpSpPr>
      <p:grpSpPr>
        <a:xfrm>
          <a:off x="0" y="0"/>
          <a:ext cx="0" cy="0"/>
          <a:chOff x="0" y="0"/>
          <a:chExt cx="0" cy="0"/>
        </a:xfrm>
      </p:grpSpPr>
      <p:pic>
        <p:nvPicPr>
          <p:cNvPr id="670" name="Google Shape;670;p51"/>
          <p:cNvPicPr preferRelativeResize="0"/>
          <p:nvPr/>
        </p:nvPicPr>
        <p:blipFill rotWithShape="1">
          <a:blip r:embed="rId3">
            <a:alphaModFix amt="93000"/>
          </a:blip>
          <a:srcRect l="986" t="7101" r="1309" b="29830"/>
          <a:stretch/>
        </p:blipFill>
        <p:spPr>
          <a:xfrm>
            <a:off x="248400" y="157600"/>
            <a:ext cx="8694275" cy="3243926"/>
          </a:xfrm>
          <a:prstGeom prst="rect">
            <a:avLst/>
          </a:prstGeom>
          <a:noFill/>
          <a:ln>
            <a:noFill/>
          </a:ln>
        </p:spPr>
      </p:pic>
      <p:sp>
        <p:nvSpPr>
          <p:cNvPr id="671" name="Google Shape;671;p51"/>
          <p:cNvSpPr/>
          <p:nvPr/>
        </p:nvSpPr>
        <p:spPr>
          <a:xfrm rot="5400000">
            <a:off x="73125" y="204500"/>
            <a:ext cx="1168800" cy="993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1"/>
          <p:cNvSpPr txBox="1"/>
          <p:nvPr/>
        </p:nvSpPr>
        <p:spPr>
          <a:xfrm>
            <a:off x="3115475" y="3310600"/>
            <a:ext cx="3156600" cy="5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i="1">
                <a:solidFill>
                  <a:srgbClr val="FFFFFF"/>
                </a:solidFill>
                <a:latin typeface="Poppins"/>
                <a:ea typeface="Poppins"/>
                <a:cs typeface="Poppins"/>
                <a:sym typeface="Poppins"/>
              </a:rPr>
              <a:t>akun media sosial</a:t>
            </a:r>
            <a:endParaRPr sz="2400" b="1" i="1">
              <a:solidFill>
                <a:srgbClr val="FFFFFF"/>
              </a:solidFill>
              <a:latin typeface="Poppins"/>
              <a:ea typeface="Poppins"/>
              <a:cs typeface="Poppins"/>
              <a:sym typeface="Poppins"/>
            </a:endParaRPr>
          </a:p>
        </p:txBody>
      </p:sp>
      <p:sp>
        <p:nvSpPr>
          <p:cNvPr id="673" name="Google Shape;673;p51"/>
          <p:cNvSpPr/>
          <p:nvPr/>
        </p:nvSpPr>
        <p:spPr>
          <a:xfrm>
            <a:off x="423750" y="336075"/>
            <a:ext cx="8314200" cy="28347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1"/>
          <p:cNvSpPr txBox="1"/>
          <p:nvPr/>
        </p:nvSpPr>
        <p:spPr>
          <a:xfrm>
            <a:off x="499950" y="3776225"/>
            <a:ext cx="83142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rgbClr val="FFFFFF"/>
                </a:solidFill>
                <a:latin typeface="Poppins"/>
                <a:ea typeface="Poppins"/>
                <a:cs typeface="Poppins"/>
                <a:sym typeface="Poppins"/>
              </a:rPr>
              <a:t>akun media sosial selain yang didaftarkan dapat dilakukan oleh peserta pemilu selama materi kampanye tidak memenuhi unsur larang kampanye (berdasarkan UU) atau tidak menghina suku, ras, agama, dan golongan </a:t>
            </a:r>
            <a:endParaRPr sz="1800" i="1">
              <a:solidFill>
                <a:srgbClr val="FFFFFF"/>
              </a:solidFill>
              <a:latin typeface="Poppins"/>
              <a:ea typeface="Poppins"/>
              <a:cs typeface="Poppins"/>
              <a:sym typeface="Poppins"/>
            </a:endParaRPr>
          </a:p>
        </p:txBody>
      </p:sp>
      <p:pic>
        <p:nvPicPr>
          <p:cNvPr id="675" name="Google Shape;675;p51"/>
          <p:cNvPicPr preferRelativeResize="0"/>
          <p:nvPr/>
        </p:nvPicPr>
        <p:blipFill rotWithShape="1">
          <a:blip r:embed="rId4">
            <a:alphaModFix/>
          </a:blip>
          <a:srcRect r="30560"/>
          <a:stretch/>
        </p:blipFill>
        <p:spPr>
          <a:xfrm>
            <a:off x="0" y="4890150"/>
            <a:ext cx="845925" cy="253350"/>
          </a:xfrm>
          <a:prstGeom prst="rect">
            <a:avLst/>
          </a:prstGeom>
          <a:noFill/>
          <a:ln>
            <a:noFill/>
          </a:ln>
        </p:spPr>
      </p:pic>
      <p:sp>
        <p:nvSpPr>
          <p:cNvPr id="676" name="Google Shape;676;p51"/>
          <p:cNvSpPr txBox="1"/>
          <p:nvPr/>
        </p:nvSpPr>
        <p:spPr>
          <a:xfrm>
            <a:off x="3089435" y="3324690"/>
            <a:ext cx="55233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i="1">
                <a:solidFill>
                  <a:srgbClr val="3C78D8"/>
                </a:solidFill>
                <a:latin typeface="Poppins"/>
                <a:ea typeface="Poppins"/>
                <a:cs typeface="Poppins"/>
                <a:sym typeface="Poppins"/>
              </a:rPr>
              <a:t>akun media sosial</a:t>
            </a:r>
            <a:endParaRPr sz="2400" b="1" i="1">
              <a:solidFill>
                <a:srgbClr val="3C78D8"/>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1"/>
        <p:cNvGrpSpPr/>
        <p:nvPr/>
      </p:nvGrpSpPr>
      <p:grpSpPr>
        <a:xfrm>
          <a:off x="0" y="0"/>
          <a:ext cx="0" cy="0"/>
          <a:chOff x="0" y="0"/>
          <a:chExt cx="0" cy="0"/>
        </a:xfrm>
      </p:grpSpPr>
      <p:pic>
        <p:nvPicPr>
          <p:cNvPr id="112" name="Google Shape;112;p16"/>
          <p:cNvPicPr preferRelativeResize="0"/>
          <p:nvPr/>
        </p:nvPicPr>
        <p:blipFill rotWithShape="1">
          <a:blip r:embed="rId3">
            <a:alphaModFix amt="95000"/>
          </a:blip>
          <a:srcRect l="22070" r="11453"/>
          <a:stretch/>
        </p:blipFill>
        <p:spPr>
          <a:xfrm>
            <a:off x="4279750" y="309550"/>
            <a:ext cx="4559000" cy="4524375"/>
          </a:xfrm>
          <a:prstGeom prst="rect">
            <a:avLst/>
          </a:prstGeom>
          <a:noFill/>
          <a:ln>
            <a:noFill/>
          </a:ln>
        </p:spPr>
      </p:pic>
      <p:cxnSp>
        <p:nvCxnSpPr>
          <p:cNvPr id="113" name="Google Shape;113;p16"/>
          <p:cNvCxnSpPr/>
          <p:nvPr/>
        </p:nvCxnSpPr>
        <p:spPr>
          <a:xfrm>
            <a:off x="7599425" y="-311072"/>
            <a:ext cx="1627200" cy="1511400"/>
          </a:xfrm>
          <a:prstGeom prst="straightConnector1">
            <a:avLst/>
          </a:prstGeom>
          <a:noFill/>
          <a:ln w="28575" cap="flat" cmpd="sng">
            <a:solidFill>
              <a:schemeClr val="lt2"/>
            </a:solidFill>
            <a:prstDash val="solid"/>
            <a:round/>
            <a:headEnd type="none" w="med" len="med"/>
            <a:tailEnd type="none" w="med" len="med"/>
          </a:ln>
        </p:spPr>
      </p:cxnSp>
      <p:cxnSp>
        <p:nvCxnSpPr>
          <p:cNvPr id="114" name="Google Shape;114;p16"/>
          <p:cNvCxnSpPr/>
          <p:nvPr/>
        </p:nvCxnSpPr>
        <p:spPr>
          <a:xfrm>
            <a:off x="7751825" y="-364325"/>
            <a:ext cx="1627200" cy="1511400"/>
          </a:xfrm>
          <a:prstGeom prst="straightConnector1">
            <a:avLst/>
          </a:prstGeom>
          <a:noFill/>
          <a:ln w="28575" cap="flat" cmpd="sng">
            <a:solidFill>
              <a:schemeClr val="lt2"/>
            </a:solidFill>
            <a:prstDash val="solid"/>
            <a:round/>
            <a:headEnd type="none" w="med" len="med"/>
            <a:tailEnd type="none" w="med" len="med"/>
          </a:ln>
        </p:spPr>
      </p:cxnSp>
      <p:sp>
        <p:nvSpPr>
          <p:cNvPr id="115" name="Google Shape;115;p16"/>
          <p:cNvSpPr/>
          <p:nvPr/>
        </p:nvSpPr>
        <p:spPr>
          <a:xfrm>
            <a:off x="4279750" y="309600"/>
            <a:ext cx="4559100" cy="4524300"/>
          </a:xfrm>
          <a:prstGeom prst="rect">
            <a:avLst/>
          </a:prstGeom>
          <a:solidFill>
            <a:srgbClr val="3C78D8">
              <a:alpha val="3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 name="Google Shape;116;p16"/>
          <p:cNvCxnSpPr/>
          <p:nvPr/>
        </p:nvCxnSpPr>
        <p:spPr>
          <a:xfrm>
            <a:off x="7393772" y="-87667"/>
            <a:ext cx="1665900" cy="1563600"/>
          </a:xfrm>
          <a:prstGeom prst="straightConnector1">
            <a:avLst/>
          </a:prstGeom>
          <a:noFill/>
          <a:ln w="28575" cap="flat" cmpd="sng">
            <a:solidFill>
              <a:schemeClr val="lt2"/>
            </a:solidFill>
            <a:prstDash val="solid"/>
            <a:round/>
            <a:headEnd type="none" w="med" len="med"/>
            <a:tailEnd type="none" w="med" len="med"/>
          </a:ln>
        </p:spPr>
      </p:cxnSp>
      <p:cxnSp>
        <p:nvCxnSpPr>
          <p:cNvPr id="117" name="Google Shape;117;p16"/>
          <p:cNvCxnSpPr/>
          <p:nvPr/>
        </p:nvCxnSpPr>
        <p:spPr>
          <a:xfrm>
            <a:off x="6882350" y="-336087"/>
            <a:ext cx="1958100" cy="1870500"/>
          </a:xfrm>
          <a:prstGeom prst="straightConnector1">
            <a:avLst/>
          </a:prstGeom>
          <a:noFill/>
          <a:ln w="28575" cap="flat" cmpd="sng">
            <a:solidFill>
              <a:schemeClr val="lt2"/>
            </a:solidFill>
            <a:prstDash val="solid"/>
            <a:round/>
            <a:headEnd type="none" w="med" len="med"/>
            <a:tailEnd type="none" w="med" len="med"/>
          </a:ln>
        </p:spPr>
      </p:cxnSp>
      <p:cxnSp>
        <p:nvCxnSpPr>
          <p:cNvPr id="118" name="Google Shape;118;p16"/>
          <p:cNvCxnSpPr/>
          <p:nvPr/>
        </p:nvCxnSpPr>
        <p:spPr>
          <a:xfrm>
            <a:off x="7447025" y="-240067"/>
            <a:ext cx="1627200" cy="1511400"/>
          </a:xfrm>
          <a:prstGeom prst="straightConnector1">
            <a:avLst/>
          </a:prstGeom>
          <a:noFill/>
          <a:ln w="28575" cap="flat" cmpd="sng">
            <a:solidFill>
              <a:schemeClr val="lt2"/>
            </a:solidFill>
            <a:prstDash val="solid"/>
            <a:round/>
            <a:headEnd type="none" w="med" len="med"/>
            <a:tailEnd type="none" w="med" len="med"/>
          </a:ln>
        </p:spPr>
      </p:cxnSp>
      <p:sp>
        <p:nvSpPr>
          <p:cNvPr id="119" name="Google Shape;119;p16"/>
          <p:cNvSpPr/>
          <p:nvPr/>
        </p:nvSpPr>
        <p:spPr>
          <a:xfrm>
            <a:off x="425575" y="1072580"/>
            <a:ext cx="2358000" cy="729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txBox="1"/>
          <p:nvPr/>
        </p:nvSpPr>
        <p:spPr>
          <a:xfrm>
            <a:off x="334316" y="1034111"/>
            <a:ext cx="3201900" cy="49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oppins"/>
                <a:ea typeface="Poppins"/>
                <a:cs typeface="Poppins"/>
                <a:sym typeface="Poppins"/>
              </a:rPr>
              <a:t>Tugas Bawaslu</a:t>
            </a:r>
            <a:endParaRPr sz="2400" b="1">
              <a:latin typeface="Poppins"/>
              <a:ea typeface="Poppins"/>
              <a:cs typeface="Poppins"/>
              <a:sym typeface="Poppins"/>
            </a:endParaRPr>
          </a:p>
        </p:txBody>
      </p:sp>
      <p:sp>
        <p:nvSpPr>
          <p:cNvPr id="121" name="Google Shape;121;p16"/>
          <p:cNvSpPr/>
          <p:nvPr/>
        </p:nvSpPr>
        <p:spPr>
          <a:xfrm>
            <a:off x="1344325" y="1799350"/>
            <a:ext cx="5815500" cy="2523300"/>
          </a:xfrm>
          <a:prstGeom prst="rect">
            <a:avLst/>
          </a:prstGeom>
          <a:solidFill>
            <a:srgbClr val="EA9999">
              <a:alpha val="3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txBox="1"/>
          <p:nvPr/>
        </p:nvSpPr>
        <p:spPr>
          <a:xfrm>
            <a:off x="1499150" y="1822342"/>
            <a:ext cx="5529300" cy="2092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oppins"/>
              <a:buChar char="●"/>
            </a:pPr>
            <a:r>
              <a:rPr lang="en" sz="1800" b="1">
                <a:latin typeface="Poppins"/>
                <a:ea typeface="Poppins"/>
                <a:cs typeface="Poppins"/>
                <a:sym typeface="Poppins"/>
              </a:rPr>
              <a:t>Pencegahan</a:t>
            </a:r>
            <a:br>
              <a:rPr lang="en" sz="1800" b="1">
                <a:latin typeface="Poppins"/>
                <a:ea typeface="Poppins"/>
                <a:cs typeface="Poppins"/>
                <a:sym typeface="Poppins"/>
              </a:rPr>
            </a:br>
            <a:r>
              <a:rPr lang="en" sz="1600">
                <a:latin typeface="Cabin"/>
                <a:ea typeface="Cabin"/>
                <a:cs typeface="Cabin"/>
                <a:sym typeface="Cabin"/>
              </a:rPr>
              <a:t>sosialisasi peraturan, pemetaan potensi kerawanan, supervisi, koordinasi antar lembaga, dan peningkatan partisipasi masyarakat</a:t>
            </a:r>
            <a:endParaRPr sz="1600">
              <a:latin typeface="Cabin"/>
              <a:ea typeface="Cabin"/>
              <a:cs typeface="Cabin"/>
              <a:sym typeface="Cabin"/>
            </a:endParaRPr>
          </a:p>
          <a:p>
            <a:pPr marL="457200" lvl="0" indent="-342900" algn="l" rtl="0">
              <a:spcBef>
                <a:spcPts val="0"/>
              </a:spcBef>
              <a:spcAft>
                <a:spcPts val="0"/>
              </a:spcAft>
              <a:buSzPts val="1800"/>
              <a:buFont typeface="Poppins"/>
              <a:buChar char="●"/>
            </a:pPr>
            <a:r>
              <a:rPr lang="en" sz="1800" b="1">
                <a:latin typeface="Poppins"/>
                <a:ea typeface="Poppins"/>
                <a:cs typeface="Poppins"/>
                <a:sym typeface="Poppins"/>
              </a:rPr>
              <a:t>Pengawasan</a:t>
            </a:r>
            <a:br>
              <a:rPr lang="en" sz="1800" b="1">
                <a:latin typeface="Poppins"/>
                <a:ea typeface="Poppins"/>
                <a:cs typeface="Poppins"/>
                <a:sym typeface="Poppins"/>
              </a:rPr>
            </a:br>
            <a:r>
              <a:rPr lang="en" sz="1600">
                <a:latin typeface="Cabin"/>
                <a:ea typeface="Cabin"/>
                <a:cs typeface="Cabin"/>
                <a:sym typeface="Cabin"/>
              </a:rPr>
              <a:t>pengawasan pelaksanaan tahapan Pemilu dan larangan dalam pelaksanaan Pemilu</a:t>
            </a:r>
            <a:endParaRPr sz="1600">
              <a:latin typeface="Cabin"/>
              <a:ea typeface="Cabin"/>
              <a:cs typeface="Cabin"/>
              <a:sym typeface="Cabin"/>
            </a:endParaRPr>
          </a:p>
          <a:p>
            <a:pPr marL="457200" lvl="0" indent="-342900" algn="l" rtl="0">
              <a:spcBef>
                <a:spcPts val="0"/>
              </a:spcBef>
              <a:spcAft>
                <a:spcPts val="0"/>
              </a:spcAft>
              <a:buSzPts val="1800"/>
              <a:buFont typeface="Poppins"/>
              <a:buChar char="●"/>
            </a:pPr>
            <a:r>
              <a:rPr lang="en" sz="1800" b="1">
                <a:latin typeface="Poppins"/>
                <a:ea typeface="Poppins"/>
                <a:cs typeface="Poppins"/>
                <a:sym typeface="Poppins"/>
              </a:rPr>
              <a:t>Penindakan</a:t>
            </a:r>
            <a:br>
              <a:rPr lang="en" sz="1800" b="1">
                <a:latin typeface="Poppins"/>
                <a:ea typeface="Poppins"/>
                <a:cs typeface="Poppins"/>
                <a:sym typeface="Poppins"/>
              </a:rPr>
            </a:br>
            <a:r>
              <a:rPr lang="en" sz="1600">
                <a:latin typeface="Cabin"/>
                <a:ea typeface="Cabin"/>
                <a:cs typeface="Cabin"/>
                <a:sym typeface="Cabin"/>
              </a:rPr>
              <a:t>melakukan penindakan terhadap pelanggaran kampanye</a:t>
            </a:r>
            <a:endParaRPr sz="1600">
              <a:latin typeface="Cabin"/>
              <a:ea typeface="Cabin"/>
              <a:cs typeface="Cabin"/>
              <a:sym typeface="Cabin"/>
            </a:endParaRPr>
          </a:p>
        </p:txBody>
      </p:sp>
      <p:sp>
        <p:nvSpPr>
          <p:cNvPr id="123" name="Google Shape;123;p16"/>
          <p:cNvSpPr txBox="1"/>
          <p:nvPr/>
        </p:nvSpPr>
        <p:spPr>
          <a:xfrm>
            <a:off x="359975" y="1390177"/>
            <a:ext cx="39309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dalam Kampanye Pemilu</a:t>
            </a:r>
            <a:endParaRPr b="1">
              <a:latin typeface="Poppins"/>
              <a:ea typeface="Poppins"/>
              <a:cs typeface="Poppins"/>
              <a:sym typeface="Poppins"/>
            </a:endParaRPr>
          </a:p>
        </p:txBody>
      </p:sp>
      <p:pic>
        <p:nvPicPr>
          <p:cNvPr id="124" name="Google Shape;124;p16"/>
          <p:cNvPicPr preferRelativeResize="0"/>
          <p:nvPr/>
        </p:nvPicPr>
        <p:blipFill rotWithShape="1">
          <a:blip r:embed="rId4">
            <a:alphaModFix/>
          </a:blip>
          <a:srcRect r="30560"/>
          <a:stretch/>
        </p:blipFill>
        <p:spPr>
          <a:xfrm>
            <a:off x="8002251" y="4759625"/>
            <a:ext cx="1081825" cy="324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680"/>
        <p:cNvGrpSpPr/>
        <p:nvPr/>
      </p:nvGrpSpPr>
      <p:grpSpPr>
        <a:xfrm>
          <a:off x="0" y="0"/>
          <a:ext cx="0" cy="0"/>
          <a:chOff x="0" y="0"/>
          <a:chExt cx="0" cy="0"/>
        </a:xfrm>
      </p:grpSpPr>
      <p:sp>
        <p:nvSpPr>
          <p:cNvPr id="681" name="Google Shape;681;p52"/>
          <p:cNvSpPr txBox="1"/>
          <p:nvPr/>
        </p:nvSpPr>
        <p:spPr>
          <a:xfrm>
            <a:off x="377705" y="179575"/>
            <a:ext cx="73368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1">
                <a:solidFill>
                  <a:srgbClr val="FFFFFF"/>
                </a:solidFill>
                <a:latin typeface="Poppins"/>
                <a:ea typeface="Poppins"/>
                <a:cs typeface="Poppins"/>
                <a:sym typeface="Poppins"/>
              </a:rPr>
              <a:t>Pengawasan Cuti Kampanye Kepala Daerah dan Pejabat Negara</a:t>
            </a:r>
            <a:endParaRPr sz="3000" b="1">
              <a:solidFill>
                <a:srgbClr val="FFFFFF"/>
              </a:solidFill>
              <a:latin typeface="Poppins"/>
              <a:ea typeface="Poppins"/>
              <a:cs typeface="Poppins"/>
              <a:sym typeface="Poppins"/>
            </a:endParaRPr>
          </a:p>
        </p:txBody>
      </p:sp>
      <p:sp>
        <p:nvSpPr>
          <p:cNvPr id="682" name="Google Shape;682;p52"/>
          <p:cNvSpPr/>
          <p:nvPr/>
        </p:nvSpPr>
        <p:spPr>
          <a:xfrm>
            <a:off x="282175" y="12825"/>
            <a:ext cx="642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2"/>
          <p:cNvSpPr txBox="1"/>
          <p:nvPr/>
        </p:nvSpPr>
        <p:spPr>
          <a:xfrm>
            <a:off x="2006700" y="1450204"/>
            <a:ext cx="5130600" cy="7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i="1" u="sng">
                <a:solidFill>
                  <a:srgbClr val="FFFFFF"/>
                </a:solidFill>
                <a:latin typeface="Poppins"/>
                <a:ea typeface="Poppins"/>
                <a:cs typeface="Poppins"/>
                <a:sym typeface="Poppins"/>
              </a:rPr>
              <a:t>“Izin cuti diterima oleh KPU 3 hari sebelum pelaksanaan kegiatan kampanye.”</a:t>
            </a:r>
            <a:endParaRPr sz="1600" b="1" i="1" u="sng">
              <a:solidFill>
                <a:srgbClr val="FFFFFF"/>
              </a:solidFill>
              <a:latin typeface="Poppins"/>
              <a:ea typeface="Poppins"/>
              <a:cs typeface="Poppins"/>
              <a:sym typeface="Poppins"/>
            </a:endParaRPr>
          </a:p>
        </p:txBody>
      </p:sp>
      <p:pic>
        <p:nvPicPr>
          <p:cNvPr id="684" name="Google Shape;684;p52"/>
          <p:cNvPicPr preferRelativeResize="0"/>
          <p:nvPr/>
        </p:nvPicPr>
        <p:blipFill rotWithShape="1">
          <a:blip r:embed="rId3">
            <a:alphaModFix/>
          </a:blip>
          <a:srcRect r="30560"/>
          <a:stretch/>
        </p:blipFill>
        <p:spPr>
          <a:xfrm>
            <a:off x="8031631" y="4781020"/>
            <a:ext cx="1081825" cy="324000"/>
          </a:xfrm>
          <a:prstGeom prst="rect">
            <a:avLst/>
          </a:prstGeom>
          <a:noFill/>
          <a:ln>
            <a:noFill/>
          </a:ln>
        </p:spPr>
      </p:pic>
      <p:sp>
        <p:nvSpPr>
          <p:cNvPr id="685" name="Google Shape;685;p52"/>
          <p:cNvSpPr txBox="1"/>
          <p:nvPr/>
        </p:nvSpPr>
        <p:spPr>
          <a:xfrm>
            <a:off x="352038" y="203800"/>
            <a:ext cx="73368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D966"/>
                </a:solidFill>
                <a:latin typeface="Poppins"/>
                <a:ea typeface="Poppins"/>
                <a:cs typeface="Poppins"/>
                <a:sym typeface="Poppins"/>
              </a:rPr>
              <a:t>Pengawasan Cuti Kampanye Kepala Daerah dan Pejabat Negara</a:t>
            </a:r>
            <a:endParaRPr sz="3000" b="1">
              <a:solidFill>
                <a:srgbClr val="FFD966"/>
              </a:solidFill>
              <a:latin typeface="Poppins"/>
              <a:ea typeface="Poppins"/>
              <a:cs typeface="Poppins"/>
              <a:sym typeface="Poppins"/>
            </a:endParaRPr>
          </a:p>
        </p:txBody>
      </p:sp>
      <p:sp>
        <p:nvSpPr>
          <p:cNvPr id="686" name="Google Shape;686;p52"/>
          <p:cNvSpPr txBox="1"/>
          <p:nvPr/>
        </p:nvSpPr>
        <p:spPr>
          <a:xfrm>
            <a:off x="275345" y="2260753"/>
            <a:ext cx="7336800" cy="8559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FFD966"/>
              </a:buClr>
              <a:buSzPts val="1600"/>
              <a:buFont typeface="Poppins"/>
              <a:buChar char="●"/>
            </a:pPr>
            <a:r>
              <a:rPr lang="en" sz="1600" b="1">
                <a:solidFill>
                  <a:srgbClr val="FFD966"/>
                </a:solidFill>
                <a:latin typeface="Poppins"/>
                <a:ea typeface="Poppins"/>
                <a:cs typeface="Poppins"/>
                <a:sym typeface="Poppins"/>
              </a:rPr>
              <a:t>SANKSI ADMINISTRASI BAGI TIDAK MELAKUKAN CUTI KAMPANYE</a:t>
            </a:r>
            <a:endParaRPr sz="1600" b="1">
              <a:solidFill>
                <a:srgbClr val="FFD966"/>
              </a:solidFill>
              <a:latin typeface="Poppins"/>
              <a:ea typeface="Poppins"/>
              <a:cs typeface="Poppins"/>
              <a:sym typeface="Poppins"/>
            </a:endParaRPr>
          </a:p>
          <a:p>
            <a:pPr marL="457200" lvl="0" indent="0" algn="l" rtl="0">
              <a:spcBef>
                <a:spcPts val="0"/>
              </a:spcBef>
              <a:spcAft>
                <a:spcPts val="0"/>
              </a:spcAft>
              <a:buNone/>
            </a:pPr>
            <a:r>
              <a:rPr lang="en" sz="1600" b="1">
                <a:solidFill>
                  <a:srgbClr val="FFFFFF"/>
                </a:solidFill>
                <a:latin typeface="Cabin"/>
                <a:ea typeface="Cabin"/>
                <a:cs typeface="Cabin"/>
                <a:sym typeface="Cabin"/>
              </a:rPr>
              <a:t>Pemberian cuti dilakukan sesuai dengan tingkatan kecuali Menteri dan Pejabat setingkat Menteri Kepada Presiden Melalui MENSESNEG, Gubernur kepada KEMENDAGRI dengan tembusan kepada Presiden, Bupati dan Walikota kepada Gubernur dengan tembusan kepada KEMENDAGRI.</a:t>
            </a:r>
            <a:br>
              <a:rPr lang="en" sz="1600" b="1">
                <a:solidFill>
                  <a:srgbClr val="FFFFFF"/>
                </a:solidFill>
                <a:latin typeface="Poppins"/>
                <a:ea typeface="Poppins"/>
                <a:cs typeface="Poppins"/>
                <a:sym typeface="Poppins"/>
              </a:rPr>
            </a:br>
            <a:endParaRPr sz="1600" b="1">
              <a:solidFill>
                <a:srgbClr val="FFFFFF"/>
              </a:solidFill>
              <a:latin typeface="Poppins"/>
              <a:ea typeface="Poppins"/>
              <a:cs typeface="Poppins"/>
              <a:sym typeface="Poppins"/>
            </a:endParaRPr>
          </a:p>
          <a:p>
            <a:pPr marL="457200" lvl="0" indent="-330200" algn="l" rtl="0">
              <a:spcBef>
                <a:spcPts val="0"/>
              </a:spcBef>
              <a:spcAft>
                <a:spcPts val="0"/>
              </a:spcAft>
              <a:buClr>
                <a:srgbClr val="FFFFFF"/>
              </a:buClr>
              <a:buSzPts val="1600"/>
              <a:buFont typeface="Poppins"/>
              <a:buChar char="●"/>
            </a:pPr>
            <a:r>
              <a:rPr lang="en" sz="1600" b="1">
                <a:solidFill>
                  <a:srgbClr val="FFD966"/>
                </a:solidFill>
                <a:latin typeface="Poppins"/>
                <a:ea typeface="Poppins"/>
                <a:cs typeface="Poppins"/>
                <a:sym typeface="Poppins"/>
              </a:rPr>
              <a:t>SANKSI PIDANA PENGGUNA FASILITAS (Ps. 521)</a:t>
            </a:r>
            <a:br>
              <a:rPr lang="en" sz="1600" b="1">
                <a:solidFill>
                  <a:srgbClr val="FFD966"/>
                </a:solidFill>
                <a:latin typeface="Poppins"/>
                <a:ea typeface="Poppins"/>
                <a:cs typeface="Poppins"/>
                <a:sym typeface="Poppins"/>
              </a:rPr>
            </a:br>
            <a:r>
              <a:rPr lang="en" sz="1600">
                <a:solidFill>
                  <a:srgbClr val="FFFFFF"/>
                </a:solidFill>
                <a:latin typeface="Cabin"/>
                <a:ea typeface="Cabin"/>
                <a:cs typeface="Cabin"/>
                <a:sym typeface="Cabin"/>
              </a:rPr>
              <a:t>Larangan penggunaan  sarana dan fasiltas serta penggunaan wewennag dan progam</a:t>
            </a:r>
            <a:br>
              <a:rPr lang="en" sz="1600" b="1">
                <a:solidFill>
                  <a:srgbClr val="FFFFFF"/>
                </a:solidFill>
                <a:latin typeface="Poppins"/>
                <a:ea typeface="Poppins"/>
                <a:cs typeface="Poppins"/>
                <a:sym typeface="Poppins"/>
              </a:rPr>
            </a:br>
            <a:endParaRPr sz="1600" b="1">
              <a:solidFill>
                <a:srgbClr val="FFFFFF"/>
              </a:solidFill>
              <a:latin typeface="Poppins"/>
              <a:ea typeface="Poppins"/>
              <a:cs typeface="Poppins"/>
              <a:sym typeface="Poppi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690"/>
        <p:cNvGrpSpPr/>
        <p:nvPr/>
      </p:nvGrpSpPr>
      <p:grpSpPr>
        <a:xfrm>
          <a:off x="0" y="0"/>
          <a:ext cx="0" cy="0"/>
          <a:chOff x="0" y="0"/>
          <a:chExt cx="0" cy="0"/>
        </a:xfrm>
      </p:grpSpPr>
      <p:sp>
        <p:nvSpPr>
          <p:cNvPr id="691" name="Google Shape;691;p53"/>
          <p:cNvSpPr txBox="1"/>
          <p:nvPr/>
        </p:nvSpPr>
        <p:spPr>
          <a:xfrm>
            <a:off x="3313825" y="1534275"/>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rgbClr val="FFFFFF"/>
                </a:solidFill>
                <a:latin typeface="Abril Fatface"/>
                <a:ea typeface="Abril Fatface"/>
                <a:cs typeface="Abril Fatface"/>
                <a:sym typeface="Abril Fatface"/>
              </a:rPr>
              <a:t>0 6</a:t>
            </a:r>
            <a:endParaRPr sz="9600" b="1" i="1">
              <a:solidFill>
                <a:srgbClr val="FFFFFF"/>
              </a:solidFill>
              <a:latin typeface="Abril Fatface"/>
              <a:ea typeface="Abril Fatface"/>
              <a:cs typeface="Abril Fatface"/>
              <a:sym typeface="Abril Fatface"/>
            </a:endParaRPr>
          </a:p>
        </p:txBody>
      </p:sp>
      <p:sp>
        <p:nvSpPr>
          <p:cNvPr id="692" name="Google Shape;692;p53"/>
          <p:cNvSpPr/>
          <p:nvPr/>
        </p:nvSpPr>
        <p:spPr>
          <a:xfrm>
            <a:off x="4335000" y="3039300"/>
            <a:ext cx="160800" cy="210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3"/>
          <p:cNvSpPr txBox="1"/>
          <p:nvPr/>
        </p:nvSpPr>
        <p:spPr>
          <a:xfrm>
            <a:off x="3255351" y="1535750"/>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chemeClr val="accent1"/>
                </a:solidFill>
                <a:latin typeface="Abril Fatface"/>
                <a:ea typeface="Abril Fatface"/>
                <a:cs typeface="Abril Fatface"/>
                <a:sym typeface="Abril Fatface"/>
              </a:rPr>
              <a:t>0 6</a:t>
            </a:r>
            <a:endParaRPr sz="9600" b="1" i="1">
              <a:solidFill>
                <a:schemeClr val="accent1"/>
              </a:solidFill>
              <a:latin typeface="Abril Fatface"/>
              <a:ea typeface="Abril Fatface"/>
              <a:cs typeface="Abril Fatface"/>
              <a:sym typeface="Abril Fatface"/>
            </a:endParaRPr>
          </a:p>
        </p:txBody>
      </p:sp>
      <p:sp>
        <p:nvSpPr>
          <p:cNvPr id="694" name="Google Shape;694;p53"/>
          <p:cNvSpPr txBox="1"/>
          <p:nvPr/>
        </p:nvSpPr>
        <p:spPr>
          <a:xfrm>
            <a:off x="744750" y="1442725"/>
            <a:ext cx="7341300" cy="7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rgbClr val="FFFFFF"/>
                </a:solidFill>
                <a:latin typeface="Abril Fatface"/>
                <a:ea typeface="Abril Fatface"/>
                <a:cs typeface="Abril Fatface"/>
                <a:sym typeface="Abril Fatface"/>
              </a:rPr>
              <a:t>larangan dalam kampanye</a:t>
            </a:r>
            <a:endParaRPr sz="1800" i="1">
              <a:solidFill>
                <a:srgbClr val="FFFFFF"/>
              </a:solidFill>
              <a:latin typeface="Abril Fatface"/>
              <a:ea typeface="Abril Fatface"/>
              <a:cs typeface="Abril Fatface"/>
              <a:sym typeface="Abril Fatfac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98"/>
        <p:cNvGrpSpPr/>
        <p:nvPr/>
      </p:nvGrpSpPr>
      <p:grpSpPr>
        <a:xfrm>
          <a:off x="0" y="0"/>
          <a:ext cx="0" cy="0"/>
          <a:chOff x="0" y="0"/>
          <a:chExt cx="0" cy="0"/>
        </a:xfrm>
      </p:grpSpPr>
      <p:pic>
        <p:nvPicPr>
          <p:cNvPr id="699" name="Google Shape;699;p54"/>
          <p:cNvPicPr preferRelativeResize="0"/>
          <p:nvPr/>
        </p:nvPicPr>
        <p:blipFill rotWithShape="1">
          <a:blip r:embed="rId3">
            <a:alphaModFix amt="82000"/>
          </a:blip>
          <a:srcRect l="30905"/>
          <a:stretch/>
        </p:blipFill>
        <p:spPr>
          <a:xfrm flipH="1">
            <a:off x="3468225" y="-725950"/>
            <a:ext cx="5333400" cy="5367600"/>
          </a:xfrm>
          <a:prstGeom prst="rtTriangle">
            <a:avLst/>
          </a:prstGeom>
          <a:noFill/>
          <a:ln>
            <a:noFill/>
          </a:ln>
        </p:spPr>
      </p:pic>
      <p:sp>
        <p:nvSpPr>
          <p:cNvPr id="700" name="Google Shape;700;p54"/>
          <p:cNvSpPr txBox="1"/>
          <p:nvPr/>
        </p:nvSpPr>
        <p:spPr>
          <a:xfrm>
            <a:off x="306875" y="248400"/>
            <a:ext cx="7341300" cy="6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Poppins"/>
                <a:ea typeface="Poppins"/>
                <a:cs typeface="Poppins"/>
                <a:sym typeface="Poppins"/>
              </a:rPr>
              <a:t>Larangan Kampanye (1)</a:t>
            </a:r>
            <a:endParaRPr sz="3600" b="1">
              <a:latin typeface="Poppins"/>
              <a:ea typeface="Poppins"/>
              <a:cs typeface="Poppins"/>
              <a:sym typeface="Poppins"/>
            </a:endParaRPr>
          </a:p>
        </p:txBody>
      </p:sp>
      <p:sp>
        <p:nvSpPr>
          <p:cNvPr id="701" name="Google Shape;701;p54"/>
          <p:cNvSpPr txBox="1"/>
          <p:nvPr/>
        </p:nvSpPr>
        <p:spPr>
          <a:xfrm>
            <a:off x="193550" y="1110200"/>
            <a:ext cx="6615000" cy="856500"/>
          </a:xfrm>
          <a:prstGeom prst="rect">
            <a:avLst/>
          </a:prstGeom>
          <a:noFill/>
          <a:ln>
            <a:noFill/>
          </a:ln>
        </p:spPr>
        <p:txBody>
          <a:bodyPr spcFirstLastPara="1" wrap="square" lIns="91425" tIns="91425" rIns="91425" bIns="91425" anchor="t" anchorCtr="0">
            <a:noAutofit/>
          </a:bodyPr>
          <a:lstStyle/>
          <a:p>
            <a:pPr marL="457200" lvl="0" indent="-342900" algn="l" rtl="0">
              <a:lnSpc>
                <a:spcPct val="110000"/>
              </a:lnSpc>
              <a:spcBef>
                <a:spcPts val="0"/>
              </a:spcBef>
              <a:spcAft>
                <a:spcPts val="0"/>
              </a:spcAft>
              <a:buSzPts val="1800"/>
              <a:buFont typeface="Poppins"/>
              <a:buChar char="●"/>
            </a:pPr>
            <a:r>
              <a:rPr lang="en" sz="1600">
                <a:latin typeface="Poppins"/>
                <a:ea typeface="Poppins"/>
                <a:cs typeface="Poppins"/>
                <a:sym typeface="Poppins"/>
              </a:rPr>
              <a:t>Mempersoalkan Pancasila, UUD NRI 1945, dan NKRI</a:t>
            </a:r>
            <a:endParaRPr sz="1600">
              <a:latin typeface="Poppins"/>
              <a:ea typeface="Poppins"/>
              <a:cs typeface="Poppins"/>
              <a:sym typeface="Poppins"/>
            </a:endParaRPr>
          </a:p>
          <a:p>
            <a:pPr marL="457200" lvl="0" indent="-330200" algn="l" rtl="0">
              <a:lnSpc>
                <a:spcPct val="110000"/>
              </a:lnSpc>
              <a:spcBef>
                <a:spcPts val="0"/>
              </a:spcBef>
              <a:spcAft>
                <a:spcPts val="0"/>
              </a:spcAft>
              <a:buSzPts val="1600"/>
              <a:buFont typeface="Poppins"/>
              <a:buChar char="●"/>
            </a:pPr>
            <a:r>
              <a:rPr lang="en" sz="1600">
                <a:latin typeface="Poppins"/>
                <a:ea typeface="Poppins"/>
                <a:cs typeface="Poppins"/>
                <a:sym typeface="Poppins"/>
              </a:rPr>
              <a:t>Melakukan kegiatan yang membahayakan keutuhan </a:t>
            </a:r>
            <a:br>
              <a:rPr lang="en" sz="1600">
                <a:latin typeface="Poppins"/>
                <a:ea typeface="Poppins"/>
                <a:cs typeface="Poppins"/>
                <a:sym typeface="Poppins"/>
              </a:rPr>
            </a:br>
            <a:r>
              <a:rPr lang="en" sz="1600">
                <a:latin typeface="Poppins"/>
                <a:ea typeface="Poppins"/>
                <a:cs typeface="Poppins"/>
                <a:sym typeface="Poppins"/>
              </a:rPr>
              <a:t>NKRI</a:t>
            </a:r>
            <a:endParaRPr sz="1600">
              <a:latin typeface="Poppins"/>
              <a:ea typeface="Poppins"/>
              <a:cs typeface="Poppins"/>
              <a:sym typeface="Poppins"/>
            </a:endParaRPr>
          </a:p>
          <a:p>
            <a:pPr marL="457200" lvl="0" indent="-330200" algn="l" rtl="0">
              <a:lnSpc>
                <a:spcPct val="110000"/>
              </a:lnSpc>
              <a:spcBef>
                <a:spcPts val="0"/>
              </a:spcBef>
              <a:spcAft>
                <a:spcPts val="0"/>
              </a:spcAft>
              <a:buSzPts val="1600"/>
              <a:buFont typeface="Poppins"/>
              <a:buChar char="●"/>
            </a:pPr>
            <a:r>
              <a:rPr lang="en" sz="1600">
                <a:latin typeface="Poppins"/>
                <a:ea typeface="Poppins"/>
                <a:cs typeface="Poppins"/>
                <a:sym typeface="Poppins"/>
              </a:rPr>
              <a:t>Menghina SARA calon dan/atau Peserta Pemilu</a:t>
            </a:r>
            <a:endParaRPr sz="1600">
              <a:latin typeface="Poppins"/>
              <a:ea typeface="Poppins"/>
              <a:cs typeface="Poppins"/>
              <a:sym typeface="Poppins"/>
            </a:endParaRPr>
          </a:p>
          <a:p>
            <a:pPr marL="457200" lvl="0" indent="-330200" algn="l" rtl="0">
              <a:lnSpc>
                <a:spcPct val="110000"/>
              </a:lnSpc>
              <a:spcBef>
                <a:spcPts val="0"/>
              </a:spcBef>
              <a:spcAft>
                <a:spcPts val="0"/>
              </a:spcAft>
              <a:buSzPts val="1600"/>
              <a:buFont typeface="Poppins"/>
              <a:buChar char="●"/>
            </a:pPr>
            <a:r>
              <a:rPr lang="en" sz="1600">
                <a:latin typeface="Poppins"/>
                <a:ea typeface="Poppins"/>
                <a:cs typeface="Poppins"/>
                <a:sym typeface="Poppins"/>
              </a:rPr>
              <a:t>Menghasut/mengadu domba </a:t>
            </a:r>
            <a:br>
              <a:rPr lang="en" sz="1600">
                <a:latin typeface="Poppins"/>
                <a:ea typeface="Poppins"/>
                <a:cs typeface="Poppins"/>
                <a:sym typeface="Poppins"/>
              </a:rPr>
            </a:br>
            <a:r>
              <a:rPr lang="en" sz="1600">
                <a:latin typeface="Poppins"/>
                <a:ea typeface="Poppins"/>
                <a:cs typeface="Poppins"/>
                <a:sym typeface="Poppins"/>
              </a:rPr>
              <a:t>perseorangan/masyarakat</a:t>
            </a:r>
            <a:endParaRPr sz="1600">
              <a:latin typeface="Poppins"/>
              <a:ea typeface="Poppins"/>
              <a:cs typeface="Poppins"/>
              <a:sym typeface="Poppins"/>
            </a:endParaRPr>
          </a:p>
          <a:p>
            <a:pPr marL="457200" lvl="0" indent="-330200" algn="l" rtl="0">
              <a:lnSpc>
                <a:spcPct val="110000"/>
              </a:lnSpc>
              <a:spcBef>
                <a:spcPts val="0"/>
              </a:spcBef>
              <a:spcAft>
                <a:spcPts val="0"/>
              </a:spcAft>
              <a:buSzPts val="1600"/>
              <a:buFont typeface="Poppins"/>
              <a:buChar char="●"/>
            </a:pPr>
            <a:r>
              <a:rPr lang="en" sz="1600">
                <a:latin typeface="Poppins"/>
                <a:ea typeface="Poppins"/>
                <a:cs typeface="Poppins"/>
                <a:sym typeface="Poppins"/>
              </a:rPr>
              <a:t>Mengganggu ketertiban umum</a:t>
            </a:r>
            <a:endParaRPr sz="1600">
              <a:latin typeface="Poppins"/>
              <a:ea typeface="Poppins"/>
              <a:cs typeface="Poppins"/>
              <a:sym typeface="Poppins"/>
            </a:endParaRPr>
          </a:p>
          <a:p>
            <a:pPr marL="457200" lvl="0" indent="-330200" algn="l" rtl="0">
              <a:lnSpc>
                <a:spcPct val="110000"/>
              </a:lnSpc>
              <a:spcBef>
                <a:spcPts val="0"/>
              </a:spcBef>
              <a:spcAft>
                <a:spcPts val="0"/>
              </a:spcAft>
              <a:buSzPts val="1600"/>
              <a:buFont typeface="Poppins"/>
              <a:buChar char="●"/>
            </a:pPr>
            <a:r>
              <a:rPr lang="en" sz="1600">
                <a:latin typeface="Poppins"/>
                <a:ea typeface="Poppins"/>
                <a:cs typeface="Poppins"/>
                <a:sym typeface="Poppins"/>
              </a:rPr>
              <a:t>Mengancam untuk melakukan </a:t>
            </a:r>
            <a:br>
              <a:rPr lang="en" sz="1600">
                <a:latin typeface="Poppins"/>
                <a:ea typeface="Poppins"/>
                <a:cs typeface="Poppins"/>
                <a:sym typeface="Poppins"/>
              </a:rPr>
            </a:br>
            <a:r>
              <a:rPr lang="en" sz="1600">
                <a:latin typeface="Poppins"/>
                <a:ea typeface="Poppins"/>
                <a:cs typeface="Poppins"/>
                <a:sym typeface="Poppins"/>
              </a:rPr>
              <a:t>Kekerasan atau menganjurkan </a:t>
            </a:r>
            <a:br>
              <a:rPr lang="en" sz="1600">
                <a:latin typeface="Poppins"/>
                <a:ea typeface="Poppins"/>
                <a:cs typeface="Poppins"/>
                <a:sym typeface="Poppins"/>
              </a:rPr>
            </a:br>
            <a:r>
              <a:rPr lang="en" sz="1600">
                <a:latin typeface="Poppins"/>
                <a:ea typeface="Poppins"/>
                <a:cs typeface="Poppins"/>
                <a:sym typeface="Poppins"/>
              </a:rPr>
              <a:t>penggunaan  kekerasan</a:t>
            </a:r>
            <a:endParaRPr sz="1600" b="1">
              <a:latin typeface="Poppins"/>
              <a:ea typeface="Poppins"/>
              <a:cs typeface="Poppins"/>
              <a:sym typeface="Poppins"/>
            </a:endParaRPr>
          </a:p>
        </p:txBody>
      </p:sp>
      <p:cxnSp>
        <p:nvCxnSpPr>
          <p:cNvPr id="702" name="Google Shape;702;p54"/>
          <p:cNvCxnSpPr/>
          <p:nvPr/>
        </p:nvCxnSpPr>
        <p:spPr>
          <a:xfrm>
            <a:off x="8957300" y="29225"/>
            <a:ext cx="0" cy="4821900"/>
          </a:xfrm>
          <a:prstGeom prst="straightConnector1">
            <a:avLst/>
          </a:prstGeom>
          <a:noFill/>
          <a:ln w="38100" cap="flat" cmpd="sng">
            <a:solidFill>
              <a:srgbClr val="FFFFFF"/>
            </a:solidFill>
            <a:prstDash val="solid"/>
            <a:round/>
            <a:headEnd type="none" w="med" len="med"/>
            <a:tailEnd type="none" w="med" len="med"/>
          </a:ln>
        </p:spPr>
      </p:cxnSp>
      <p:cxnSp>
        <p:nvCxnSpPr>
          <p:cNvPr id="703" name="Google Shape;703;p54"/>
          <p:cNvCxnSpPr/>
          <p:nvPr/>
        </p:nvCxnSpPr>
        <p:spPr>
          <a:xfrm>
            <a:off x="3450386" y="4851125"/>
            <a:ext cx="5515200" cy="6300"/>
          </a:xfrm>
          <a:prstGeom prst="straightConnector1">
            <a:avLst/>
          </a:prstGeom>
          <a:noFill/>
          <a:ln w="38100" cap="flat" cmpd="sng">
            <a:solidFill>
              <a:srgbClr val="FFFFFF"/>
            </a:solidFill>
            <a:prstDash val="solid"/>
            <a:round/>
            <a:headEnd type="none" w="med" len="med"/>
            <a:tailEnd type="none" w="med" len="med"/>
          </a:ln>
        </p:spPr>
      </p:cxnSp>
      <p:pic>
        <p:nvPicPr>
          <p:cNvPr id="704" name="Google Shape;704;p54"/>
          <p:cNvPicPr preferRelativeResize="0"/>
          <p:nvPr/>
        </p:nvPicPr>
        <p:blipFill rotWithShape="1">
          <a:blip r:embed="rId4">
            <a:alphaModFix/>
          </a:blip>
          <a:srcRect r="30560"/>
          <a:stretch/>
        </p:blipFill>
        <p:spPr>
          <a:xfrm>
            <a:off x="76201" y="4774925"/>
            <a:ext cx="1081825" cy="324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708"/>
        <p:cNvGrpSpPr/>
        <p:nvPr/>
      </p:nvGrpSpPr>
      <p:grpSpPr>
        <a:xfrm>
          <a:off x="0" y="0"/>
          <a:ext cx="0" cy="0"/>
          <a:chOff x="0" y="0"/>
          <a:chExt cx="0" cy="0"/>
        </a:xfrm>
      </p:grpSpPr>
      <p:pic>
        <p:nvPicPr>
          <p:cNvPr id="709" name="Google Shape;709;p55"/>
          <p:cNvPicPr preferRelativeResize="0"/>
          <p:nvPr/>
        </p:nvPicPr>
        <p:blipFill rotWithShape="1">
          <a:blip r:embed="rId3">
            <a:alphaModFix amt="82000"/>
          </a:blip>
          <a:srcRect l="30905"/>
          <a:stretch/>
        </p:blipFill>
        <p:spPr>
          <a:xfrm flipH="1">
            <a:off x="3468225" y="-725950"/>
            <a:ext cx="5333400" cy="5367600"/>
          </a:xfrm>
          <a:prstGeom prst="rtTriangle">
            <a:avLst/>
          </a:prstGeom>
          <a:noFill/>
          <a:ln>
            <a:noFill/>
          </a:ln>
        </p:spPr>
      </p:pic>
      <p:sp>
        <p:nvSpPr>
          <p:cNvPr id="710" name="Google Shape;710;p55"/>
          <p:cNvSpPr txBox="1"/>
          <p:nvPr/>
        </p:nvSpPr>
        <p:spPr>
          <a:xfrm>
            <a:off x="306875" y="248400"/>
            <a:ext cx="7341300" cy="6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Poppins"/>
                <a:ea typeface="Poppins"/>
                <a:cs typeface="Poppins"/>
                <a:sym typeface="Poppins"/>
              </a:rPr>
              <a:t>Larangan Kampanye (2)</a:t>
            </a:r>
            <a:endParaRPr sz="3600" b="1">
              <a:latin typeface="Poppins"/>
              <a:ea typeface="Poppins"/>
              <a:cs typeface="Poppins"/>
              <a:sym typeface="Poppins"/>
            </a:endParaRPr>
          </a:p>
        </p:txBody>
      </p:sp>
      <p:sp>
        <p:nvSpPr>
          <p:cNvPr id="711" name="Google Shape;711;p55"/>
          <p:cNvSpPr txBox="1"/>
          <p:nvPr/>
        </p:nvSpPr>
        <p:spPr>
          <a:xfrm>
            <a:off x="244850" y="1138125"/>
            <a:ext cx="6615000" cy="856500"/>
          </a:xfrm>
          <a:prstGeom prst="rect">
            <a:avLst/>
          </a:prstGeom>
          <a:noFill/>
          <a:ln>
            <a:noFill/>
          </a:ln>
        </p:spPr>
        <p:txBody>
          <a:bodyPr spcFirstLastPara="1" wrap="square" lIns="91425" tIns="91425" rIns="91425" bIns="91425" anchor="t" anchorCtr="0">
            <a:noAutofit/>
          </a:bodyPr>
          <a:lstStyle/>
          <a:p>
            <a:pPr marL="457200" lvl="0" indent="-342900" algn="l" rtl="0">
              <a:lnSpc>
                <a:spcPct val="110000"/>
              </a:lnSpc>
              <a:spcBef>
                <a:spcPts val="0"/>
              </a:spcBef>
              <a:spcAft>
                <a:spcPts val="0"/>
              </a:spcAft>
              <a:buClr>
                <a:schemeClr val="dk1"/>
              </a:buClr>
              <a:buSzPts val="1800"/>
              <a:buFont typeface="Poppins"/>
              <a:buChar char="●"/>
            </a:pPr>
            <a:r>
              <a:rPr lang="en" sz="1600">
                <a:solidFill>
                  <a:schemeClr val="dk1"/>
                </a:solidFill>
                <a:latin typeface="Poppins"/>
                <a:ea typeface="Poppins"/>
                <a:cs typeface="Poppins"/>
                <a:sym typeface="Poppins"/>
              </a:rPr>
              <a:t>Merusak dan/atau menghilangkan APK</a:t>
            </a:r>
            <a:endParaRPr sz="1600">
              <a:solidFill>
                <a:schemeClr val="dk1"/>
              </a:solidFill>
              <a:latin typeface="Poppins"/>
              <a:ea typeface="Poppins"/>
              <a:cs typeface="Poppins"/>
              <a:sym typeface="Poppins"/>
            </a:endParaRPr>
          </a:p>
          <a:p>
            <a:pPr marL="457200" lvl="0" indent="-330200" algn="l" rtl="0">
              <a:lnSpc>
                <a:spcPct val="110000"/>
              </a:lnSpc>
              <a:spcBef>
                <a:spcPts val="0"/>
              </a:spcBef>
              <a:spcAft>
                <a:spcPts val="0"/>
              </a:spcAft>
              <a:buSzPts val="1600"/>
              <a:buFont typeface="Poppins"/>
              <a:buChar char="●"/>
            </a:pPr>
            <a:r>
              <a:rPr lang="en" sz="1600">
                <a:latin typeface="Poppins"/>
                <a:ea typeface="Poppins"/>
                <a:cs typeface="Poppins"/>
                <a:sym typeface="Poppins"/>
              </a:rPr>
              <a:t>Menggunakan fasilitias pemerintah, tempat ibadah, </a:t>
            </a:r>
            <a:br>
              <a:rPr lang="en" sz="1600">
                <a:latin typeface="Poppins"/>
                <a:ea typeface="Poppins"/>
                <a:cs typeface="Poppins"/>
                <a:sym typeface="Poppins"/>
              </a:rPr>
            </a:br>
            <a:r>
              <a:rPr lang="en" sz="1600">
                <a:latin typeface="Poppins"/>
                <a:ea typeface="Poppins"/>
                <a:cs typeface="Poppins"/>
                <a:sym typeface="Poppins"/>
              </a:rPr>
              <a:t>dan tempat pendidikan</a:t>
            </a:r>
            <a:endParaRPr sz="1600">
              <a:latin typeface="Poppins"/>
              <a:ea typeface="Poppins"/>
              <a:cs typeface="Poppins"/>
              <a:sym typeface="Poppins"/>
            </a:endParaRPr>
          </a:p>
          <a:p>
            <a:pPr marL="457200" lvl="0" indent="-330200" algn="l" rtl="0">
              <a:lnSpc>
                <a:spcPct val="110000"/>
              </a:lnSpc>
              <a:spcBef>
                <a:spcPts val="0"/>
              </a:spcBef>
              <a:spcAft>
                <a:spcPts val="0"/>
              </a:spcAft>
              <a:buSzPts val="1600"/>
              <a:buFont typeface="Poppins"/>
              <a:buChar char="●"/>
            </a:pPr>
            <a:r>
              <a:rPr lang="en" sz="1600">
                <a:latin typeface="Poppins"/>
                <a:ea typeface="Poppins"/>
                <a:cs typeface="Poppins"/>
                <a:sym typeface="Poppins"/>
              </a:rPr>
              <a:t>Membawa/menggunakan tanda gambar </a:t>
            </a:r>
            <a:br>
              <a:rPr lang="en" sz="1600">
                <a:latin typeface="Poppins"/>
                <a:ea typeface="Poppins"/>
                <a:cs typeface="Poppins"/>
                <a:sym typeface="Poppins"/>
              </a:rPr>
            </a:br>
            <a:r>
              <a:rPr lang="en" sz="1600">
                <a:latin typeface="Poppins"/>
                <a:ea typeface="Poppins"/>
                <a:cs typeface="Poppins"/>
                <a:sym typeface="Poppins"/>
              </a:rPr>
              <a:t>dan/atau atribut selain dari tanda gambar </a:t>
            </a:r>
            <a:br>
              <a:rPr lang="en" sz="1600">
                <a:latin typeface="Poppins"/>
                <a:ea typeface="Poppins"/>
                <a:cs typeface="Poppins"/>
                <a:sym typeface="Poppins"/>
              </a:rPr>
            </a:br>
            <a:r>
              <a:rPr lang="en" sz="1600">
                <a:latin typeface="Poppins"/>
                <a:ea typeface="Poppins"/>
                <a:cs typeface="Poppins"/>
                <a:sym typeface="Poppins"/>
              </a:rPr>
              <a:t>dan/atau atribut Peserta Pemilu yang </a:t>
            </a:r>
            <a:br>
              <a:rPr lang="en" sz="1600">
                <a:latin typeface="Poppins"/>
                <a:ea typeface="Poppins"/>
                <a:cs typeface="Poppins"/>
                <a:sym typeface="Poppins"/>
              </a:rPr>
            </a:br>
            <a:r>
              <a:rPr lang="en" sz="1600">
                <a:latin typeface="Poppins"/>
                <a:ea typeface="Poppins"/>
                <a:cs typeface="Poppins"/>
                <a:sym typeface="Poppins"/>
              </a:rPr>
              <a:t>bersangkutan</a:t>
            </a:r>
            <a:endParaRPr sz="1600">
              <a:latin typeface="Poppins"/>
              <a:ea typeface="Poppins"/>
              <a:cs typeface="Poppins"/>
              <a:sym typeface="Poppins"/>
            </a:endParaRPr>
          </a:p>
          <a:p>
            <a:pPr marL="457200" lvl="0" indent="-330200" algn="l" rtl="0">
              <a:lnSpc>
                <a:spcPct val="110000"/>
              </a:lnSpc>
              <a:spcBef>
                <a:spcPts val="0"/>
              </a:spcBef>
              <a:spcAft>
                <a:spcPts val="0"/>
              </a:spcAft>
              <a:buSzPts val="1600"/>
              <a:buFont typeface="Poppins"/>
              <a:buChar char="●"/>
            </a:pPr>
            <a:r>
              <a:rPr lang="en" sz="1600">
                <a:latin typeface="Poppins"/>
                <a:ea typeface="Poppins"/>
                <a:cs typeface="Poppins"/>
                <a:sym typeface="Poppins"/>
              </a:rPr>
              <a:t>Menjanjikan /memberikan uang </a:t>
            </a:r>
            <a:br>
              <a:rPr lang="en" sz="1600">
                <a:latin typeface="Poppins"/>
                <a:ea typeface="Poppins"/>
                <a:cs typeface="Poppins"/>
                <a:sym typeface="Poppins"/>
              </a:rPr>
            </a:br>
            <a:r>
              <a:rPr lang="en" sz="1600">
                <a:latin typeface="Poppins"/>
                <a:ea typeface="Poppins"/>
                <a:cs typeface="Poppins"/>
                <a:sym typeface="Poppins"/>
              </a:rPr>
              <a:t>atau materi lainnya kepada </a:t>
            </a:r>
            <a:br>
              <a:rPr lang="en" sz="1600">
                <a:latin typeface="Poppins"/>
                <a:ea typeface="Poppins"/>
                <a:cs typeface="Poppins"/>
                <a:sym typeface="Poppins"/>
              </a:rPr>
            </a:br>
            <a:r>
              <a:rPr lang="en" sz="1600">
                <a:latin typeface="Poppins"/>
                <a:ea typeface="Poppins"/>
                <a:cs typeface="Poppins"/>
                <a:sym typeface="Poppins"/>
              </a:rPr>
              <a:t>Peserta Kampanye</a:t>
            </a:r>
            <a:endParaRPr sz="1600">
              <a:latin typeface="Poppins"/>
              <a:ea typeface="Poppins"/>
              <a:cs typeface="Poppins"/>
              <a:sym typeface="Poppins"/>
            </a:endParaRPr>
          </a:p>
        </p:txBody>
      </p:sp>
      <p:cxnSp>
        <p:nvCxnSpPr>
          <p:cNvPr id="712" name="Google Shape;712;p55"/>
          <p:cNvCxnSpPr/>
          <p:nvPr/>
        </p:nvCxnSpPr>
        <p:spPr>
          <a:xfrm>
            <a:off x="8957300" y="29225"/>
            <a:ext cx="0" cy="4821900"/>
          </a:xfrm>
          <a:prstGeom prst="straightConnector1">
            <a:avLst/>
          </a:prstGeom>
          <a:noFill/>
          <a:ln w="38100" cap="flat" cmpd="sng">
            <a:solidFill>
              <a:srgbClr val="FFFFFF"/>
            </a:solidFill>
            <a:prstDash val="solid"/>
            <a:round/>
            <a:headEnd type="none" w="med" len="med"/>
            <a:tailEnd type="none" w="med" len="med"/>
          </a:ln>
        </p:spPr>
      </p:cxnSp>
      <p:cxnSp>
        <p:nvCxnSpPr>
          <p:cNvPr id="713" name="Google Shape;713;p55"/>
          <p:cNvCxnSpPr/>
          <p:nvPr/>
        </p:nvCxnSpPr>
        <p:spPr>
          <a:xfrm>
            <a:off x="3450386" y="4851125"/>
            <a:ext cx="5515200" cy="6300"/>
          </a:xfrm>
          <a:prstGeom prst="straightConnector1">
            <a:avLst/>
          </a:prstGeom>
          <a:noFill/>
          <a:ln w="38100" cap="flat" cmpd="sng">
            <a:solidFill>
              <a:srgbClr val="FFFFFF"/>
            </a:solidFill>
            <a:prstDash val="solid"/>
            <a:round/>
            <a:headEnd type="none" w="med" len="med"/>
            <a:tailEnd type="none" w="med" len="med"/>
          </a:ln>
        </p:spPr>
      </p:cxnSp>
      <p:pic>
        <p:nvPicPr>
          <p:cNvPr id="714" name="Google Shape;714;p55"/>
          <p:cNvPicPr preferRelativeResize="0"/>
          <p:nvPr/>
        </p:nvPicPr>
        <p:blipFill rotWithShape="1">
          <a:blip r:embed="rId4">
            <a:alphaModFix/>
          </a:blip>
          <a:srcRect r="30560"/>
          <a:stretch/>
        </p:blipFill>
        <p:spPr>
          <a:xfrm>
            <a:off x="76201" y="4774925"/>
            <a:ext cx="1081825" cy="324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18"/>
        <p:cNvGrpSpPr/>
        <p:nvPr/>
      </p:nvGrpSpPr>
      <p:grpSpPr>
        <a:xfrm>
          <a:off x="0" y="0"/>
          <a:ext cx="0" cy="0"/>
          <a:chOff x="0" y="0"/>
          <a:chExt cx="0" cy="0"/>
        </a:xfrm>
      </p:grpSpPr>
      <p:sp>
        <p:nvSpPr>
          <p:cNvPr id="719" name="Google Shape;719;p56"/>
          <p:cNvSpPr/>
          <p:nvPr/>
        </p:nvSpPr>
        <p:spPr>
          <a:xfrm>
            <a:off x="-2526850" y="0"/>
            <a:ext cx="7323900" cy="5143500"/>
          </a:xfrm>
          <a:prstGeom prst="trapezoid">
            <a:avLst>
              <a:gd name="adj" fmla="val 25000"/>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6"/>
          <p:cNvSpPr/>
          <p:nvPr/>
        </p:nvSpPr>
        <p:spPr>
          <a:xfrm>
            <a:off x="3347775" y="141075"/>
            <a:ext cx="987600" cy="10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6"/>
          <p:cNvSpPr txBox="1"/>
          <p:nvPr/>
        </p:nvSpPr>
        <p:spPr>
          <a:xfrm>
            <a:off x="74000" y="1754975"/>
            <a:ext cx="73368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Poppins"/>
                <a:ea typeface="Poppins"/>
                <a:cs typeface="Poppins"/>
                <a:sym typeface="Poppins"/>
              </a:rPr>
              <a:t>dalam Kampanye </a:t>
            </a:r>
            <a:br>
              <a:rPr lang="en" sz="3000" b="1">
                <a:latin typeface="Poppins"/>
                <a:ea typeface="Poppins"/>
                <a:cs typeface="Poppins"/>
                <a:sym typeface="Poppins"/>
              </a:rPr>
            </a:br>
            <a:r>
              <a:rPr lang="en" sz="3000" b="1">
                <a:latin typeface="Poppins"/>
                <a:ea typeface="Poppins"/>
                <a:cs typeface="Poppins"/>
                <a:sym typeface="Poppins"/>
              </a:rPr>
              <a:t>dilarang untuk </a:t>
            </a:r>
            <a:br>
              <a:rPr lang="en" sz="3000" b="1">
                <a:latin typeface="Poppins"/>
                <a:ea typeface="Poppins"/>
                <a:cs typeface="Poppins"/>
                <a:sym typeface="Poppins"/>
              </a:rPr>
            </a:br>
            <a:r>
              <a:rPr lang="en" sz="3000" b="1">
                <a:latin typeface="Poppins"/>
                <a:ea typeface="Poppins"/>
                <a:cs typeface="Poppins"/>
                <a:sym typeface="Poppins"/>
              </a:rPr>
              <a:t>melibatkan:</a:t>
            </a:r>
            <a:endParaRPr sz="3000" b="1">
              <a:latin typeface="Poppins"/>
              <a:ea typeface="Poppins"/>
              <a:cs typeface="Poppins"/>
              <a:sym typeface="Poppins"/>
            </a:endParaRPr>
          </a:p>
        </p:txBody>
      </p:sp>
      <p:sp>
        <p:nvSpPr>
          <p:cNvPr id="722" name="Google Shape;722;p56"/>
          <p:cNvSpPr txBox="1"/>
          <p:nvPr/>
        </p:nvSpPr>
        <p:spPr>
          <a:xfrm>
            <a:off x="4707275" y="-11325"/>
            <a:ext cx="4245900" cy="8559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pejabat negara</a:t>
            </a:r>
            <a:endParaRPr>
              <a:solidFill>
                <a:srgbClr val="3C78D8"/>
              </a:solidFill>
              <a:latin typeface="Cabin"/>
              <a:ea typeface="Cabin"/>
              <a:cs typeface="Cabin"/>
              <a:sym typeface="Cabin"/>
            </a:endParaRPr>
          </a:p>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pejabat struktural</a:t>
            </a:r>
            <a:endParaRPr>
              <a:solidFill>
                <a:srgbClr val="3C78D8"/>
              </a:solidFill>
              <a:latin typeface="Cabin"/>
              <a:ea typeface="Cabin"/>
              <a:cs typeface="Cabin"/>
              <a:sym typeface="Cabin"/>
            </a:endParaRPr>
          </a:p>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pejabat fungsional dalam jabatan negeri</a:t>
            </a:r>
            <a:endParaRPr>
              <a:solidFill>
                <a:srgbClr val="3C78D8"/>
              </a:solidFill>
              <a:latin typeface="Cabin"/>
              <a:ea typeface="Cabin"/>
              <a:cs typeface="Cabin"/>
              <a:sym typeface="Cabin"/>
            </a:endParaRPr>
          </a:p>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direksi, komisaris, dewan pengawas, dan karyawan badan usaha milik negara/badan usaha milik daerah, badan usaha milik desa, atau badan lain yang anggarannya bersumber dari keuangan negara</a:t>
            </a:r>
            <a:endParaRPr>
              <a:solidFill>
                <a:srgbClr val="3C78D8"/>
              </a:solidFill>
              <a:latin typeface="Cabin"/>
              <a:ea typeface="Cabin"/>
              <a:cs typeface="Cabin"/>
              <a:sym typeface="Cabin"/>
            </a:endParaRPr>
          </a:p>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pejabat negara bukan anggota Partai Politik yang menjabat sebagai pimpinan di lembaga nonstruktural</a:t>
            </a:r>
            <a:endParaRPr>
              <a:solidFill>
                <a:srgbClr val="3C78D8"/>
              </a:solidFill>
              <a:latin typeface="Cabin"/>
              <a:ea typeface="Cabin"/>
              <a:cs typeface="Cabin"/>
              <a:sym typeface="Cabin"/>
            </a:endParaRPr>
          </a:p>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ASN, dan pegawai honorer</a:t>
            </a:r>
            <a:endParaRPr>
              <a:solidFill>
                <a:srgbClr val="3C78D8"/>
              </a:solidFill>
              <a:latin typeface="Cabin"/>
              <a:ea typeface="Cabin"/>
              <a:cs typeface="Cabin"/>
              <a:sym typeface="Cabin"/>
            </a:endParaRPr>
          </a:p>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anggota TNI dan anggota POLRI</a:t>
            </a:r>
            <a:endParaRPr>
              <a:solidFill>
                <a:srgbClr val="3C78D8"/>
              </a:solidFill>
              <a:latin typeface="Cabin"/>
              <a:ea typeface="Cabin"/>
              <a:cs typeface="Cabin"/>
              <a:sym typeface="Cabin"/>
            </a:endParaRPr>
          </a:p>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kepala desa/lurah atau sebutan lain</a:t>
            </a:r>
            <a:endParaRPr>
              <a:solidFill>
                <a:srgbClr val="3C78D8"/>
              </a:solidFill>
              <a:latin typeface="Cabin"/>
              <a:ea typeface="Cabin"/>
              <a:cs typeface="Cabin"/>
              <a:sym typeface="Cabin"/>
            </a:endParaRPr>
          </a:p>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perangkat desa/kelurahan atau sebutan lain</a:t>
            </a:r>
            <a:endParaRPr>
              <a:solidFill>
                <a:srgbClr val="3C78D8"/>
              </a:solidFill>
              <a:latin typeface="Cabin"/>
              <a:ea typeface="Cabin"/>
              <a:cs typeface="Cabin"/>
              <a:sym typeface="Cabin"/>
            </a:endParaRPr>
          </a:p>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rukun tetangga dan rukun warga atau sebutan lain</a:t>
            </a:r>
            <a:endParaRPr>
              <a:solidFill>
                <a:srgbClr val="3C78D8"/>
              </a:solidFill>
              <a:latin typeface="Cabin"/>
              <a:ea typeface="Cabin"/>
              <a:cs typeface="Cabin"/>
              <a:sym typeface="Cabin"/>
            </a:endParaRPr>
          </a:p>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anggota Badan Permusyawaratan Desa</a:t>
            </a:r>
            <a:endParaRPr>
              <a:solidFill>
                <a:srgbClr val="3C78D8"/>
              </a:solidFill>
              <a:latin typeface="Cabin"/>
              <a:ea typeface="Cabin"/>
              <a:cs typeface="Cabin"/>
              <a:sym typeface="Cabin"/>
            </a:endParaRPr>
          </a:p>
          <a:p>
            <a:pPr marL="457200" lvl="0" indent="-317500" algn="l" rtl="0">
              <a:lnSpc>
                <a:spcPct val="115000"/>
              </a:lnSpc>
              <a:spcBef>
                <a:spcPts val="0"/>
              </a:spcBef>
              <a:spcAft>
                <a:spcPts val="0"/>
              </a:spcAft>
              <a:buClr>
                <a:srgbClr val="3C78D8"/>
              </a:buClr>
              <a:buSzPts val="1400"/>
              <a:buFont typeface="Cabin"/>
              <a:buChar char="●"/>
            </a:pPr>
            <a:r>
              <a:rPr lang="en">
                <a:solidFill>
                  <a:srgbClr val="3C78D8"/>
                </a:solidFill>
                <a:latin typeface="Cabin"/>
                <a:ea typeface="Cabin"/>
                <a:cs typeface="Cabin"/>
                <a:sym typeface="Cabin"/>
              </a:rPr>
              <a:t>Warga Negara Indonesia yang tidak memiliki hak memilih</a:t>
            </a:r>
            <a:endParaRPr>
              <a:solidFill>
                <a:srgbClr val="3C78D8"/>
              </a:solidFill>
              <a:latin typeface="Cabin"/>
              <a:ea typeface="Cabin"/>
              <a:cs typeface="Cabin"/>
              <a:sym typeface="Cabin"/>
            </a:endParaRPr>
          </a:p>
        </p:txBody>
      </p:sp>
      <p:sp>
        <p:nvSpPr>
          <p:cNvPr id="723" name="Google Shape;723;p56"/>
          <p:cNvSpPr/>
          <p:nvPr/>
        </p:nvSpPr>
        <p:spPr>
          <a:xfrm>
            <a:off x="3111365" y="107993"/>
            <a:ext cx="1287750" cy="1018675"/>
          </a:xfrm>
          <a:custGeom>
            <a:avLst/>
            <a:gdLst/>
            <a:ahLst/>
            <a:cxnLst/>
            <a:rect l="l" t="t" r="r" b="b"/>
            <a:pathLst>
              <a:path w="51510" h="40747" extrusionOk="0">
                <a:moveTo>
                  <a:pt x="24274" y="34160"/>
                </a:moveTo>
                <a:cubicBezTo>
                  <a:pt x="17383" y="31622"/>
                  <a:pt x="9970" y="29092"/>
                  <a:pt x="4777" y="23899"/>
                </a:cubicBezTo>
                <a:cubicBezTo>
                  <a:pt x="2931" y="22053"/>
                  <a:pt x="-1499" y="18677"/>
                  <a:pt x="673" y="17229"/>
                </a:cubicBezTo>
                <a:cubicBezTo>
                  <a:pt x="9728" y="11193"/>
                  <a:pt x="20184" y="27119"/>
                  <a:pt x="28891" y="33647"/>
                </a:cubicBezTo>
                <a:cubicBezTo>
                  <a:pt x="32041" y="36009"/>
                  <a:pt x="34905" y="39072"/>
                  <a:pt x="38640" y="40317"/>
                </a:cubicBezTo>
                <a:cubicBezTo>
                  <a:pt x="39948" y="40753"/>
                  <a:pt x="42971" y="41164"/>
                  <a:pt x="42744" y="39804"/>
                </a:cubicBezTo>
                <a:cubicBezTo>
                  <a:pt x="40911" y="28806"/>
                  <a:pt x="28564" y="22548"/>
                  <a:pt x="20682" y="14663"/>
                </a:cubicBezTo>
                <a:cubicBezTo>
                  <a:pt x="18623" y="12603"/>
                  <a:pt x="16250" y="10884"/>
                  <a:pt x="14012" y="9020"/>
                </a:cubicBezTo>
                <a:cubicBezTo>
                  <a:pt x="13171" y="8319"/>
                  <a:pt x="11186" y="7229"/>
                  <a:pt x="11960" y="6454"/>
                </a:cubicBezTo>
                <a:cubicBezTo>
                  <a:pt x="18497" y="-90"/>
                  <a:pt x="28509" y="15304"/>
                  <a:pt x="35048" y="21846"/>
                </a:cubicBezTo>
                <a:cubicBezTo>
                  <a:pt x="39259" y="26059"/>
                  <a:pt x="43370" y="35346"/>
                  <a:pt x="48901" y="33134"/>
                </a:cubicBezTo>
                <a:cubicBezTo>
                  <a:pt x="50760" y="32391"/>
                  <a:pt x="52368" y="28905"/>
                  <a:pt x="50953" y="27490"/>
                </a:cubicBezTo>
                <a:cubicBezTo>
                  <a:pt x="46152" y="22689"/>
                  <a:pt x="32526" y="20223"/>
                  <a:pt x="35561" y="14150"/>
                </a:cubicBezTo>
                <a:cubicBezTo>
                  <a:pt x="37842" y="9586"/>
                  <a:pt x="46358" y="20803"/>
                  <a:pt x="50440" y="17742"/>
                </a:cubicBezTo>
                <a:cubicBezTo>
                  <a:pt x="53923" y="15130"/>
                  <a:pt x="44283" y="11585"/>
                  <a:pt x="41205" y="8507"/>
                </a:cubicBezTo>
                <a:cubicBezTo>
                  <a:pt x="39495" y="6797"/>
                  <a:pt x="39097" y="3487"/>
                  <a:pt x="40179" y="1324"/>
                </a:cubicBezTo>
                <a:cubicBezTo>
                  <a:pt x="41826" y="-1971"/>
                  <a:pt x="50440" y="1744"/>
                  <a:pt x="50440" y="5428"/>
                </a:cubicBezTo>
              </a:path>
            </a:pathLst>
          </a:custGeom>
          <a:noFill/>
          <a:ln w="19050" cap="flat" cmpd="sng">
            <a:solidFill>
              <a:srgbClr val="4A86E8"/>
            </a:solidFill>
            <a:prstDash val="solid"/>
            <a:round/>
            <a:headEnd type="none" w="med" len="med"/>
            <a:tailEnd type="none" w="med" len="med"/>
          </a:ln>
        </p:spPr>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727"/>
        <p:cNvGrpSpPr/>
        <p:nvPr/>
      </p:nvGrpSpPr>
      <p:grpSpPr>
        <a:xfrm>
          <a:off x="0" y="0"/>
          <a:ext cx="0" cy="0"/>
          <a:chOff x="0" y="0"/>
          <a:chExt cx="0" cy="0"/>
        </a:xfrm>
      </p:grpSpPr>
      <p:sp>
        <p:nvSpPr>
          <p:cNvPr id="728" name="Google Shape;728;p57"/>
          <p:cNvSpPr txBox="1"/>
          <p:nvPr/>
        </p:nvSpPr>
        <p:spPr>
          <a:xfrm>
            <a:off x="3313825" y="1534275"/>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rgbClr val="FFFFFF"/>
                </a:solidFill>
                <a:latin typeface="Abril Fatface"/>
                <a:ea typeface="Abril Fatface"/>
                <a:cs typeface="Abril Fatface"/>
                <a:sym typeface="Abril Fatface"/>
              </a:rPr>
              <a:t>0 7</a:t>
            </a:r>
            <a:endParaRPr sz="9600" b="1" i="1">
              <a:solidFill>
                <a:srgbClr val="FFFFFF"/>
              </a:solidFill>
              <a:latin typeface="Abril Fatface"/>
              <a:ea typeface="Abril Fatface"/>
              <a:cs typeface="Abril Fatface"/>
              <a:sym typeface="Abril Fatface"/>
            </a:endParaRPr>
          </a:p>
        </p:txBody>
      </p:sp>
      <p:sp>
        <p:nvSpPr>
          <p:cNvPr id="729" name="Google Shape;729;p57"/>
          <p:cNvSpPr/>
          <p:nvPr/>
        </p:nvSpPr>
        <p:spPr>
          <a:xfrm>
            <a:off x="4335000" y="3039300"/>
            <a:ext cx="160800" cy="210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7"/>
          <p:cNvSpPr txBox="1"/>
          <p:nvPr/>
        </p:nvSpPr>
        <p:spPr>
          <a:xfrm>
            <a:off x="3249313" y="1542450"/>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chemeClr val="accent1"/>
                </a:solidFill>
                <a:latin typeface="Abril Fatface"/>
                <a:ea typeface="Abril Fatface"/>
                <a:cs typeface="Abril Fatface"/>
                <a:sym typeface="Abril Fatface"/>
              </a:rPr>
              <a:t>0 7</a:t>
            </a:r>
            <a:endParaRPr sz="9600" b="1" i="1">
              <a:solidFill>
                <a:schemeClr val="accent1"/>
              </a:solidFill>
              <a:latin typeface="Abril Fatface"/>
              <a:ea typeface="Abril Fatface"/>
              <a:cs typeface="Abril Fatface"/>
              <a:sym typeface="Abril Fatface"/>
            </a:endParaRPr>
          </a:p>
        </p:txBody>
      </p:sp>
      <p:sp>
        <p:nvSpPr>
          <p:cNvPr id="731" name="Google Shape;731;p57"/>
          <p:cNvSpPr txBox="1"/>
          <p:nvPr/>
        </p:nvSpPr>
        <p:spPr>
          <a:xfrm>
            <a:off x="748950" y="1433175"/>
            <a:ext cx="7341300" cy="7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rgbClr val="FFFFFF"/>
                </a:solidFill>
                <a:latin typeface="Abril Fatface"/>
                <a:ea typeface="Abril Fatface"/>
                <a:cs typeface="Abril Fatface"/>
                <a:sym typeface="Abril Fatface"/>
              </a:rPr>
              <a:t>sanksi pidana</a:t>
            </a:r>
            <a:endParaRPr sz="1800" i="1">
              <a:solidFill>
                <a:srgbClr val="FFFFFF"/>
              </a:solidFill>
              <a:latin typeface="Abril Fatface"/>
              <a:ea typeface="Abril Fatface"/>
              <a:cs typeface="Abril Fatface"/>
              <a:sym typeface="Abril Fatfac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35"/>
        <p:cNvGrpSpPr/>
        <p:nvPr/>
      </p:nvGrpSpPr>
      <p:grpSpPr>
        <a:xfrm>
          <a:off x="0" y="0"/>
          <a:ext cx="0" cy="0"/>
          <a:chOff x="0" y="0"/>
          <a:chExt cx="0" cy="0"/>
        </a:xfrm>
      </p:grpSpPr>
      <p:sp>
        <p:nvSpPr>
          <p:cNvPr id="736" name="Google Shape;736;p58"/>
          <p:cNvSpPr/>
          <p:nvPr/>
        </p:nvSpPr>
        <p:spPr>
          <a:xfrm rot="10800000">
            <a:off x="3078400" y="12825"/>
            <a:ext cx="6041400" cy="5143500"/>
          </a:xfrm>
          <a:prstGeom prst="rtTriangle">
            <a:avLst/>
          </a:prstGeom>
          <a:solidFill>
            <a:srgbClr val="FFFFFF">
              <a:alpha val="4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8"/>
          <p:cNvSpPr/>
          <p:nvPr/>
        </p:nvSpPr>
        <p:spPr>
          <a:xfrm>
            <a:off x="1423750" y="1526025"/>
            <a:ext cx="95400" cy="210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8"/>
          <p:cNvSpPr txBox="1"/>
          <p:nvPr/>
        </p:nvSpPr>
        <p:spPr>
          <a:xfrm>
            <a:off x="1519175" y="1452950"/>
            <a:ext cx="6576000" cy="233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b="1" i="1">
                <a:solidFill>
                  <a:schemeClr val="dk1"/>
                </a:solidFill>
                <a:latin typeface="Poppins"/>
                <a:ea typeface="Poppins"/>
                <a:cs typeface="Poppins"/>
                <a:sym typeface="Poppins"/>
              </a:rPr>
              <a:t>Setiap kepala desa atau sebutan lain yang dengan sengaja membuat keputusan dan/atau melakukan tindakan yang </a:t>
            </a:r>
            <a:r>
              <a:rPr lang="en" sz="1700" b="1" i="1">
                <a:solidFill>
                  <a:srgbClr val="3C78D8"/>
                </a:solidFill>
                <a:latin typeface="Poppins"/>
                <a:ea typeface="Poppins"/>
                <a:cs typeface="Poppins"/>
                <a:sym typeface="Poppins"/>
              </a:rPr>
              <a:t>menguntungkan atau merugikan</a:t>
            </a:r>
            <a:r>
              <a:rPr lang="en" sz="1700" b="1" i="1">
                <a:solidFill>
                  <a:schemeClr val="dk1"/>
                </a:solidFill>
                <a:latin typeface="Poppins"/>
                <a:ea typeface="Poppins"/>
                <a:cs typeface="Poppins"/>
                <a:sym typeface="Poppins"/>
              </a:rPr>
              <a:t> salah satu Peserta Pemilu dalam masa Kampanye, dipidana dengan pidana penjara paling lama 1 (satu) tahun dan denda paling banyak Rp12.000.000,00 (dua belas juta rupiah).</a:t>
            </a: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739" name="Google Shape;739;p58"/>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740" name="Google Shape;740;p58"/>
          <p:cNvSpPr txBox="1"/>
          <p:nvPr/>
        </p:nvSpPr>
        <p:spPr>
          <a:xfrm>
            <a:off x="5265800" y="3437025"/>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490 UU 7/2017)</a:t>
            </a:r>
            <a:endParaRPr b="1">
              <a:latin typeface="Poppins"/>
              <a:ea typeface="Poppins"/>
              <a:cs typeface="Poppins"/>
              <a:sym typeface="Poppi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744"/>
        <p:cNvGrpSpPr/>
        <p:nvPr/>
      </p:nvGrpSpPr>
      <p:grpSpPr>
        <a:xfrm>
          <a:off x="0" y="0"/>
          <a:ext cx="0" cy="0"/>
          <a:chOff x="0" y="0"/>
          <a:chExt cx="0" cy="0"/>
        </a:xfrm>
      </p:grpSpPr>
      <p:sp>
        <p:nvSpPr>
          <p:cNvPr id="745" name="Google Shape;745;p59"/>
          <p:cNvSpPr/>
          <p:nvPr/>
        </p:nvSpPr>
        <p:spPr>
          <a:xfrm rot="10800000">
            <a:off x="3091350" y="-12675"/>
            <a:ext cx="6066900" cy="5169000"/>
          </a:xfrm>
          <a:prstGeom prst="rtTriangle">
            <a:avLst/>
          </a:prstGeom>
          <a:solidFill>
            <a:srgbClr val="FFFFFF">
              <a:alpha val="4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9"/>
          <p:cNvSpPr/>
          <p:nvPr/>
        </p:nvSpPr>
        <p:spPr>
          <a:xfrm>
            <a:off x="1423750" y="1526025"/>
            <a:ext cx="95400" cy="1603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9"/>
          <p:cNvSpPr txBox="1"/>
          <p:nvPr/>
        </p:nvSpPr>
        <p:spPr>
          <a:xfrm>
            <a:off x="1519175" y="1452950"/>
            <a:ext cx="6576000" cy="233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dk1"/>
                </a:solidFill>
                <a:latin typeface="Poppins"/>
                <a:ea typeface="Poppins"/>
                <a:cs typeface="Poppins"/>
                <a:sym typeface="Poppins"/>
              </a:rPr>
              <a:t>Setiap orang yang </a:t>
            </a:r>
            <a:r>
              <a:rPr lang="en" sz="1800" b="1" i="1">
                <a:solidFill>
                  <a:srgbClr val="FFFFFF"/>
                </a:solidFill>
                <a:latin typeface="Poppins"/>
                <a:ea typeface="Poppins"/>
                <a:cs typeface="Poppins"/>
                <a:sym typeface="Poppins"/>
              </a:rPr>
              <a:t>mengacaukan, menghalangi, atau mengganggu </a:t>
            </a:r>
            <a:r>
              <a:rPr lang="en" sz="1800" b="1" i="1">
                <a:solidFill>
                  <a:schemeClr val="dk1"/>
                </a:solidFill>
                <a:latin typeface="Poppins"/>
                <a:ea typeface="Poppins"/>
                <a:cs typeface="Poppins"/>
                <a:sym typeface="Poppins"/>
              </a:rPr>
              <a:t>jalannya Kampanye Pemilu dipidana dengan pidana kurungan paling lama 1 (satu) tahun dan denda paling banyak Rp12.000.000,00 (dua belas juta rupiah).</a:t>
            </a: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748" name="Google Shape;748;p59"/>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749" name="Google Shape;749;p59"/>
          <p:cNvSpPr txBox="1"/>
          <p:nvPr/>
        </p:nvSpPr>
        <p:spPr>
          <a:xfrm>
            <a:off x="5881475" y="2927450"/>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491 UU 7/2017)</a:t>
            </a:r>
            <a:endParaRPr b="1">
              <a:latin typeface="Poppins"/>
              <a:ea typeface="Poppins"/>
              <a:cs typeface="Poppins"/>
              <a:sym typeface="Poppi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53"/>
        <p:cNvGrpSpPr/>
        <p:nvPr/>
      </p:nvGrpSpPr>
      <p:grpSpPr>
        <a:xfrm>
          <a:off x="0" y="0"/>
          <a:ext cx="0" cy="0"/>
          <a:chOff x="0" y="0"/>
          <a:chExt cx="0" cy="0"/>
        </a:xfrm>
      </p:grpSpPr>
      <p:sp>
        <p:nvSpPr>
          <p:cNvPr id="754" name="Google Shape;754;p60"/>
          <p:cNvSpPr/>
          <p:nvPr/>
        </p:nvSpPr>
        <p:spPr>
          <a:xfrm rot="10800000">
            <a:off x="3078400" y="12825"/>
            <a:ext cx="6041400" cy="5143500"/>
          </a:xfrm>
          <a:prstGeom prst="rtTriangle">
            <a:avLst/>
          </a:prstGeom>
          <a:solidFill>
            <a:srgbClr val="FFFFFF">
              <a:alpha val="4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0"/>
          <p:cNvSpPr/>
          <p:nvPr/>
        </p:nvSpPr>
        <p:spPr>
          <a:xfrm>
            <a:off x="1564850" y="967950"/>
            <a:ext cx="95400" cy="233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0"/>
          <p:cNvSpPr txBox="1"/>
          <p:nvPr/>
        </p:nvSpPr>
        <p:spPr>
          <a:xfrm>
            <a:off x="1660250" y="798825"/>
            <a:ext cx="6576000" cy="233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dk1"/>
                </a:solidFill>
                <a:latin typeface="Poppins"/>
                <a:ea typeface="Poppins"/>
                <a:cs typeface="Poppins"/>
                <a:sym typeface="Poppins"/>
              </a:rPr>
              <a:t>Setiap orang yang dengan sengaja melakukan Kampanye Pemilu </a:t>
            </a:r>
            <a:r>
              <a:rPr lang="en" sz="1800" b="1" i="1">
                <a:solidFill>
                  <a:srgbClr val="3C78D8"/>
                </a:solidFill>
                <a:latin typeface="Poppins"/>
                <a:ea typeface="Poppins"/>
                <a:cs typeface="Poppins"/>
                <a:sym typeface="Poppins"/>
              </a:rPr>
              <a:t>di luar jadwal</a:t>
            </a:r>
            <a:r>
              <a:rPr lang="en" sz="1800" b="1" i="1">
                <a:solidFill>
                  <a:schemeClr val="dk1"/>
                </a:solidFill>
                <a:latin typeface="Poppins"/>
                <a:ea typeface="Poppins"/>
                <a:cs typeface="Poppins"/>
                <a:sym typeface="Poppins"/>
              </a:rPr>
              <a:t> yang telah ditetapkan oleh KPU, KPU Provinsi, dan KPU Kabupaten/Kota untuk setiap Peserta Pemilu sebagaimana dimaksud dalam Pasal 276 ayat (2), dipidana dengan pidana kurungan paling lama 1 (satu) tahun dan denda paling banyak Rp12.000.000,00 (dua belas juta rupiah).</a:t>
            </a: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757" name="Google Shape;757;p60"/>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758" name="Google Shape;758;p60"/>
          <p:cNvSpPr txBox="1"/>
          <p:nvPr/>
        </p:nvSpPr>
        <p:spPr>
          <a:xfrm>
            <a:off x="5586475" y="3427675"/>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492 UU 7/2017)</a:t>
            </a:r>
            <a:endParaRPr b="1">
              <a:latin typeface="Poppins"/>
              <a:ea typeface="Poppins"/>
              <a:cs typeface="Poppins"/>
              <a:sym typeface="Poppi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762"/>
        <p:cNvGrpSpPr/>
        <p:nvPr/>
      </p:nvGrpSpPr>
      <p:grpSpPr>
        <a:xfrm>
          <a:off x="0" y="0"/>
          <a:ext cx="0" cy="0"/>
          <a:chOff x="0" y="0"/>
          <a:chExt cx="0" cy="0"/>
        </a:xfrm>
      </p:grpSpPr>
      <p:sp>
        <p:nvSpPr>
          <p:cNvPr id="763" name="Google Shape;763;p61"/>
          <p:cNvSpPr/>
          <p:nvPr/>
        </p:nvSpPr>
        <p:spPr>
          <a:xfrm rot="10800000">
            <a:off x="3078375" y="-12675"/>
            <a:ext cx="6092700" cy="5169000"/>
          </a:xfrm>
          <a:prstGeom prst="rtTriangle">
            <a:avLst/>
          </a:prstGeom>
          <a:solidFill>
            <a:srgbClr val="FFFFFF">
              <a:alpha val="4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1"/>
          <p:cNvSpPr/>
          <p:nvPr/>
        </p:nvSpPr>
        <p:spPr>
          <a:xfrm>
            <a:off x="1564850" y="1425150"/>
            <a:ext cx="95400" cy="167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1"/>
          <p:cNvSpPr txBox="1"/>
          <p:nvPr/>
        </p:nvSpPr>
        <p:spPr>
          <a:xfrm>
            <a:off x="1660250" y="1425150"/>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dk1"/>
                </a:solidFill>
                <a:latin typeface="Poppins"/>
                <a:ea typeface="Poppins"/>
                <a:cs typeface="Poppins"/>
                <a:sym typeface="Poppins"/>
              </a:rPr>
              <a:t>Setiap pelaksana dan/atau tim Kampanye Pemilu yang</a:t>
            </a:r>
            <a:r>
              <a:rPr lang="en" sz="1800" b="1" i="1">
                <a:solidFill>
                  <a:srgbClr val="FFFFFF"/>
                </a:solidFill>
                <a:latin typeface="Poppins"/>
                <a:ea typeface="Poppins"/>
                <a:cs typeface="Poppins"/>
                <a:sym typeface="Poppins"/>
              </a:rPr>
              <a:t> melanggar larangan </a:t>
            </a:r>
            <a:r>
              <a:rPr lang="en" sz="1800" b="1" i="1">
                <a:solidFill>
                  <a:schemeClr val="dk1"/>
                </a:solidFill>
                <a:latin typeface="Poppins"/>
                <a:ea typeface="Poppins"/>
                <a:cs typeface="Poppins"/>
                <a:sym typeface="Poppins"/>
              </a:rPr>
              <a:t>sebagaimana dimaksud dalam Pasal 280 ayat (2) dipidana dengan pidana kurungan paling lama 1 (satu) tahun dan denda paling banyak Rp12.000.000,00 (dua belas juta rupiah).</a:t>
            </a: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766" name="Google Shape;766;p61"/>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767" name="Google Shape;767;p61"/>
          <p:cNvSpPr txBox="1"/>
          <p:nvPr/>
        </p:nvSpPr>
        <p:spPr>
          <a:xfrm>
            <a:off x="5907150" y="3099450"/>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493 UU 7/2017)</a:t>
            </a:r>
            <a:endParaRPr b="1">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8"/>
        <p:cNvGrpSpPr/>
        <p:nvPr/>
      </p:nvGrpSpPr>
      <p:grpSpPr>
        <a:xfrm>
          <a:off x="0" y="0"/>
          <a:ext cx="0" cy="0"/>
          <a:chOff x="0" y="0"/>
          <a:chExt cx="0" cy="0"/>
        </a:xfrm>
      </p:grpSpPr>
      <p:sp>
        <p:nvSpPr>
          <p:cNvPr id="129" name="Google Shape;129;p17"/>
          <p:cNvSpPr txBox="1"/>
          <p:nvPr/>
        </p:nvSpPr>
        <p:spPr>
          <a:xfrm>
            <a:off x="828500" y="513125"/>
            <a:ext cx="7336800" cy="13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rgbClr val="3C78D8"/>
                </a:solidFill>
                <a:latin typeface="Poppins"/>
                <a:ea typeface="Poppins"/>
                <a:cs typeface="Poppins"/>
                <a:sym typeface="Poppins"/>
              </a:rPr>
              <a:t>Bawaslu, Bawaslu Provinsi, Bawaslu Kabupaten/Kota, dan Panwaslu Kecamatan dibantu oleh Panwaslu Desa/Kelurahan dan Pengawas TPS dalam melakukan pengawasan.</a:t>
            </a:r>
            <a:endParaRPr sz="1800" b="1" i="1">
              <a:solidFill>
                <a:srgbClr val="3C78D8"/>
              </a:solidFill>
              <a:latin typeface="Poppins"/>
              <a:ea typeface="Poppins"/>
              <a:cs typeface="Poppins"/>
              <a:sym typeface="Poppins"/>
            </a:endParaRPr>
          </a:p>
        </p:txBody>
      </p:sp>
      <p:sp>
        <p:nvSpPr>
          <p:cNvPr id="130" name="Google Shape;130;p17"/>
          <p:cNvSpPr txBox="1"/>
          <p:nvPr/>
        </p:nvSpPr>
        <p:spPr>
          <a:xfrm>
            <a:off x="84550" y="410512"/>
            <a:ext cx="832200" cy="1321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600" b="1" i="1">
                <a:solidFill>
                  <a:schemeClr val="accent1"/>
                </a:solidFill>
                <a:latin typeface="Poppins"/>
                <a:ea typeface="Poppins"/>
                <a:cs typeface="Poppins"/>
                <a:sym typeface="Poppins"/>
              </a:rPr>
              <a:t>“</a:t>
            </a:r>
            <a:endParaRPr sz="9600" b="1" i="1">
              <a:solidFill>
                <a:schemeClr val="accent1"/>
              </a:solidFill>
              <a:latin typeface="Poppins"/>
              <a:ea typeface="Poppins"/>
              <a:cs typeface="Poppins"/>
              <a:sym typeface="Poppins"/>
            </a:endParaRPr>
          </a:p>
        </p:txBody>
      </p:sp>
      <p:sp>
        <p:nvSpPr>
          <p:cNvPr id="131" name="Google Shape;131;p17"/>
          <p:cNvSpPr/>
          <p:nvPr/>
        </p:nvSpPr>
        <p:spPr>
          <a:xfrm>
            <a:off x="0" y="2026625"/>
            <a:ext cx="9144000" cy="3117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txBox="1"/>
          <p:nvPr/>
        </p:nvSpPr>
        <p:spPr>
          <a:xfrm>
            <a:off x="1794373" y="2026625"/>
            <a:ext cx="7336800" cy="85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000" b="1" i="1">
                <a:solidFill>
                  <a:srgbClr val="FFFFFF"/>
                </a:solidFill>
                <a:latin typeface="Poppins"/>
                <a:ea typeface="Poppins"/>
                <a:cs typeface="Poppins"/>
                <a:sym typeface="Poppins"/>
              </a:rPr>
              <a:t>Strategi pengawasan.</a:t>
            </a:r>
            <a:endParaRPr sz="3000" b="1" i="1">
              <a:solidFill>
                <a:srgbClr val="FFFFFF"/>
              </a:solidFill>
              <a:latin typeface="Poppins"/>
              <a:ea typeface="Poppins"/>
              <a:cs typeface="Poppins"/>
              <a:sym typeface="Poppins"/>
            </a:endParaRPr>
          </a:p>
        </p:txBody>
      </p:sp>
      <p:sp>
        <p:nvSpPr>
          <p:cNvPr id="133" name="Google Shape;133;p17"/>
          <p:cNvSpPr txBox="1"/>
          <p:nvPr/>
        </p:nvSpPr>
        <p:spPr>
          <a:xfrm>
            <a:off x="1031875" y="2962950"/>
            <a:ext cx="7336800" cy="8559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FFFFFF"/>
              </a:buClr>
              <a:buSzPts val="1600"/>
              <a:buFont typeface="Poppins"/>
              <a:buAutoNum type="arabicPeriod"/>
            </a:pPr>
            <a:r>
              <a:rPr lang="en" sz="1600" b="1">
                <a:solidFill>
                  <a:srgbClr val="FFFFFF"/>
                </a:solidFill>
                <a:latin typeface="Poppins"/>
                <a:ea typeface="Poppins"/>
                <a:cs typeface="Poppins"/>
                <a:sym typeface="Poppins"/>
              </a:rPr>
              <a:t>Menentukan fokus dan strategi pengawasan</a:t>
            </a:r>
            <a:endParaRPr sz="1600" b="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AutoNum type="arabicPeriod"/>
            </a:pPr>
            <a:r>
              <a:rPr lang="en" sz="1600" b="1">
                <a:solidFill>
                  <a:srgbClr val="FFFFFF"/>
                </a:solidFill>
                <a:latin typeface="Poppins"/>
                <a:ea typeface="Poppins"/>
                <a:cs typeface="Poppins"/>
                <a:sym typeface="Poppins"/>
              </a:rPr>
              <a:t>Pengawasan langsung</a:t>
            </a:r>
            <a:endParaRPr sz="1600" b="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AutoNum type="arabicPeriod"/>
            </a:pPr>
            <a:r>
              <a:rPr lang="en" sz="1600" b="1">
                <a:solidFill>
                  <a:srgbClr val="FFFFFF"/>
                </a:solidFill>
                <a:latin typeface="Poppins"/>
                <a:ea typeface="Poppins"/>
                <a:cs typeface="Poppins"/>
                <a:sym typeface="Poppins"/>
              </a:rPr>
              <a:t>Koordinasi dan konsolidasi pemangku kepentingan</a:t>
            </a:r>
            <a:endParaRPr sz="1600" b="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AutoNum type="arabicPeriod"/>
            </a:pPr>
            <a:r>
              <a:rPr lang="en" sz="1600" b="1">
                <a:solidFill>
                  <a:srgbClr val="FFFFFF"/>
                </a:solidFill>
                <a:latin typeface="Poppins"/>
                <a:ea typeface="Poppins"/>
                <a:cs typeface="Poppins"/>
                <a:sym typeface="Poppins"/>
              </a:rPr>
              <a:t>Melakukan investigasi</a:t>
            </a:r>
            <a:endParaRPr sz="1600" b="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AutoNum type="arabicPeriod"/>
            </a:pPr>
            <a:r>
              <a:rPr lang="en" sz="1600" b="1">
                <a:solidFill>
                  <a:srgbClr val="FFFFFF"/>
                </a:solidFill>
                <a:latin typeface="Poppins"/>
                <a:ea typeface="Poppins"/>
                <a:cs typeface="Poppins"/>
                <a:sym typeface="Poppins"/>
              </a:rPr>
              <a:t>Pengawasan partisipatif</a:t>
            </a:r>
            <a:endParaRPr sz="1600" b="1">
              <a:solidFill>
                <a:srgbClr val="FFFFFF"/>
              </a:solidFill>
              <a:latin typeface="Poppins"/>
              <a:ea typeface="Poppins"/>
              <a:cs typeface="Poppins"/>
              <a:sym typeface="Poppins"/>
            </a:endParaRPr>
          </a:p>
          <a:p>
            <a:pPr marL="457200" lvl="0" indent="-330200" algn="l" rtl="0">
              <a:lnSpc>
                <a:spcPct val="115000"/>
              </a:lnSpc>
              <a:spcBef>
                <a:spcPts val="0"/>
              </a:spcBef>
              <a:spcAft>
                <a:spcPts val="0"/>
              </a:spcAft>
              <a:buClr>
                <a:srgbClr val="FFFFFF"/>
              </a:buClr>
              <a:buSzPts val="1600"/>
              <a:buFont typeface="Poppins"/>
              <a:buAutoNum type="arabicPeriod"/>
            </a:pPr>
            <a:r>
              <a:rPr lang="en" sz="1600" b="1">
                <a:solidFill>
                  <a:srgbClr val="FFFFFF"/>
                </a:solidFill>
                <a:latin typeface="Poppins"/>
                <a:ea typeface="Poppins"/>
                <a:cs typeface="Poppins"/>
                <a:sym typeface="Poppins"/>
              </a:rPr>
              <a:t>Pemetaan kerawanan</a:t>
            </a:r>
            <a:endParaRPr sz="1600" b="1">
              <a:solidFill>
                <a:srgbClr val="FFFFFF"/>
              </a:solidFill>
              <a:latin typeface="Poppins"/>
              <a:ea typeface="Poppins"/>
              <a:cs typeface="Poppins"/>
              <a:sym typeface="Poppins"/>
            </a:endParaRPr>
          </a:p>
        </p:txBody>
      </p:sp>
      <p:sp>
        <p:nvSpPr>
          <p:cNvPr id="134" name="Google Shape;134;p17"/>
          <p:cNvSpPr/>
          <p:nvPr/>
        </p:nvSpPr>
        <p:spPr>
          <a:xfrm>
            <a:off x="968057" y="2975793"/>
            <a:ext cx="115200" cy="1753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17"/>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71"/>
        <p:cNvGrpSpPr/>
        <p:nvPr/>
      </p:nvGrpSpPr>
      <p:grpSpPr>
        <a:xfrm>
          <a:off x="0" y="0"/>
          <a:ext cx="0" cy="0"/>
          <a:chOff x="0" y="0"/>
          <a:chExt cx="0" cy="0"/>
        </a:xfrm>
      </p:grpSpPr>
      <p:sp>
        <p:nvSpPr>
          <p:cNvPr id="772" name="Google Shape;772;p62"/>
          <p:cNvSpPr/>
          <p:nvPr/>
        </p:nvSpPr>
        <p:spPr>
          <a:xfrm rot="10800000">
            <a:off x="3078400" y="12825"/>
            <a:ext cx="6041400" cy="5143500"/>
          </a:xfrm>
          <a:prstGeom prst="rtTriangle">
            <a:avLst/>
          </a:prstGeom>
          <a:solidFill>
            <a:srgbClr val="FFFFFF">
              <a:alpha val="4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2"/>
          <p:cNvSpPr/>
          <p:nvPr/>
        </p:nvSpPr>
        <p:spPr>
          <a:xfrm>
            <a:off x="1564850" y="1425150"/>
            <a:ext cx="95400" cy="167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2"/>
          <p:cNvSpPr txBox="1"/>
          <p:nvPr/>
        </p:nvSpPr>
        <p:spPr>
          <a:xfrm>
            <a:off x="1660250" y="1425150"/>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dk1"/>
                </a:solidFill>
                <a:latin typeface="Poppins"/>
                <a:ea typeface="Poppins"/>
                <a:cs typeface="Poppins"/>
                <a:sym typeface="Poppins"/>
              </a:rPr>
              <a:t>Setiap pelaksana dan/atau tim Kampanye Pemilu yang </a:t>
            </a:r>
            <a:r>
              <a:rPr lang="en" sz="1800" b="1" i="1">
                <a:solidFill>
                  <a:srgbClr val="3C78D8"/>
                </a:solidFill>
                <a:latin typeface="Poppins"/>
                <a:ea typeface="Poppins"/>
                <a:cs typeface="Poppins"/>
                <a:sym typeface="Poppins"/>
              </a:rPr>
              <a:t>melanggar larangan</a:t>
            </a:r>
            <a:r>
              <a:rPr lang="en" sz="1800" b="1" i="1">
                <a:solidFill>
                  <a:schemeClr val="dk1"/>
                </a:solidFill>
                <a:latin typeface="Poppins"/>
                <a:ea typeface="Poppins"/>
                <a:cs typeface="Poppins"/>
                <a:sym typeface="Poppins"/>
              </a:rPr>
              <a:t> sebagaimana dimaksud dalam Pasal 280 ayat (2) dipidana dengan pidana kurungan paling lama 1 (satu) tahun dan denda paling banyak Rp12.000.000,00 (dua belas juta rupiah).</a:t>
            </a: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775" name="Google Shape;775;p62"/>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776" name="Google Shape;776;p62"/>
          <p:cNvSpPr txBox="1"/>
          <p:nvPr/>
        </p:nvSpPr>
        <p:spPr>
          <a:xfrm>
            <a:off x="5907150" y="3099450"/>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493 UU 7/2017)</a:t>
            </a:r>
            <a:endParaRPr b="1">
              <a:latin typeface="Poppins"/>
              <a:ea typeface="Poppins"/>
              <a:cs typeface="Poppins"/>
              <a:sym typeface="Poppi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780"/>
        <p:cNvGrpSpPr/>
        <p:nvPr/>
      </p:nvGrpSpPr>
      <p:grpSpPr>
        <a:xfrm>
          <a:off x="0" y="0"/>
          <a:ext cx="0" cy="0"/>
          <a:chOff x="0" y="0"/>
          <a:chExt cx="0" cy="0"/>
        </a:xfrm>
      </p:grpSpPr>
      <p:sp>
        <p:nvSpPr>
          <p:cNvPr id="781" name="Google Shape;781;p63"/>
          <p:cNvSpPr/>
          <p:nvPr/>
        </p:nvSpPr>
        <p:spPr>
          <a:xfrm rot="10800000">
            <a:off x="3078525" y="-12675"/>
            <a:ext cx="6066900" cy="5169000"/>
          </a:xfrm>
          <a:prstGeom prst="rtTriangle">
            <a:avLst/>
          </a:prstGeom>
          <a:solidFill>
            <a:srgbClr val="FFFFFF">
              <a:alpha val="4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3"/>
          <p:cNvSpPr/>
          <p:nvPr/>
        </p:nvSpPr>
        <p:spPr>
          <a:xfrm>
            <a:off x="1552025" y="1155780"/>
            <a:ext cx="108300" cy="261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3"/>
          <p:cNvSpPr txBox="1"/>
          <p:nvPr/>
        </p:nvSpPr>
        <p:spPr>
          <a:xfrm>
            <a:off x="1660325" y="1117300"/>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dk1"/>
                </a:solidFill>
                <a:latin typeface="Poppins"/>
                <a:ea typeface="Poppins"/>
                <a:cs typeface="Poppins"/>
                <a:sym typeface="Poppins"/>
              </a:rPr>
              <a:t>Setiap aparatur sipil negara, anggota Tentara Nasional Indonesia dan Kepolisian Negara Republik Indonesia, kepala desa, perangkat desa, dan/ atau anggota badan permusyawaratan desa yang </a:t>
            </a:r>
            <a:r>
              <a:rPr lang="en" sz="1800" b="1" i="1">
                <a:solidFill>
                  <a:srgbClr val="FFFFFF"/>
                </a:solidFill>
                <a:latin typeface="Poppins"/>
                <a:ea typeface="Poppins"/>
                <a:cs typeface="Poppins"/>
                <a:sym typeface="Poppins"/>
              </a:rPr>
              <a:t>melanggar larangan</a:t>
            </a:r>
            <a:r>
              <a:rPr lang="en" sz="1800" b="1" i="1">
                <a:solidFill>
                  <a:schemeClr val="dk1"/>
                </a:solidFill>
                <a:latin typeface="Poppins"/>
                <a:ea typeface="Poppins"/>
                <a:cs typeface="Poppins"/>
                <a:sym typeface="Poppins"/>
              </a:rPr>
              <a:t> sebagaimana dimaksud dalam Pasal 280 ayat (3) dipidana dengan pidana kurungan paling lama 1 (satu) tahun dan denda paling banyak Rp12.000.000,00 (dua belas juta rupiah).</a:t>
            </a: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784" name="Google Shape;784;p63"/>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785" name="Google Shape;785;p63"/>
          <p:cNvSpPr txBox="1"/>
          <p:nvPr/>
        </p:nvSpPr>
        <p:spPr>
          <a:xfrm>
            <a:off x="6122925" y="3728725"/>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494 UU 7/2017)</a:t>
            </a:r>
            <a:endParaRPr b="1">
              <a:latin typeface="Poppins"/>
              <a:ea typeface="Poppins"/>
              <a:cs typeface="Poppins"/>
              <a:sym typeface="Poppi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9"/>
        <p:cNvGrpSpPr/>
        <p:nvPr/>
      </p:nvGrpSpPr>
      <p:grpSpPr>
        <a:xfrm>
          <a:off x="0" y="0"/>
          <a:ext cx="0" cy="0"/>
          <a:chOff x="0" y="0"/>
          <a:chExt cx="0" cy="0"/>
        </a:xfrm>
      </p:grpSpPr>
      <p:sp>
        <p:nvSpPr>
          <p:cNvPr id="790" name="Google Shape;790;p64"/>
          <p:cNvSpPr/>
          <p:nvPr/>
        </p:nvSpPr>
        <p:spPr>
          <a:xfrm rot="10800000">
            <a:off x="3116875" y="-12675"/>
            <a:ext cx="6041400" cy="5169000"/>
          </a:xfrm>
          <a:prstGeom prst="rtTriangle">
            <a:avLst/>
          </a:prstGeom>
          <a:solidFill>
            <a:srgbClr val="FFFFFF">
              <a:alpha val="3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4"/>
          <p:cNvSpPr/>
          <p:nvPr/>
        </p:nvSpPr>
        <p:spPr>
          <a:xfrm>
            <a:off x="1552025" y="1142953"/>
            <a:ext cx="108300" cy="261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4"/>
          <p:cNvSpPr txBox="1"/>
          <p:nvPr/>
        </p:nvSpPr>
        <p:spPr>
          <a:xfrm>
            <a:off x="1660325" y="1117300"/>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dk1"/>
                </a:solidFill>
                <a:latin typeface="Poppins"/>
                <a:ea typeface="Poppins"/>
                <a:cs typeface="Poppins"/>
                <a:sym typeface="Poppins"/>
              </a:rPr>
              <a:t>Setiap aparatur sipil negara, anggota Tentara Nasional Indonesia dan Kepolisian Negara Republik Indonesia, kepala desa, perangkat desa, dan/ atau anggota badan permusyawaratan desa yang </a:t>
            </a:r>
            <a:r>
              <a:rPr lang="en" sz="1800" b="1" i="1">
                <a:solidFill>
                  <a:srgbClr val="3C78D8"/>
                </a:solidFill>
                <a:latin typeface="Poppins"/>
                <a:ea typeface="Poppins"/>
                <a:cs typeface="Poppins"/>
                <a:sym typeface="Poppins"/>
              </a:rPr>
              <a:t>melanggar larangan</a:t>
            </a:r>
            <a:r>
              <a:rPr lang="en" sz="1800" b="1" i="1">
                <a:solidFill>
                  <a:schemeClr val="dk1"/>
                </a:solidFill>
                <a:latin typeface="Poppins"/>
                <a:ea typeface="Poppins"/>
                <a:cs typeface="Poppins"/>
                <a:sym typeface="Poppins"/>
              </a:rPr>
              <a:t> sebagaimana dimaksud dalam Pasal 280 ayat (3) dipidana dengan pidana kurungan paling lama 1 (satu) tahun dan denda paling banyak Rp12.000.000,00 (dua belas juta rupiah).</a:t>
            </a: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793" name="Google Shape;793;p64"/>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794" name="Google Shape;794;p64"/>
          <p:cNvSpPr txBox="1"/>
          <p:nvPr/>
        </p:nvSpPr>
        <p:spPr>
          <a:xfrm>
            <a:off x="5437125" y="3728725"/>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495 ayat (1) UU 7/2017)</a:t>
            </a:r>
            <a:endParaRPr b="1">
              <a:latin typeface="Poppins"/>
              <a:ea typeface="Poppins"/>
              <a:cs typeface="Poppins"/>
              <a:sym typeface="Poppi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798"/>
        <p:cNvGrpSpPr/>
        <p:nvPr/>
      </p:nvGrpSpPr>
      <p:grpSpPr>
        <a:xfrm>
          <a:off x="0" y="0"/>
          <a:ext cx="0" cy="0"/>
          <a:chOff x="0" y="0"/>
          <a:chExt cx="0" cy="0"/>
        </a:xfrm>
      </p:grpSpPr>
      <p:sp>
        <p:nvSpPr>
          <p:cNvPr id="799" name="Google Shape;799;p65"/>
          <p:cNvSpPr/>
          <p:nvPr/>
        </p:nvSpPr>
        <p:spPr>
          <a:xfrm rot="10800000">
            <a:off x="3116875" y="-12675"/>
            <a:ext cx="6041400" cy="5169000"/>
          </a:xfrm>
          <a:prstGeom prst="rtTriangle">
            <a:avLst/>
          </a:pr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5"/>
          <p:cNvSpPr/>
          <p:nvPr/>
        </p:nvSpPr>
        <p:spPr>
          <a:xfrm>
            <a:off x="1564850" y="1142951"/>
            <a:ext cx="95400" cy="2012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5"/>
          <p:cNvSpPr txBox="1"/>
          <p:nvPr/>
        </p:nvSpPr>
        <p:spPr>
          <a:xfrm>
            <a:off x="1660325" y="1117300"/>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dk1"/>
                </a:solidFill>
                <a:latin typeface="Poppins"/>
                <a:ea typeface="Poppins"/>
                <a:cs typeface="Poppins"/>
                <a:sym typeface="Poppins"/>
              </a:rPr>
              <a:t>Pelaksana kampanye dan/ atau peserta kampanye yang karena </a:t>
            </a:r>
            <a:r>
              <a:rPr lang="en" sz="1800" b="1" i="1">
                <a:solidFill>
                  <a:srgbClr val="FFFFFF"/>
                </a:solidFill>
                <a:latin typeface="Poppins"/>
                <a:ea typeface="Poppins"/>
                <a:cs typeface="Poppins"/>
                <a:sym typeface="Poppins"/>
              </a:rPr>
              <a:t>kelalaiannya mengakibatkan terganggunya pelaksanaan Kampanye Pemilu</a:t>
            </a:r>
            <a:r>
              <a:rPr lang="en" sz="1800" b="1" i="1">
                <a:solidFill>
                  <a:schemeClr val="dk1"/>
                </a:solidFill>
                <a:latin typeface="Poppins"/>
                <a:ea typeface="Poppins"/>
                <a:cs typeface="Poppins"/>
                <a:sym typeface="Poppins"/>
              </a:rPr>
              <a:t> di tingkat kelurahan/desa dipidana dengan pidana kurungan paling lama 6 (enam) bulan dan denda paling banyak Rp6.000.000,00 (enam juta rupiah).</a:t>
            </a: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802" name="Google Shape;802;p65"/>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803" name="Google Shape;803;p65"/>
          <p:cNvSpPr txBox="1"/>
          <p:nvPr/>
        </p:nvSpPr>
        <p:spPr>
          <a:xfrm>
            <a:off x="5208525" y="3195325"/>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495 ayat (2) UU 7/2017)</a:t>
            </a:r>
            <a:endParaRPr b="1">
              <a:latin typeface="Poppins"/>
              <a:ea typeface="Poppins"/>
              <a:cs typeface="Poppins"/>
              <a:sym typeface="Poppin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07"/>
        <p:cNvGrpSpPr/>
        <p:nvPr/>
      </p:nvGrpSpPr>
      <p:grpSpPr>
        <a:xfrm>
          <a:off x="0" y="0"/>
          <a:ext cx="0" cy="0"/>
          <a:chOff x="0" y="0"/>
          <a:chExt cx="0" cy="0"/>
        </a:xfrm>
      </p:grpSpPr>
      <p:sp>
        <p:nvSpPr>
          <p:cNvPr id="808" name="Google Shape;808;p66"/>
          <p:cNvSpPr/>
          <p:nvPr/>
        </p:nvSpPr>
        <p:spPr>
          <a:xfrm rot="10800000">
            <a:off x="3116875" y="-12675"/>
            <a:ext cx="6041400" cy="5169000"/>
          </a:xfrm>
          <a:prstGeom prst="rtTriangle">
            <a:avLst/>
          </a:prstGeom>
          <a:solidFill>
            <a:srgbClr val="FFFFFF">
              <a:alpha val="3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6"/>
          <p:cNvSpPr/>
          <p:nvPr/>
        </p:nvSpPr>
        <p:spPr>
          <a:xfrm>
            <a:off x="1564850" y="1142951"/>
            <a:ext cx="95400" cy="2012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6"/>
          <p:cNvSpPr txBox="1"/>
          <p:nvPr/>
        </p:nvSpPr>
        <p:spPr>
          <a:xfrm>
            <a:off x="1660325" y="1117300"/>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dk1"/>
                </a:solidFill>
                <a:latin typeface="Poppins"/>
                <a:ea typeface="Poppins"/>
                <a:cs typeface="Poppins"/>
                <a:sym typeface="Poppins"/>
              </a:rPr>
              <a:t>Pelaksana kampanye dan/ atau peserta kampanye yang karena </a:t>
            </a:r>
            <a:r>
              <a:rPr lang="en" sz="1800" b="1" i="1">
                <a:solidFill>
                  <a:srgbClr val="3C78D8"/>
                </a:solidFill>
                <a:latin typeface="Poppins"/>
                <a:ea typeface="Poppins"/>
                <a:cs typeface="Poppins"/>
                <a:sym typeface="Poppins"/>
              </a:rPr>
              <a:t>kelalaiannya mengakibatkan terganggunya pelaksanaan Kampanye Pemilu</a:t>
            </a:r>
            <a:r>
              <a:rPr lang="en" sz="1800" b="1" i="1">
                <a:solidFill>
                  <a:schemeClr val="dk1"/>
                </a:solidFill>
                <a:latin typeface="Poppins"/>
                <a:ea typeface="Poppins"/>
                <a:cs typeface="Poppins"/>
                <a:sym typeface="Poppins"/>
              </a:rPr>
              <a:t> di tingkat kelurahan/desa dipidana dengan pidana kurungan paling lama 6 (enam) bulan dan denda paling banyak Rp6.000.000,00 (enam juta rupiah).</a:t>
            </a: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811" name="Google Shape;811;p66"/>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812" name="Google Shape;812;p66"/>
          <p:cNvSpPr txBox="1"/>
          <p:nvPr/>
        </p:nvSpPr>
        <p:spPr>
          <a:xfrm>
            <a:off x="5208525" y="3195325"/>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495 ayat (2) UU 7/2017)</a:t>
            </a:r>
            <a:endParaRPr b="1">
              <a:latin typeface="Poppins"/>
              <a:ea typeface="Poppins"/>
              <a:cs typeface="Poppins"/>
              <a:sym typeface="Poppi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816"/>
        <p:cNvGrpSpPr/>
        <p:nvPr/>
      </p:nvGrpSpPr>
      <p:grpSpPr>
        <a:xfrm>
          <a:off x="0" y="0"/>
          <a:ext cx="0" cy="0"/>
          <a:chOff x="0" y="0"/>
          <a:chExt cx="0" cy="0"/>
        </a:xfrm>
      </p:grpSpPr>
      <p:sp>
        <p:nvSpPr>
          <p:cNvPr id="817" name="Google Shape;817;p67"/>
          <p:cNvSpPr/>
          <p:nvPr/>
        </p:nvSpPr>
        <p:spPr>
          <a:xfrm rot="10800000">
            <a:off x="3116875" y="-12675"/>
            <a:ext cx="6041400" cy="5169000"/>
          </a:xfrm>
          <a:prstGeom prst="rtTriangle">
            <a:avLst/>
          </a:pr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7"/>
          <p:cNvSpPr/>
          <p:nvPr/>
        </p:nvSpPr>
        <p:spPr>
          <a:xfrm>
            <a:off x="1564850" y="1026125"/>
            <a:ext cx="76200" cy="24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7"/>
          <p:cNvSpPr txBox="1"/>
          <p:nvPr/>
        </p:nvSpPr>
        <p:spPr>
          <a:xfrm>
            <a:off x="1641050" y="912075"/>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dk1"/>
                </a:solidFill>
                <a:latin typeface="Poppins"/>
                <a:ea typeface="Poppins"/>
                <a:cs typeface="Poppins"/>
                <a:sym typeface="Poppins"/>
              </a:rPr>
              <a:t>Setiap pelaksana, peserta, dan/atau tim Kampanye Pemilu yang dengan sengaja melanggar Larangan pelaksanaan Kampanye Pemilu sebagaimana dimaksud dalam Pasal 280 ayat (1) huruf a, huruf b, huruf c, huruf d, huruf e, huruf f, huruf g, huruf h, huruf i, atau huruf j dipidana dengan pidana penjara paling lama 2 (dua) tahun dan denda paling banyak Rp24.000.000,00 (dua puluh empat juta rupiah).</a:t>
            </a: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820" name="Google Shape;820;p67"/>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821" name="Google Shape;821;p67"/>
          <p:cNvSpPr txBox="1"/>
          <p:nvPr/>
        </p:nvSpPr>
        <p:spPr>
          <a:xfrm>
            <a:off x="6149750" y="3503150"/>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521 UU 7/2017)</a:t>
            </a:r>
            <a:endParaRPr b="1">
              <a:latin typeface="Poppins"/>
              <a:ea typeface="Poppins"/>
              <a:cs typeface="Poppins"/>
              <a:sym typeface="Poppi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25"/>
        <p:cNvGrpSpPr/>
        <p:nvPr/>
      </p:nvGrpSpPr>
      <p:grpSpPr>
        <a:xfrm>
          <a:off x="0" y="0"/>
          <a:ext cx="0" cy="0"/>
          <a:chOff x="0" y="0"/>
          <a:chExt cx="0" cy="0"/>
        </a:xfrm>
      </p:grpSpPr>
      <p:sp>
        <p:nvSpPr>
          <p:cNvPr id="826" name="Google Shape;826;p68"/>
          <p:cNvSpPr/>
          <p:nvPr/>
        </p:nvSpPr>
        <p:spPr>
          <a:xfrm rot="10800000">
            <a:off x="3116875" y="-12675"/>
            <a:ext cx="6041400" cy="5169000"/>
          </a:xfrm>
          <a:prstGeom prst="rtTriangle">
            <a:avLst/>
          </a:prstGeom>
          <a:solidFill>
            <a:srgbClr val="FFFFFF">
              <a:alpha val="3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8"/>
          <p:cNvSpPr/>
          <p:nvPr/>
        </p:nvSpPr>
        <p:spPr>
          <a:xfrm>
            <a:off x="1590500" y="769600"/>
            <a:ext cx="69600" cy="273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8"/>
          <p:cNvSpPr txBox="1"/>
          <p:nvPr/>
        </p:nvSpPr>
        <p:spPr>
          <a:xfrm>
            <a:off x="1705930" y="657670"/>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i="1">
                <a:solidFill>
                  <a:schemeClr val="dk1"/>
                </a:solidFill>
                <a:latin typeface="Poppins"/>
                <a:ea typeface="Poppins"/>
                <a:cs typeface="Poppins"/>
                <a:sym typeface="Poppins"/>
              </a:rPr>
              <a:t>Setiap Ketua/Wakil Ketua/ketua muda/hakim agung/hakim konstitusi, hakim pada semua badan peraditan, Ketua/Wakil Ketua dan/atau anggota Badan Pemeriksa Keuangan, Gubernur, Deputi Gubernur Senior, dan/atau deputi gubernur Bank Indonesia serta direksi, komisaris, dewan pengawas, dan/ atau karyawan badan usaha milik negara/badan usaha milik daerah yang </a:t>
            </a:r>
            <a:r>
              <a:rPr lang="en" sz="1600" b="1" i="1">
                <a:solidFill>
                  <a:srgbClr val="3C78D8"/>
                </a:solidFill>
                <a:latin typeface="Poppins"/>
                <a:ea typeface="Poppins"/>
                <a:cs typeface="Poppins"/>
                <a:sym typeface="Poppins"/>
              </a:rPr>
              <a:t>melanggar sebagaimana dimaksud dalam Pasal 280 ayat (3)</a:t>
            </a:r>
            <a:r>
              <a:rPr lang="en" sz="1600" b="1" i="1">
                <a:solidFill>
                  <a:schemeClr val="dk1"/>
                </a:solidFill>
                <a:latin typeface="Poppins"/>
                <a:ea typeface="Poppins"/>
                <a:cs typeface="Poppins"/>
                <a:sym typeface="Poppins"/>
              </a:rPr>
              <a:t> dipidana dengan pidana penjara paling lama 2 (dua) tahun dan denda paling banyak Rp24.000.000,00 (dua puluh empat juta rupiah).</a:t>
            </a: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spcBef>
                <a:spcPts val="0"/>
              </a:spcBef>
              <a:spcAft>
                <a:spcPts val="0"/>
              </a:spcAft>
              <a:buNone/>
            </a:pPr>
            <a:endParaRPr sz="1600" b="1" i="1">
              <a:solidFill>
                <a:srgbClr val="3C78D8"/>
              </a:solidFill>
              <a:latin typeface="Poppins"/>
              <a:ea typeface="Poppins"/>
              <a:cs typeface="Poppins"/>
              <a:sym typeface="Poppins"/>
            </a:endParaRPr>
          </a:p>
        </p:txBody>
      </p:sp>
      <p:pic>
        <p:nvPicPr>
          <p:cNvPr id="829" name="Google Shape;829;p68"/>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830" name="Google Shape;830;p68"/>
          <p:cNvSpPr txBox="1"/>
          <p:nvPr/>
        </p:nvSpPr>
        <p:spPr>
          <a:xfrm>
            <a:off x="6201400" y="3567300"/>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522 UU 7/2017)</a:t>
            </a:r>
            <a:endParaRPr b="1">
              <a:latin typeface="Poppins"/>
              <a:ea typeface="Poppins"/>
              <a:cs typeface="Poppins"/>
              <a:sym typeface="Poppin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834"/>
        <p:cNvGrpSpPr/>
        <p:nvPr/>
      </p:nvGrpSpPr>
      <p:grpSpPr>
        <a:xfrm>
          <a:off x="0" y="0"/>
          <a:ext cx="0" cy="0"/>
          <a:chOff x="0" y="0"/>
          <a:chExt cx="0" cy="0"/>
        </a:xfrm>
      </p:grpSpPr>
      <p:sp>
        <p:nvSpPr>
          <p:cNvPr id="835" name="Google Shape;835;p69"/>
          <p:cNvSpPr/>
          <p:nvPr/>
        </p:nvSpPr>
        <p:spPr>
          <a:xfrm rot="10800000">
            <a:off x="3116875" y="-12675"/>
            <a:ext cx="6041400" cy="5169000"/>
          </a:xfrm>
          <a:prstGeom prst="rtTriangle">
            <a:avLst/>
          </a:pr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9"/>
          <p:cNvSpPr/>
          <p:nvPr/>
        </p:nvSpPr>
        <p:spPr>
          <a:xfrm>
            <a:off x="1577675" y="1026125"/>
            <a:ext cx="63300" cy="2206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9"/>
          <p:cNvSpPr txBox="1"/>
          <p:nvPr/>
        </p:nvSpPr>
        <p:spPr>
          <a:xfrm>
            <a:off x="1641050" y="912075"/>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i="1">
                <a:solidFill>
                  <a:schemeClr val="dk1"/>
                </a:solidFill>
                <a:latin typeface="Poppins"/>
                <a:ea typeface="Poppins"/>
                <a:cs typeface="Poppins"/>
                <a:sym typeface="Poppins"/>
              </a:rPr>
              <a:t>Setiap pelaksana, peserta, dan/atau tim Kampanye Pemilu yang dengan sengaja </a:t>
            </a:r>
            <a:r>
              <a:rPr lang="en" sz="1600" b="1" i="1">
                <a:solidFill>
                  <a:srgbClr val="FFFFFF"/>
                </a:solidFill>
                <a:latin typeface="Poppins"/>
                <a:ea typeface="Poppins"/>
                <a:cs typeface="Poppins"/>
                <a:sym typeface="Poppins"/>
              </a:rPr>
              <a:t>menjanjikan atau memberikan uang atau materi lainnya</a:t>
            </a:r>
            <a:r>
              <a:rPr lang="en" sz="1600" b="1" i="1">
                <a:solidFill>
                  <a:schemeClr val="dk1"/>
                </a:solidFill>
                <a:latin typeface="Poppins"/>
                <a:ea typeface="Poppins"/>
                <a:cs typeface="Poppins"/>
                <a:sym typeface="Poppins"/>
              </a:rPr>
              <a:t> sebagai imbalan kepada peserta Kampanye Pemilu secara langsung ataupun tidak langsung sebagaimana dimaksud dalam Pasal 280 ayat (1) huruf j dipidana dengan pidana penjara paling lama 2 (dua) tahun dan denda paling banyak Rp24.000.000,00 (dua puluh empat juta rupiah).</a:t>
            </a: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838" name="Google Shape;838;p69"/>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839" name="Google Shape;839;p69"/>
          <p:cNvSpPr txBox="1"/>
          <p:nvPr/>
        </p:nvSpPr>
        <p:spPr>
          <a:xfrm>
            <a:off x="5457102" y="3208157"/>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523 ayat (1)  UU 7/2017)</a:t>
            </a:r>
            <a:endParaRPr b="1">
              <a:latin typeface="Poppins"/>
              <a:ea typeface="Poppins"/>
              <a:cs typeface="Poppins"/>
              <a:sym typeface="Poppi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43"/>
        <p:cNvGrpSpPr/>
        <p:nvPr/>
      </p:nvGrpSpPr>
      <p:grpSpPr>
        <a:xfrm>
          <a:off x="0" y="0"/>
          <a:ext cx="0" cy="0"/>
          <a:chOff x="0" y="0"/>
          <a:chExt cx="0" cy="0"/>
        </a:xfrm>
      </p:grpSpPr>
      <p:sp>
        <p:nvSpPr>
          <p:cNvPr id="844" name="Google Shape;844;p70"/>
          <p:cNvSpPr/>
          <p:nvPr/>
        </p:nvSpPr>
        <p:spPr>
          <a:xfrm rot="10800000">
            <a:off x="3116875" y="-12675"/>
            <a:ext cx="6041400" cy="5169000"/>
          </a:xfrm>
          <a:prstGeom prst="rtTriangle">
            <a:avLst/>
          </a:prstGeom>
          <a:solidFill>
            <a:srgbClr val="FFFFFF">
              <a:alpha val="3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0"/>
          <p:cNvSpPr/>
          <p:nvPr/>
        </p:nvSpPr>
        <p:spPr>
          <a:xfrm>
            <a:off x="1590500" y="769600"/>
            <a:ext cx="69600" cy="273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0"/>
          <p:cNvSpPr txBox="1"/>
          <p:nvPr/>
        </p:nvSpPr>
        <p:spPr>
          <a:xfrm>
            <a:off x="1705930" y="657670"/>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dk1"/>
                </a:solidFill>
                <a:latin typeface="Poppins"/>
                <a:ea typeface="Poppins"/>
                <a:cs typeface="Poppins"/>
                <a:sym typeface="Poppins"/>
              </a:rPr>
              <a:t>Setiap pelaksana, peserta, dan/atau tim Kampanye Pemilu yang </a:t>
            </a:r>
            <a:r>
              <a:rPr lang="en" sz="1800" b="1" i="1">
                <a:solidFill>
                  <a:srgbClr val="3C78D8"/>
                </a:solidFill>
                <a:latin typeface="Poppins"/>
                <a:ea typeface="Poppins"/>
                <a:cs typeface="Poppins"/>
                <a:sym typeface="Poppins"/>
              </a:rPr>
              <a:t>dengan sengaja pada Masa Tenang menjanjikan atau memberikan imbalan uang atau materi lainnya</a:t>
            </a:r>
            <a:r>
              <a:rPr lang="en" sz="1800" b="1" i="1">
                <a:solidFill>
                  <a:schemeClr val="dk1"/>
                </a:solidFill>
                <a:latin typeface="Poppins"/>
                <a:ea typeface="Poppins"/>
                <a:cs typeface="Poppins"/>
                <a:sym typeface="Poppins"/>
              </a:rPr>
              <a:t> kepada Pemilih secara langsung ataupun tidak langsung sebagaimana dimaksud dalam Pasal 278 ayat (2) dipidana dengan pidana penjara paling lama 4 (empat) tahun dan denda paling banyak Rp48.000.000,00 (empat puluh delapan juta rupiah).</a:t>
            </a: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spcBef>
                <a:spcPts val="0"/>
              </a:spcBef>
              <a:spcAft>
                <a:spcPts val="0"/>
              </a:spcAft>
              <a:buNone/>
            </a:pPr>
            <a:endParaRPr sz="1600" b="1" i="1">
              <a:solidFill>
                <a:srgbClr val="3C78D8"/>
              </a:solidFill>
              <a:latin typeface="Poppins"/>
              <a:ea typeface="Poppins"/>
              <a:cs typeface="Poppins"/>
              <a:sym typeface="Poppins"/>
            </a:endParaRPr>
          </a:p>
        </p:txBody>
      </p:sp>
      <p:pic>
        <p:nvPicPr>
          <p:cNvPr id="847" name="Google Shape;847;p70"/>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848" name="Google Shape;848;p70"/>
          <p:cNvSpPr txBox="1"/>
          <p:nvPr/>
        </p:nvSpPr>
        <p:spPr>
          <a:xfrm>
            <a:off x="5515600" y="3567300"/>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523 ayat (2)  UU 7/2017)</a:t>
            </a:r>
            <a:endParaRPr b="1">
              <a:latin typeface="Poppins"/>
              <a:ea typeface="Poppins"/>
              <a:cs typeface="Poppins"/>
              <a:sym typeface="Poppin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852"/>
        <p:cNvGrpSpPr/>
        <p:nvPr/>
      </p:nvGrpSpPr>
      <p:grpSpPr>
        <a:xfrm>
          <a:off x="0" y="0"/>
          <a:ext cx="0" cy="0"/>
          <a:chOff x="0" y="0"/>
          <a:chExt cx="0" cy="0"/>
        </a:xfrm>
      </p:grpSpPr>
      <p:sp>
        <p:nvSpPr>
          <p:cNvPr id="853" name="Google Shape;853;p71"/>
          <p:cNvSpPr/>
          <p:nvPr/>
        </p:nvSpPr>
        <p:spPr>
          <a:xfrm rot="10800000">
            <a:off x="3116875" y="-12675"/>
            <a:ext cx="6041400" cy="5169000"/>
          </a:xfrm>
          <a:prstGeom prst="rtTriangle">
            <a:avLst/>
          </a:pr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1"/>
          <p:cNvSpPr/>
          <p:nvPr/>
        </p:nvSpPr>
        <p:spPr>
          <a:xfrm>
            <a:off x="1577675" y="1026125"/>
            <a:ext cx="63300" cy="2206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1"/>
          <p:cNvSpPr txBox="1"/>
          <p:nvPr/>
        </p:nvSpPr>
        <p:spPr>
          <a:xfrm>
            <a:off x="1641050" y="912075"/>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i="1">
                <a:solidFill>
                  <a:schemeClr val="dk1"/>
                </a:solidFill>
                <a:latin typeface="Poppins"/>
                <a:ea typeface="Poppins"/>
                <a:cs typeface="Poppins"/>
                <a:sym typeface="Poppins"/>
              </a:rPr>
              <a:t>Setiap pelaksana, peserta, dan/atau tim Kampanye Pemilu yang dengan sengaja </a:t>
            </a:r>
            <a:r>
              <a:rPr lang="en" sz="1600" b="1" i="1">
                <a:solidFill>
                  <a:srgbClr val="FFFFFF"/>
                </a:solidFill>
                <a:latin typeface="Poppins"/>
                <a:ea typeface="Poppins"/>
                <a:cs typeface="Poppins"/>
                <a:sym typeface="Poppins"/>
              </a:rPr>
              <a:t>menjanjikan atau memberikan uang atau materi lainnya</a:t>
            </a:r>
            <a:r>
              <a:rPr lang="en" sz="1600" b="1" i="1">
                <a:solidFill>
                  <a:schemeClr val="dk1"/>
                </a:solidFill>
                <a:latin typeface="Poppins"/>
                <a:ea typeface="Poppins"/>
                <a:cs typeface="Poppins"/>
                <a:sym typeface="Poppins"/>
              </a:rPr>
              <a:t> sebagai imbalan kepada peserta Kampanye Pemilu secara langsung ataupun tidak langsung sebagaimana dimaksud dalam Pasal 280 ayat (1) huruf j dipidana dengan pidana penjara paling lama 2 (dua) tahun dan denda paling banyak Rp24.000.000,00 (dua puluh empat juta rupiah).</a:t>
            </a: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856" name="Google Shape;856;p71"/>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857" name="Google Shape;857;p71"/>
          <p:cNvSpPr txBox="1"/>
          <p:nvPr/>
        </p:nvSpPr>
        <p:spPr>
          <a:xfrm>
            <a:off x="5457102" y="3208157"/>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523 ayat (1)  UU 7/2017)</a:t>
            </a:r>
            <a:endParaRPr b="1">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39"/>
        <p:cNvGrpSpPr/>
        <p:nvPr/>
      </p:nvGrpSpPr>
      <p:grpSpPr>
        <a:xfrm>
          <a:off x="0" y="0"/>
          <a:ext cx="0" cy="0"/>
          <a:chOff x="0" y="0"/>
          <a:chExt cx="0" cy="0"/>
        </a:xfrm>
      </p:grpSpPr>
      <p:sp>
        <p:nvSpPr>
          <p:cNvPr id="140" name="Google Shape;140;p18"/>
          <p:cNvSpPr txBox="1"/>
          <p:nvPr/>
        </p:nvSpPr>
        <p:spPr>
          <a:xfrm>
            <a:off x="3313825" y="1534275"/>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rgbClr val="FFFFFF"/>
                </a:solidFill>
                <a:latin typeface="Abril Fatface"/>
                <a:ea typeface="Abril Fatface"/>
                <a:cs typeface="Abril Fatface"/>
                <a:sym typeface="Abril Fatface"/>
              </a:rPr>
              <a:t>0 2</a:t>
            </a:r>
            <a:endParaRPr sz="9600" b="1" i="1">
              <a:solidFill>
                <a:srgbClr val="FFFFFF"/>
              </a:solidFill>
              <a:latin typeface="Abril Fatface"/>
              <a:ea typeface="Abril Fatface"/>
              <a:cs typeface="Abril Fatface"/>
              <a:sym typeface="Abril Fatface"/>
            </a:endParaRPr>
          </a:p>
        </p:txBody>
      </p:sp>
      <p:sp>
        <p:nvSpPr>
          <p:cNvPr id="141" name="Google Shape;141;p18"/>
          <p:cNvSpPr/>
          <p:nvPr/>
        </p:nvSpPr>
        <p:spPr>
          <a:xfrm>
            <a:off x="4335000" y="3039300"/>
            <a:ext cx="160800" cy="210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txBox="1"/>
          <p:nvPr/>
        </p:nvSpPr>
        <p:spPr>
          <a:xfrm>
            <a:off x="3257090" y="1522513"/>
            <a:ext cx="34485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i="1">
                <a:solidFill>
                  <a:schemeClr val="accent1"/>
                </a:solidFill>
                <a:latin typeface="Abril Fatface"/>
                <a:ea typeface="Abril Fatface"/>
                <a:cs typeface="Abril Fatface"/>
                <a:sym typeface="Abril Fatface"/>
              </a:rPr>
              <a:t>0 2</a:t>
            </a:r>
            <a:endParaRPr sz="9600" b="1" i="1">
              <a:solidFill>
                <a:schemeClr val="accent1"/>
              </a:solidFill>
              <a:latin typeface="Abril Fatface"/>
              <a:ea typeface="Abril Fatface"/>
              <a:cs typeface="Abril Fatface"/>
              <a:sym typeface="Abril Fatface"/>
            </a:endParaRPr>
          </a:p>
        </p:txBody>
      </p:sp>
      <p:sp>
        <p:nvSpPr>
          <p:cNvPr id="143" name="Google Shape;143;p18"/>
          <p:cNvSpPr txBox="1"/>
          <p:nvPr/>
        </p:nvSpPr>
        <p:spPr>
          <a:xfrm>
            <a:off x="726250" y="1412000"/>
            <a:ext cx="7341300" cy="7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rgbClr val="FFFFFF"/>
                </a:solidFill>
                <a:latin typeface="Abril Fatface"/>
                <a:ea typeface="Abril Fatface"/>
                <a:cs typeface="Abril Fatface"/>
                <a:sym typeface="Abril Fatface"/>
              </a:rPr>
              <a:t>penyelesaian sengketa</a:t>
            </a:r>
            <a:endParaRPr sz="1800" i="1">
              <a:solidFill>
                <a:srgbClr val="FFFFFF"/>
              </a:solidFill>
              <a:latin typeface="Abril Fatface"/>
              <a:ea typeface="Abril Fatface"/>
              <a:cs typeface="Abril Fatface"/>
              <a:sym typeface="Abril Fatface"/>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61"/>
        <p:cNvGrpSpPr/>
        <p:nvPr/>
      </p:nvGrpSpPr>
      <p:grpSpPr>
        <a:xfrm>
          <a:off x="0" y="0"/>
          <a:ext cx="0" cy="0"/>
          <a:chOff x="0" y="0"/>
          <a:chExt cx="0" cy="0"/>
        </a:xfrm>
      </p:grpSpPr>
      <p:sp>
        <p:nvSpPr>
          <p:cNvPr id="862" name="Google Shape;862;p72"/>
          <p:cNvSpPr/>
          <p:nvPr/>
        </p:nvSpPr>
        <p:spPr>
          <a:xfrm rot="10800000">
            <a:off x="3116875" y="-12675"/>
            <a:ext cx="6041400" cy="5169000"/>
          </a:xfrm>
          <a:prstGeom prst="rtTriangle">
            <a:avLst/>
          </a:prstGeom>
          <a:solidFill>
            <a:srgbClr val="FFFFFF">
              <a:alpha val="3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2"/>
          <p:cNvSpPr/>
          <p:nvPr/>
        </p:nvSpPr>
        <p:spPr>
          <a:xfrm>
            <a:off x="1590500" y="769600"/>
            <a:ext cx="69600" cy="2488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2"/>
          <p:cNvSpPr txBox="1"/>
          <p:nvPr/>
        </p:nvSpPr>
        <p:spPr>
          <a:xfrm>
            <a:off x="1705930" y="657670"/>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i="1">
                <a:solidFill>
                  <a:schemeClr val="dk1"/>
                </a:solidFill>
                <a:latin typeface="Poppins"/>
                <a:ea typeface="Poppins"/>
                <a:cs typeface="Poppins"/>
                <a:sym typeface="Poppins"/>
              </a:rPr>
              <a:t>Anggota KPU, KPU Provinsi, KPU Kabupaten/Kota, Sekretaris Jenderal KPU, pegawai Sekretariat Jenderal KPU, sekretaris KPU Provinsi, pegawai sekretariat KPU Provinsi, sekretaris KPU Kabupaten/Kota, dan/atau pegawai sekretariat KPU Kabupaten/Kota yang terbukti dengan sengaja</a:t>
            </a:r>
            <a:r>
              <a:rPr lang="en" sz="1600" b="1" i="1">
                <a:solidFill>
                  <a:srgbClr val="3C78D8"/>
                </a:solidFill>
                <a:latin typeface="Poppins"/>
                <a:ea typeface="Poppins"/>
                <a:cs typeface="Poppins"/>
                <a:sym typeface="Poppins"/>
              </a:rPr>
              <a:t> melakukan tindak pidana Pemilu dalam pelaksanaan Kampanye Pemilu </a:t>
            </a:r>
            <a:r>
              <a:rPr lang="en" sz="1600" b="1" i="1">
                <a:solidFill>
                  <a:schemeClr val="dk1"/>
                </a:solidFill>
                <a:latin typeface="Poppins"/>
                <a:ea typeface="Poppins"/>
                <a:cs typeface="Poppins"/>
                <a:sym typeface="Poppins"/>
              </a:rPr>
              <a:t>dipidana dengan pidana penjara paling lama 2 (dua) tahun dan denda paling banyak Rp24.000.000,00 (dua puluh empat juta rupiah).</a:t>
            </a: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spcBef>
                <a:spcPts val="0"/>
              </a:spcBef>
              <a:spcAft>
                <a:spcPts val="0"/>
              </a:spcAft>
              <a:buNone/>
            </a:pPr>
            <a:endParaRPr sz="1600" b="1" i="1">
              <a:solidFill>
                <a:srgbClr val="3C78D8"/>
              </a:solidFill>
              <a:latin typeface="Poppins"/>
              <a:ea typeface="Poppins"/>
              <a:cs typeface="Poppins"/>
              <a:sym typeface="Poppins"/>
            </a:endParaRPr>
          </a:p>
        </p:txBody>
      </p:sp>
      <p:pic>
        <p:nvPicPr>
          <p:cNvPr id="865" name="Google Shape;865;p72"/>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866" name="Google Shape;866;p72"/>
          <p:cNvSpPr txBox="1"/>
          <p:nvPr/>
        </p:nvSpPr>
        <p:spPr>
          <a:xfrm>
            <a:off x="5515600" y="3567300"/>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523 ayat (2)  UU 7/2017)</a:t>
            </a:r>
            <a:endParaRPr b="1">
              <a:latin typeface="Poppins"/>
              <a:ea typeface="Poppins"/>
              <a:cs typeface="Poppins"/>
              <a:sym typeface="Poppi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870"/>
        <p:cNvGrpSpPr/>
        <p:nvPr/>
      </p:nvGrpSpPr>
      <p:grpSpPr>
        <a:xfrm>
          <a:off x="0" y="0"/>
          <a:ext cx="0" cy="0"/>
          <a:chOff x="0" y="0"/>
          <a:chExt cx="0" cy="0"/>
        </a:xfrm>
      </p:grpSpPr>
      <p:sp>
        <p:nvSpPr>
          <p:cNvPr id="871" name="Google Shape;871;p73"/>
          <p:cNvSpPr/>
          <p:nvPr/>
        </p:nvSpPr>
        <p:spPr>
          <a:xfrm rot="10800000">
            <a:off x="3116875" y="-12675"/>
            <a:ext cx="6041400" cy="5169000"/>
          </a:xfrm>
          <a:prstGeom prst="rtTriangle">
            <a:avLst/>
          </a:pr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3"/>
          <p:cNvSpPr/>
          <p:nvPr/>
        </p:nvSpPr>
        <p:spPr>
          <a:xfrm>
            <a:off x="1577675" y="1026125"/>
            <a:ext cx="63300" cy="2206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3"/>
          <p:cNvSpPr txBox="1"/>
          <p:nvPr/>
        </p:nvSpPr>
        <p:spPr>
          <a:xfrm>
            <a:off x="1641050" y="912075"/>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i="1">
                <a:solidFill>
                  <a:schemeClr val="dk1"/>
                </a:solidFill>
                <a:latin typeface="Poppins"/>
                <a:ea typeface="Poppins"/>
                <a:cs typeface="Poppins"/>
                <a:sym typeface="Poppins"/>
              </a:rPr>
              <a:t>Setiap pelaksana, peserta, dan/atau tim Kampanye Pemilu yang </a:t>
            </a:r>
            <a:r>
              <a:rPr lang="en" sz="1600" b="1" i="1">
                <a:solidFill>
                  <a:srgbClr val="FFFFFF"/>
                </a:solidFill>
                <a:latin typeface="Poppins"/>
                <a:ea typeface="Poppins"/>
                <a:cs typeface="Poppins"/>
                <a:sym typeface="Poppins"/>
              </a:rPr>
              <a:t>dengan sengaja menjanjikan atau memberikan uang atau materi lainnya</a:t>
            </a:r>
            <a:r>
              <a:rPr lang="en" sz="1600" b="1" i="1">
                <a:solidFill>
                  <a:schemeClr val="dk1"/>
                </a:solidFill>
                <a:latin typeface="Poppins"/>
                <a:ea typeface="Poppins"/>
                <a:cs typeface="Poppins"/>
                <a:sym typeface="Poppins"/>
              </a:rPr>
              <a:t> sebagai imbalan kepada peserta Kampanye Pemilu secara langsung ataupun tidak langsung sebagaimana dimaksud dalam Pasal 280 ayat (1) huruf j dipidana dengan pidana penjara paling lama 2 (dua) tahun dan denda paling banyak Rp24.000.000,00 (dua puluh empat juta rupiah).</a:t>
            </a: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874" name="Google Shape;874;p73"/>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875" name="Google Shape;875;p73"/>
          <p:cNvSpPr txBox="1"/>
          <p:nvPr/>
        </p:nvSpPr>
        <p:spPr>
          <a:xfrm>
            <a:off x="5457102" y="3208157"/>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524 ayat (1)  UU 7/2017)</a:t>
            </a:r>
            <a:endParaRPr b="1">
              <a:latin typeface="Poppins"/>
              <a:ea typeface="Poppins"/>
              <a:cs typeface="Poppins"/>
              <a:sym typeface="Poppi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79"/>
        <p:cNvGrpSpPr/>
        <p:nvPr/>
      </p:nvGrpSpPr>
      <p:grpSpPr>
        <a:xfrm>
          <a:off x="0" y="0"/>
          <a:ext cx="0" cy="0"/>
          <a:chOff x="0" y="0"/>
          <a:chExt cx="0" cy="0"/>
        </a:xfrm>
      </p:grpSpPr>
      <p:sp>
        <p:nvSpPr>
          <p:cNvPr id="880" name="Google Shape;880;p74"/>
          <p:cNvSpPr/>
          <p:nvPr/>
        </p:nvSpPr>
        <p:spPr>
          <a:xfrm rot="10800000">
            <a:off x="3116875" y="-12675"/>
            <a:ext cx="6041400" cy="5169000"/>
          </a:xfrm>
          <a:prstGeom prst="rtTriangle">
            <a:avLst/>
          </a:prstGeom>
          <a:solidFill>
            <a:srgbClr val="FFFFFF">
              <a:alpha val="3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4"/>
          <p:cNvSpPr/>
          <p:nvPr/>
        </p:nvSpPr>
        <p:spPr>
          <a:xfrm>
            <a:off x="1590500" y="986133"/>
            <a:ext cx="69600" cy="2488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4"/>
          <p:cNvSpPr txBox="1"/>
          <p:nvPr/>
        </p:nvSpPr>
        <p:spPr>
          <a:xfrm>
            <a:off x="1705930" y="874204"/>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i="1">
                <a:solidFill>
                  <a:schemeClr val="dk1"/>
                </a:solidFill>
                <a:latin typeface="Poppins"/>
                <a:ea typeface="Poppins"/>
                <a:cs typeface="Poppins"/>
                <a:sym typeface="Poppins"/>
              </a:rPr>
              <a:t>Anggota KPU, KPU Provinsi, KPU Kabupaten/Kota, Sekretaris Jenderal KPU, pegawai Sekretariat Jenderal KPU, sekretaris KPU Provinsi, pegawai sekretariat KPU Provinsi, sekretaris KPU Kabupaten/Kota, dan/atau pegawai sekretariat KPU Kabupaten/Kota yang terbukti karena </a:t>
            </a:r>
            <a:r>
              <a:rPr lang="en" sz="1600" b="1" i="1">
                <a:solidFill>
                  <a:srgbClr val="3C78D8"/>
                </a:solidFill>
                <a:latin typeface="Poppins"/>
                <a:ea typeface="Poppins"/>
                <a:cs typeface="Poppins"/>
                <a:sym typeface="Poppins"/>
              </a:rPr>
              <a:t>kelalaiannya melakukan tindak pidana Pemilu dalam pelaksanaan Kampanye Pemilu</a:t>
            </a:r>
            <a:r>
              <a:rPr lang="en" sz="1600" b="1" i="1">
                <a:solidFill>
                  <a:schemeClr val="dk1"/>
                </a:solidFill>
                <a:latin typeface="Poppins"/>
                <a:ea typeface="Poppins"/>
                <a:cs typeface="Poppins"/>
                <a:sym typeface="Poppins"/>
              </a:rPr>
              <a:t> dipidana dengan pidana penjara paling lama 1 (satu) tahun 6 (enam) bulan dan denda paling banyak Rp18.000.000,00 (delapan belas juta rupiah).</a:t>
            </a: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spcBef>
                <a:spcPts val="0"/>
              </a:spcBef>
              <a:spcAft>
                <a:spcPts val="0"/>
              </a:spcAft>
              <a:buNone/>
            </a:pPr>
            <a:endParaRPr sz="1600" b="1" i="1">
              <a:solidFill>
                <a:srgbClr val="3C78D8"/>
              </a:solidFill>
              <a:latin typeface="Poppins"/>
              <a:ea typeface="Poppins"/>
              <a:cs typeface="Poppins"/>
              <a:sym typeface="Poppins"/>
            </a:endParaRPr>
          </a:p>
        </p:txBody>
      </p:sp>
      <p:pic>
        <p:nvPicPr>
          <p:cNvPr id="883" name="Google Shape;883;p74"/>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884" name="Google Shape;884;p74"/>
          <p:cNvSpPr txBox="1"/>
          <p:nvPr/>
        </p:nvSpPr>
        <p:spPr>
          <a:xfrm>
            <a:off x="5515600" y="3555233"/>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524 ayat (2)  UU 7/2017)</a:t>
            </a:r>
            <a:endParaRPr b="1">
              <a:latin typeface="Poppins"/>
              <a:ea typeface="Poppins"/>
              <a:cs typeface="Poppins"/>
              <a:sym typeface="Poppin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888"/>
        <p:cNvGrpSpPr/>
        <p:nvPr/>
      </p:nvGrpSpPr>
      <p:grpSpPr>
        <a:xfrm>
          <a:off x="0" y="0"/>
          <a:ext cx="0" cy="0"/>
          <a:chOff x="0" y="0"/>
          <a:chExt cx="0" cy="0"/>
        </a:xfrm>
      </p:grpSpPr>
      <p:sp>
        <p:nvSpPr>
          <p:cNvPr id="889" name="Google Shape;889;p75"/>
          <p:cNvSpPr/>
          <p:nvPr/>
        </p:nvSpPr>
        <p:spPr>
          <a:xfrm rot="10800000">
            <a:off x="3116875" y="-12675"/>
            <a:ext cx="6041400" cy="5169000"/>
          </a:xfrm>
          <a:prstGeom prst="rtTriangle">
            <a:avLst/>
          </a:pr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5"/>
          <p:cNvSpPr/>
          <p:nvPr/>
        </p:nvSpPr>
        <p:spPr>
          <a:xfrm>
            <a:off x="1577675" y="1407125"/>
            <a:ext cx="63300" cy="1949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5"/>
          <p:cNvSpPr txBox="1"/>
          <p:nvPr/>
        </p:nvSpPr>
        <p:spPr>
          <a:xfrm>
            <a:off x="1641050" y="1293075"/>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i="1">
                <a:solidFill>
                  <a:schemeClr val="dk1"/>
                </a:solidFill>
                <a:latin typeface="Poppins"/>
                <a:ea typeface="Poppins"/>
                <a:cs typeface="Poppins"/>
                <a:sym typeface="Poppins"/>
              </a:rPr>
              <a:t>Setiap anggota KPU, KPU Provinsi, KPU Kabupaten/Kota, PPK, PPS, dan/atau PPLN yang </a:t>
            </a:r>
            <a:r>
              <a:rPr lang="en" sz="1600" b="1" i="1">
                <a:solidFill>
                  <a:srgbClr val="FFFFFF"/>
                </a:solidFill>
                <a:latin typeface="Poppins"/>
                <a:ea typeface="Poppins"/>
                <a:cs typeface="Poppins"/>
                <a:sym typeface="Poppins"/>
              </a:rPr>
              <a:t>dengan sengaja membuat keputusan dan/atau melakukan tindakan yang menguntungkan atau merugikan salah satu Peserta Pemilu </a:t>
            </a:r>
            <a:r>
              <a:rPr lang="en" sz="1600" b="1" i="1">
                <a:solidFill>
                  <a:schemeClr val="dk1"/>
                </a:solidFill>
                <a:latin typeface="Poppins"/>
                <a:ea typeface="Poppins"/>
                <a:cs typeface="Poppins"/>
                <a:sym typeface="Poppins"/>
              </a:rPr>
              <a:t>dalam masa Kampanye, dipidana dengan pidana penjara paling lama 3 (tiga) tahun dan denda paling banyak Rp36.000.000,00 (tiga puluh enam juta rupiah).</a:t>
            </a: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700" b="1" i="1">
              <a:solidFill>
                <a:schemeClr val="dk1"/>
              </a:solidFill>
              <a:latin typeface="Poppins"/>
              <a:ea typeface="Poppins"/>
              <a:cs typeface="Poppins"/>
              <a:sym typeface="Poppins"/>
            </a:endParaRPr>
          </a:p>
          <a:p>
            <a:pPr marL="0" lvl="0" indent="0" algn="l" rtl="0">
              <a:spcBef>
                <a:spcPts val="0"/>
              </a:spcBef>
              <a:spcAft>
                <a:spcPts val="0"/>
              </a:spcAft>
              <a:buNone/>
            </a:pPr>
            <a:endParaRPr sz="2000" b="1" i="1">
              <a:solidFill>
                <a:srgbClr val="3C78D8"/>
              </a:solidFill>
              <a:latin typeface="Poppins"/>
              <a:ea typeface="Poppins"/>
              <a:cs typeface="Poppins"/>
              <a:sym typeface="Poppins"/>
            </a:endParaRPr>
          </a:p>
        </p:txBody>
      </p:sp>
      <p:pic>
        <p:nvPicPr>
          <p:cNvPr id="892" name="Google Shape;892;p75"/>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893" name="Google Shape;893;p75"/>
          <p:cNvSpPr txBox="1"/>
          <p:nvPr/>
        </p:nvSpPr>
        <p:spPr>
          <a:xfrm>
            <a:off x="5572552" y="3356832"/>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546 ayat UU 7/2017)</a:t>
            </a:r>
            <a:endParaRPr b="1">
              <a:latin typeface="Poppins"/>
              <a:ea typeface="Poppins"/>
              <a:cs typeface="Poppins"/>
              <a:sym typeface="Poppin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97"/>
        <p:cNvGrpSpPr/>
        <p:nvPr/>
      </p:nvGrpSpPr>
      <p:grpSpPr>
        <a:xfrm>
          <a:off x="0" y="0"/>
          <a:ext cx="0" cy="0"/>
          <a:chOff x="0" y="0"/>
          <a:chExt cx="0" cy="0"/>
        </a:xfrm>
      </p:grpSpPr>
      <p:sp>
        <p:nvSpPr>
          <p:cNvPr id="898" name="Google Shape;898;p76"/>
          <p:cNvSpPr/>
          <p:nvPr/>
        </p:nvSpPr>
        <p:spPr>
          <a:xfrm rot="10800000">
            <a:off x="3116875" y="-12675"/>
            <a:ext cx="6041400" cy="5169000"/>
          </a:xfrm>
          <a:prstGeom prst="rtTriangle">
            <a:avLst/>
          </a:prstGeom>
          <a:solidFill>
            <a:srgbClr val="FFFFFF">
              <a:alpha val="3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6"/>
          <p:cNvSpPr/>
          <p:nvPr/>
        </p:nvSpPr>
        <p:spPr>
          <a:xfrm>
            <a:off x="1616150" y="874200"/>
            <a:ext cx="89700" cy="237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6"/>
          <p:cNvSpPr txBox="1"/>
          <p:nvPr/>
        </p:nvSpPr>
        <p:spPr>
          <a:xfrm>
            <a:off x="1705930" y="874204"/>
            <a:ext cx="6576000" cy="17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dk1"/>
                </a:solidFill>
                <a:latin typeface="Poppins"/>
                <a:ea typeface="Poppins"/>
                <a:cs typeface="Poppins"/>
                <a:sym typeface="Poppins"/>
              </a:rPr>
              <a:t>Setiap pejabat negara yang </a:t>
            </a:r>
            <a:r>
              <a:rPr lang="en" sz="1800" b="1" i="1">
                <a:solidFill>
                  <a:srgbClr val="3C78D8"/>
                </a:solidFill>
                <a:latin typeface="Poppins"/>
                <a:ea typeface="Poppins"/>
                <a:cs typeface="Poppins"/>
                <a:sym typeface="Poppins"/>
              </a:rPr>
              <a:t>dengan sengaja membuat keputusan dan/atau melakukan tindakan yang menguntungkan atau merugikan salah satu Peserta Pemilu </a:t>
            </a:r>
            <a:r>
              <a:rPr lang="en" sz="1800" b="1" i="1">
                <a:solidFill>
                  <a:schemeClr val="dk1"/>
                </a:solidFill>
                <a:latin typeface="Poppins"/>
                <a:ea typeface="Poppins"/>
                <a:cs typeface="Poppins"/>
                <a:sym typeface="Poppins"/>
              </a:rPr>
              <a:t>dalam masa Kampanye, dipidana dengan pidana penjara paling lama 3 (tiga) tahun dan denda paling banyak Rp36.000.000,00 (tiga puluh enam juta rupiah).</a:t>
            </a: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600" b="1" i="1">
              <a:solidFill>
                <a:schemeClr val="dk1"/>
              </a:solidFill>
              <a:latin typeface="Poppins"/>
              <a:ea typeface="Poppins"/>
              <a:cs typeface="Poppins"/>
              <a:sym typeface="Poppins"/>
            </a:endParaRPr>
          </a:p>
          <a:p>
            <a:pPr marL="0" lvl="0" indent="0" algn="l" rtl="0">
              <a:spcBef>
                <a:spcPts val="0"/>
              </a:spcBef>
              <a:spcAft>
                <a:spcPts val="0"/>
              </a:spcAft>
              <a:buNone/>
            </a:pPr>
            <a:endParaRPr sz="1600" b="1" i="1">
              <a:solidFill>
                <a:srgbClr val="3C78D8"/>
              </a:solidFill>
              <a:latin typeface="Poppins"/>
              <a:ea typeface="Poppins"/>
              <a:cs typeface="Poppins"/>
              <a:sym typeface="Poppins"/>
            </a:endParaRPr>
          </a:p>
        </p:txBody>
      </p:sp>
      <p:pic>
        <p:nvPicPr>
          <p:cNvPr id="901" name="Google Shape;901;p76"/>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902" name="Google Shape;902;p76"/>
          <p:cNvSpPr txBox="1"/>
          <p:nvPr/>
        </p:nvSpPr>
        <p:spPr>
          <a:xfrm>
            <a:off x="5452625" y="3275158"/>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547 ayat (2)  UU 7/2017)</a:t>
            </a:r>
            <a:endParaRPr b="1">
              <a:latin typeface="Poppins"/>
              <a:ea typeface="Poppins"/>
              <a:cs typeface="Poppins"/>
              <a:sym typeface="Poppin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906"/>
        <p:cNvGrpSpPr/>
        <p:nvPr/>
      </p:nvGrpSpPr>
      <p:grpSpPr>
        <a:xfrm>
          <a:off x="0" y="0"/>
          <a:ext cx="0" cy="0"/>
          <a:chOff x="0" y="0"/>
          <a:chExt cx="0" cy="0"/>
        </a:xfrm>
      </p:grpSpPr>
      <p:sp>
        <p:nvSpPr>
          <p:cNvPr id="907" name="Google Shape;907;p77"/>
          <p:cNvSpPr/>
          <p:nvPr/>
        </p:nvSpPr>
        <p:spPr>
          <a:xfrm>
            <a:off x="312600" y="262950"/>
            <a:ext cx="8518800" cy="461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7"/>
          <p:cNvSpPr txBox="1"/>
          <p:nvPr/>
        </p:nvSpPr>
        <p:spPr>
          <a:xfrm>
            <a:off x="2454825" y="1656800"/>
            <a:ext cx="7341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3C78D8"/>
                </a:solidFill>
                <a:latin typeface="Poppins"/>
                <a:ea typeface="Poppins"/>
                <a:cs typeface="Poppins"/>
                <a:sym typeface="Poppins"/>
              </a:rPr>
              <a:t>T E R I M A</a:t>
            </a:r>
            <a:endParaRPr sz="6000" b="1">
              <a:solidFill>
                <a:srgbClr val="3C78D8"/>
              </a:solidFill>
              <a:latin typeface="Poppins"/>
              <a:ea typeface="Poppins"/>
              <a:cs typeface="Poppins"/>
              <a:sym typeface="Poppins"/>
            </a:endParaRPr>
          </a:p>
        </p:txBody>
      </p:sp>
      <p:sp>
        <p:nvSpPr>
          <p:cNvPr id="909" name="Google Shape;909;p77"/>
          <p:cNvSpPr txBox="1"/>
          <p:nvPr/>
        </p:nvSpPr>
        <p:spPr>
          <a:xfrm>
            <a:off x="2835825" y="2418800"/>
            <a:ext cx="7341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3C78D8"/>
                </a:solidFill>
                <a:latin typeface="Poppins"/>
                <a:ea typeface="Poppins"/>
                <a:cs typeface="Poppins"/>
                <a:sym typeface="Poppins"/>
              </a:rPr>
              <a:t>K A S I H</a:t>
            </a:r>
            <a:endParaRPr sz="6000" b="1">
              <a:solidFill>
                <a:srgbClr val="3C78D8"/>
              </a:solidFill>
              <a:latin typeface="Poppins"/>
              <a:ea typeface="Poppins"/>
              <a:cs typeface="Poppins"/>
              <a:sym typeface="Poppins"/>
            </a:endParaRPr>
          </a:p>
        </p:txBody>
      </p:sp>
      <p:sp>
        <p:nvSpPr>
          <p:cNvPr id="910" name="Google Shape;910;p77"/>
          <p:cNvSpPr/>
          <p:nvPr/>
        </p:nvSpPr>
        <p:spPr>
          <a:xfrm rot="-2376353">
            <a:off x="2527973" y="1331875"/>
            <a:ext cx="3229161" cy="2703271"/>
          </a:xfrm>
          <a:prstGeom prst="arc">
            <a:avLst>
              <a:gd name="adj1" fmla="val 16023834"/>
              <a:gd name="adj2" fmla="val 259107"/>
            </a:avLst>
          </a:prstGeom>
          <a:no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7"/>
          <p:cNvSpPr/>
          <p:nvPr/>
        </p:nvSpPr>
        <p:spPr>
          <a:xfrm rot="-8423647" flipH="1">
            <a:off x="2527973" y="1103275"/>
            <a:ext cx="3229161" cy="2703271"/>
          </a:xfrm>
          <a:prstGeom prst="arc">
            <a:avLst>
              <a:gd name="adj1" fmla="val 16200000"/>
              <a:gd name="adj2" fmla="val 259107"/>
            </a:avLst>
          </a:prstGeom>
          <a:no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2" name="Google Shape;912;p77"/>
          <p:cNvCxnSpPr/>
          <p:nvPr/>
        </p:nvCxnSpPr>
        <p:spPr>
          <a:xfrm rot="10800000" flipH="1">
            <a:off x="2036850" y="3694400"/>
            <a:ext cx="1170000" cy="966900"/>
          </a:xfrm>
          <a:prstGeom prst="straightConnector1">
            <a:avLst/>
          </a:prstGeom>
          <a:noFill/>
          <a:ln w="28575" cap="flat" cmpd="sng">
            <a:solidFill>
              <a:srgbClr val="3C78D8"/>
            </a:solidFill>
            <a:prstDash val="solid"/>
            <a:round/>
            <a:headEnd type="none" w="med" len="med"/>
            <a:tailEnd type="none" w="med" len="med"/>
          </a:ln>
        </p:spPr>
      </p:cxnSp>
      <p:cxnSp>
        <p:nvCxnSpPr>
          <p:cNvPr id="913" name="Google Shape;913;p77"/>
          <p:cNvCxnSpPr/>
          <p:nvPr/>
        </p:nvCxnSpPr>
        <p:spPr>
          <a:xfrm rot="10800000" flipH="1">
            <a:off x="5540475" y="486000"/>
            <a:ext cx="1170000" cy="9669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7"/>
        <p:cNvGrpSpPr/>
        <p:nvPr/>
      </p:nvGrpSpPr>
      <p:grpSpPr>
        <a:xfrm>
          <a:off x="0" y="0"/>
          <a:ext cx="0" cy="0"/>
          <a:chOff x="0" y="0"/>
          <a:chExt cx="0" cy="0"/>
        </a:xfrm>
      </p:grpSpPr>
      <p:sp>
        <p:nvSpPr>
          <p:cNvPr id="148" name="Google Shape;148;p19"/>
          <p:cNvSpPr/>
          <p:nvPr/>
        </p:nvSpPr>
        <p:spPr>
          <a:xfrm>
            <a:off x="2268025" y="1475825"/>
            <a:ext cx="4427400" cy="117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txBox="1"/>
          <p:nvPr/>
        </p:nvSpPr>
        <p:spPr>
          <a:xfrm>
            <a:off x="1388150" y="1651176"/>
            <a:ext cx="6517200" cy="6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1C232"/>
                </a:solidFill>
                <a:latin typeface="Poppins"/>
                <a:ea typeface="Poppins"/>
                <a:cs typeface="Poppins"/>
                <a:sym typeface="Poppins"/>
              </a:rPr>
              <a:t>Ruang Lingkup Sengketa Proses Pemilu </a:t>
            </a:r>
            <a:r>
              <a:rPr lang="en" sz="2400" b="1">
                <a:latin typeface="Poppins"/>
                <a:ea typeface="Poppins"/>
                <a:cs typeface="Poppins"/>
                <a:sym typeface="Poppins"/>
              </a:rPr>
              <a:t>meliputi sengketa antarpeserta Pemilu dan sengketa antara peserta Pemilu dengan Penyelenggara Pemilu.</a:t>
            </a:r>
            <a:endParaRPr sz="2400" b="1">
              <a:latin typeface="Poppins"/>
              <a:ea typeface="Poppins"/>
              <a:cs typeface="Poppins"/>
              <a:sym typeface="Poppins"/>
            </a:endParaRPr>
          </a:p>
        </p:txBody>
      </p:sp>
      <p:sp>
        <p:nvSpPr>
          <p:cNvPr id="150" name="Google Shape;150;p19"/>
          <p:cNvSpPr/>
          <p:nvPr/>
        </p:nvSpPr>
        <p:spPr>
          <a:xfrm>
            <a:off x="4140050" y="3322375"/>
            <a:ext cx="1013400" cy="117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19"/>
          <p:cNvPicPr preferRelativeResize="0"/>
          <p:nvPr/>
        </p:nvPicPr>
        <p:blipFill rotWithShape="1">
          <a:blip r:embed="rId3">
            <a:alphaModFix/>
          </a:blip>
          <a:srcRect r="30560"/>
          <a:stretch/>
        </p:blipFill>
        <p:spPr>
          <a:xfrm>
            <a:off x="8002251" y="4835825"/>
            <a:ext cx="1081825" cy="324000"/>
          </a:xfrm>
          <a:prstGeom prst="rect">
            <a:avLst/>
          </a:prstGeom>
          <a:noFill/>
          <a:ln>
            <a:noFill/>
          </a:ln>
        </p:spPr>
      </p:pic>
      <p:sp>
        <p:nvSpPr>
          <p:cNvPr id="152" name="Google Shape;152;p19"/>
          <p:cNvSpPr txBox="1"/>
          <p:nvPr/>
        </p:nvSpPr>
        <p:spPr>
          <a:xfrm>
            <a:off x="1376677" y="3436139"/>
            <a:ext cx="6517200" cy="6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Poppins"/>
                <a:ea typeface="Poppins"/>
                <a:cs typeface="Poppins"/>
                <a:sym typeface="Poppins"/>
              </a:rPr>
              <a:t>(Pasal 466 UU 7/2017)</a:t>
            </a:r>
            <a:endParaRPr sz="1800" b="1">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56"/>
        <p:cNvGrpSpPr/>
        <p:nvPr/>
      </p:nvGrpSpPr>
      <p:grpSpPr>
        <a:xfrm>
          <a:off x="0" y="0"/>
          <a:ext cx="0" cy="0"/>
          <a:chOff x="0" y="0"/>
          <a:chExt cx="0" cy="0"/>
        </a:xfrm>
      </p:grpSpPr>
      <p:sp>
        <p:nvSpPr>
          <p:cNvPr id="157" name="Google Shape;157;p20"/>
          <p:cNvSpPr/>
          <p:nvPr/>
        </p:nvSpPr>
        <p:spPr>
          <a:xfrm rot="-2700000">
            <a:off x="2943438" y="-3124186"/>
            <a:ext cx="4641025" cy="10247674"/>
          </a:xfrm>
          <a:prstGeom prst="triangle">
            <a:avLst>
              <a:gd name="adj" fmla="val 0"/>
            </a:avLst>
          </a:prstGeom>
          <a:solidFill>
            <a:srgbClr val="6D9EEB">
              <a:alpha val="5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0" y="58500"/>
            <a:ext cx="3916200" cy="5085000"/>
          </a:xfrm>
          <a:prstGeom prst="triangle">
            <a:avLst>
              <a:gd name="adj" fmla="val 0"/>
            </a:avLst>
          </a:prstGeom>
          <a:solidFill>
            <a:srgbClr val="6D9EEB">
              <a:alpha val="5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1256150" y="1686750"/>
            <a:ext cx="102300" cy="160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txBox="1"/>
          <p:nvPr/>
        </p:nvSpPr>
        <p:spPr>
          <a:xfrm>
            <a:off x="1358450" y="1686750"/>
            <a:ext cx="60939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i="1">
                <a:solidFill>
                  <a:schemeClr val="lt1"/>
                </a:solidFill>
                <a:latin typeface="Poppins"/>
                <a:ea typeface="Poppins"/>
                <a:cs typeface="Poppins"/>
                <a:sym typeface="Poppins"/>
              </a:rPr>
              <a:t>Objek Sengketa</a:t>
            </a:r>
            <a:r>
              <a:rPr lang="en" sz="2200" b="1" i="1">
                <a:latin typeface="Poppins"/>
                <a:ea typeface="Poppins"/>
                <a:cs typeface="Poppins"/>
                <a:sym typeface="Poppins"/>
              </a:rPr>
              <a:t> meliputi Keputusan KPU, KPU Provinsi, atau KPU Kabupaten Kota.</a:t>
            </a:r>
            <a:endParaRPr sz="2200" b="1" i="1">
              <a:latin typeface="Poppins"/>
              <a:ea typeface="Poppins"/>
              <a:cs typeface="Poppins"/>
              <a:sym typeface="Poppins"/>
            </a:endParaRPr>
          </a:p>
        </p:txBody>
      </p:sp>
      <p:sp>
        <p:nvSpPr>
          <p:cNvPr id="161" name="Google Shape;161;p20"/>
          <p:cNvSpPr txBox="1"/>
          <p:nvPr/>
        </p:nvSpPr>
        <p:spPr>
          <a:xfrm>
            <a:off x="1379600" y="2474902"/>
            <a:ext cx="50121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latin typeface="Poppins"/>
                <a:ea typeface="Poppins"/>
                <a:cs typeface="Poppins"/>
                <a:sym typeface="Poppins"/>
              </a:rPr>
              <a:t>Keputusan tersebut dalam bentuk Surat Keputusan (SK) atau Berita Acara</a:t>
            </a:r>
            <a:endParaRPr sz="1800" b="1" i="1">
              <a:latin typeface="Poppins"/>
              <a:ea typeface="Poppins"/>
              <a:cs typeface="Poppins"/>
              <a:sym typeface="Poppins"/>
            </a:endParaRPr>
          </a:p>
        </p:txBody>
      </p:sp>
      <p:pic>
        <p:nvPicPr>
          <p:cNvPr id="162" name="Google Shape;162;p20"/>
          <p:cNvPicPr preferRelativeResize="0"/>
          <p:nvPr/>
        </p:nvPicPr>
        <p:blipFill rotWithShape="1">
          <a:blip r:embed="rId3">
            <a:alphaModFix/>
          </a:blip>
          <a:srcRect r="30560"/>
          <a:stretch/>
        </p:blipFill>
        <p:spPr>
          <a:xfrm>
            <a:off x="8002251" y="4759625"/>
            <a:ext cx="1081825" cy="324000"/>
          </a:xfrm>
          <a:prstGeom prst="rect">
            <a:avLst/>
          </a:prstGeom>
          <a:noFill/>
          <a:ln>
            <a:noFill/>
          </a:ln>
        </p:spPr>
      </p:pic>
      <p:sp>
        <p:nvSpPr>
          <p:cNvPr id="163" name="Google Shape;163;p20"/>
          <p:cNvSpPr txBox="1"/>
          <p:nvPr/>
        </p:nvSpPr>
        <p:spPr>
          <a:xfrm>
            <a:off x="4630449" y="3233826"/>
            <a:ext cx="2829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(Pasal 4 Perbawaslu 18/2018)</a:t>
            </a:r>
            <a:endParaRPr b="1">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7"/>
        <p:cNvGrpSpPr/>
        <p:nvPr/>
      </p:nvGrpSpPr>
      <p:grpSpPr>
        <a:xfrm>
          <a:off x="0" y="0"/>
          <a:ext cx="0" cy="0"/>
          <a:chOff x="0" y="0"/>
          <a:chExt cx="0" cy="0"/>
        </a:xfrm>
      </p:grpSpPr>
      <p:sp>
        <p:nvSpPr>
          <p:cNvPr id="168" name="Google Shape;168;p21"/>
          <p:cNvSpPr/>
          <p:nvPr/>
        </p:nvSpPr>
        <p:spPr>
          <a:xfrm>
            <a:off x="1049100" y="1411050"/>
            <a:ext cx="949800" cy="9498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a:off x="2573100" y="1411050"/>
            <a:ext cx="949800" cy="9498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4097100" y="1411050"/>
            <a:ext cx="949800" cy="9498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1"/>
          <p:cNvSpPr/>
          <p:nvPr/>
        </p:nvSpPr>
        <p:spPr>
          <a:xfrm>
            <a:off x="5621100" y="1411050"/>
            <a:ext cx="949800" cy="9498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1"/>
          <p:cNvSpPr/>
          <p:nvPr/>
        </p:nvSpPr>
        <p:spPr>
          <a:xfrm>
            <a:off x="7145100" y="1411050"/>
            <a:ext cx="949800" cy="9498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1"/>
          <p:cNvSpPr/>
          <p:nvPr/>
        </p:nvSpPr>
        <p:spPr>
          <a:xfrm rot="5400000">
            <a:off x="2088688" y="1767963"/>
            <a:ext cx="381275" cy="211200"/>
          </a:xfrm>
          <a:prstGeom prst="flowChartExtra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1"/>
          <p:cNvSpPr/>
          <p:nvPr/>
        </p:nvSpPr>
        <p:spPr>
          <a:xfrm rot="5400000">
            <a:off x="3612688" y="1767963"/>
            <a:ext cx="381275" cy="211200"/>
          </a:xfrm>
          <a:prstGeom prst="flowChartExtra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p:nvPr/>
        </p:nvSpPr>
        <p:spPr>
          <a:xfrm rot="5400000">
            <a:off x="5136688" y="1767963"/>
            <a:ext cx="381275" cy="211200"/>
          </a:xfrm>
          <a:prstGeom prst="flowChartExtra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1"/>
          <p:cNvSpPr/>
          <p:nvPr/>
        </p:nvSpPr>
        <p:spPr>
          <a:xfrm rot="5400000">
            <a:off x="6707663" y="1767963"/>
            <a:ext cx="381275" cy="211200"/>
          </a:xfrm>
          <a:prstGeom prst="flowChartExtra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21"/>
          <p:cNvPicPr preferRelativeResize="0"/>
          <p:nvPr/>
        </p:nvPicPr>
        <p:blipFill>
          <a:blip r:embed="rId3">
            <a:alphaModFix/>
          </a:blip>
          <a:stretch>
            <a:fillRect/>
          </a:stretch>
        </p:blipFill>
        <p:spPr>
          <a:xfrm>
            <a:off x="1227425" y="1500400"/>
            <a:ext cx="758125" cy="637525"/>
          </a:xfrm>
          <a:prstGeom prst="rect">
            <a:avLst/>
          </a:prstGeom>
          <a:noFill/>
          <a:ln>
            <a:noFill/>
          </a:ln>
        </p:spPr>
      </p:pic>
      <p:pic>
        <p:nvPicPr>
          <p:cNvPr id="178" name="Google Shape;178;p21"/>
          <p:cNvPicPr preferRelativeResize="0"/>
          <p:nvPr/>
        </p:nvPicPr>
        <p:blipFill>
          <a:blip r:embed="rId4">
            <a:alphaModFix/>
          </a:blip>
          <a:stretch>
            <a:fillRect/>
          </a:stretch>
        </p:blipFill>
        <p:spPr>
          <a:xfrm>
            <a:off x="2724425" y="1571273"/>
            <a:ext cx="578638" cy="578660"/>
          </a:xfrm>
          <a:prstGeom prst="rect">
            <a:avLst/>
          </a:prstGeom>
          <a:noFill/>
          <a:ln>
            <a:noFill/>
          </a:ln>
        </p:spPr>
      </p:pic>
      <p:pic>
        <p:nvPicPr>
          <p:cNvPr id="179" name="Google Shape;179;p21"/>
          <p:cNvPicPr preferRelativeResize="0"/>
          <p:nvPr/>
        </p:nvPicPr>
        <p:blipFill>
          <a:blip r:embed="rId5">
            <a:alphaModFix/>
          </a:blip>
          <a:stretch>
            <a:fillRect/>
          </a:stretch>
        </p:blipFill>
        <p:spPr>
          <a:xfrm>
            <a:off x="4262462" y="1530912"/>
            <a:ext cx="637525" cy="637525"/>
          </a:xfrm>
          <a:prstGeom prst="rect">
            <a:avLst/>
          </a:prstGeom>
          <a:noFill/>
          <a:ln>
            <a:noFill/>
          </a:ln>
        </p:spPr>
      </p:pic>
      <p:pic>
        <p:nvPicPr>
          <p:cNvPr id="180" name="Google Shape;180;p21"/>
          <p:cNvPicPr preferRelativeResize="0"/>
          <p:nvPr/>
        </p:nvPicPr>
        <p:blipFill>
          <a:blip r:embed="rId6">
            <a:alphaModFix/>
          </a:blip>
          <a:stretch>
            <a:fillRect/>
          </a:stretch>
        </p:blipFill>
        <p:spPr>
          <a:xfrm>
            <a:off x="7306637" y="1560124"/>
            <a:ext cx="637524" cy="637524"/>
          </a:xfrm>
          <a:prstGeom prst="rect">
            <a:avLst/>
          </a:prstGeom>
          <a:noFill/>
          <a:ln>
            <a:noFill/>
          </a:ln>
        </p:spPr>
      </p:pic>
      <p:pic>
        <p:nvPicPr>
          <p:cNvPr id="181" name="Google Shape;181;p21"/>
          <p:cNvPicPr preferRelativeResize="0"/>
          <p:nvPr/>
        </p:nvPicPr>
        <p:blipFill>
          <a:blip r:embed="rId7">
            <a:alphaModFix/>
          </a:blip>
          <a:stretch>
            <a:fillRect/>
          </a:stretch>
        </p:blipFill>
        <p:spPr>
          <a:xfrm>
            <a:off x="5783184" y="1553174"/>
            <a:ext cx="637524" cy="637524"/>
          </a:xfrm>
          <a:prstGeom prst="rect">
            <a:avLst/>
          </a:prstGeom>
          <a:noFill/>
          <a:ln>
            <a:noFill/>
          </a:ln>
        </p:spPr>
      </p:pic>
      <p:sp>
        <p:nvSpPr>
          <p:cNvPr id="182" name="Google Shape;182;p21"/>
          <p:cNvSpPr/>
          <p:nvPr/>
        </p:nvSpPr>
        <p:spPr>
          <a:xfrm>
            <a:off x="1480200" y="2343150"/>
            <a:ext cx="87600" cy="4968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1"/>
          <p:cNvSpPr/>
          <p:nvPr/>
        </p:nvSpPr>
        <p:spPr>
          <a:xfrm>
            <a:off x="3004200" y="909962"/>
            <a:ext cx="87600" cy="4968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4528200" y="2343150"/>
            <a:ext cx="87600" cy="4968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a:off x="6037588" y="971550"/>
            <a:ext cx="87600" cy="4968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p:nvPr/>
        </p:nvSpPr>
        <p:spPr>
          <a:xfrm>
            <a:off x="7576200" y="2325399"/>
            <a:ext cx="87600" cy="4968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txBox="1"/>
          <p:nvPr/>
        </p:nvSpPr>
        <p:spPr>
          <a:xfrm>
            <a:off x="602850" y="2949950"/>
            <a:ext cx="19701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C78D8"/>
                </a:solidFill>
                <a:latin typeface="Poppins"/>
                <a:ea typeface="Poppins"/>
                <a:cs typeface="Poppins"/>
                <a:sym typeface="Poppins"/>
              </a:rPr>
              <a:t>menerima </a:t>
            </a:r>
            <a:br>
              <a:rPr lang="en" sz="1800" b="1">
                <a:solidFill>
                  <a:srgbClr val="3C78D8"/>
                </a:solidFill>
                <a:latin typeface="Poppins"/>
                <a:ea typeface="Poppins"/>
                <a:cs typeface="Poppins"/>
                <a:sym typeface="Poppins"/>
              </a:rPr>
            </a:br>
            <a:r>
              <a:rPr lang="en" sz="1800" b="1">
                <a:solidFill>
                  <a:srgbClr val="3C78D8"/>
                </a:solidFill>
                <a:latin typeface="Poppins"/>
                <a:ea typeface="Poppins"/>
                <a:cs typeface="Poppins"/>
                <a:sym typeface="Poppins"/>
              </a:rPr>
              <a:t>permohonan</a:t>
            </a:r>
            <a:endParaRPr sz="1800" b="1">
              <a:solidFill>
                <a:srgbClr val="3C78D8"/>
              </a:solidFill>
              <a:latin typeface="Poppins"/>
              <a:ea typeface="Poppins"/>
              <a:cs typeface="Poppins"/>
              <a:sym typeface="Poppins"/>
            </a:endParaRPr>
          </a:p>
        </p:txBody>
      </p:sp>
      <p:sp>
        <p:nvSpPr>
          <p:cNvPr id="188" name="Google Shape;188;p21"/>
          <p:cNvSpPr txBox="1"/>
          <p:nvPr/>
        </p:nvSpPr>
        <p:spPr>
          <a:xfrm>
            <a:off x="1724250" y="177526"/>
            <a:ext cx="26886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C78D8"/>
                </a:solidFill>
                <a:latin typeface="Poppins"/>
                <a:ea typeface="Poppins"/>
                <a:cs typeface="Poppins"/>
                <a:sym typeface="Poppins"/>
              </a:rPr>
              <a:t>verifikasi</a:t>
            </a:r>
            <a:br>
              <a:rPr lang="en" sz="1800" b="1">
                <a:solidFill>
                  <a:srgbClr val="3C78D8"/>
                </a:solidFill>
                <a:latin typeface="Poppins"/>
                <a:ea typeface="Poppins"/>
                <a:cs typeface="Poppins"/>
                <a:sym typeface="Poppins"/>
              </a:rPr>
            </a:br>
            <a:r>
              <a:rPr lang="en" sz="1800" b="1">
                <a:solidFill>
                  <a:srgbClr val="3C78D8"/>
                </a:solidFill>
                <a:latin typeface="Poppins"/>
                <a:ea typeface="Poppins"/>
                <a:cs typeface="Poppins"/>
                <a:sym typeface="Poppins"/>
              </a:rPr>
              <a:t>permohonan</a:t>
            </a:r>
            <a:endParaRPr sz="1800" b="1">
              <a:solidFill>
                <a:srgbClr val="3C78D8"/>
              </a:solidFill>
              <a:latin typeface="Poppins"/>
              <a:ea typeface="Poppins"/>
              <a:cs typeface="Poppins"/>
              <a:sym typeface="Poppins"/>
            </a:endParaRPr>
          </a:p>
        </p:txBody>
      </p:sp>
      <p:sp>
        <p:nvSpPr>
          <p:cNvPr id="189" name="Google Shape;189;p21"/>
          <p:cNvSpPr txBox="1"/>
          <p:nvPr/>
        </p:nvSpPr>
        <p:spPr>
          <a:xfrm>
            <a:off x="3172050" y="2920726"/>
            <a:ext cx="26886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C78D8"/>
                </a:solidFill>
                <a:latin typeface="Poppins"/>
                <a:ea typeface="Poppins"/>
                <a:cs typeface="Poppins"/>
                <a:sym typeface="Poppins"/>
              </a:rPr>
              <a:t>mediasi</a:t>
            </a:r>
            <a:br>
              <a:rPr lang="en" sz="1800" b="1">
                <a:solidFill>
                  <a:srgbClr val="3C78D8"/>
                </a:solidFill>
                <a:latin typeface="Poppins"/>
                <a:ea typeface="Poppins"/>
                <a:cs typeface="Poppins"/>
                <a:sym typeface="Poppins"/>
              </a:rPr>
            </a:br>
            <a:r>
              <a:rPr lang="en">
                <a:solidFill>
                  <a:srgbClr val="3C78D8"/>
                </a:solidFill>
                <a:latin typeface="Poppins"/>
                <a:ea typeface="Poppins"/>
                <a:cs typeface="Poppins"/>
                <a:sym typeface="Poppins"/>
              </a:rPr>
              <a:t>Dalam hal mediasi berhasil maka tidak perlu dilanjutkan ke proses adjudikasi.</a:t>
            </a:r>
            <a:endParaRPr>
              <a:solidFill>
                <a:srgbClr val="3C78D8"/>
              </a:solidFill>
              <a:latin typeface="Poppins"/>
              <a:ea typeface="Poppins"/>
              <a:cs typeface="Poppins"/>
              <a:sym typeface="Poppins"/>
            </a:endParaRPr>
          </a:p>
        </p:txBody>
      </p:sp>
      <p:sp>
        <p:nvSpPr>
          <p:cNvPr id="190" name="Google Shape;190;p21"/>
          <p:cNvSpPr txBox="1"/>
          <p:nvPr/>
        </p:nvSpPr>
        <p:spPr>
          <a:xfrm>
            <a:off x="4786862" y="496938"/>
            <a:ext cx="26886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C78D8"/>
                </a:solidFill>
                <a:latin typeface="Poppins"/>
                <a:ea typeface="Poppins"/>
                <a:cs typeface="Poppins"/>
                <a:sym typeface="Poppins"/>
              </a:rPr>
              <a:t>adjudikasi</a:t>
            </a:r>
            <a:endParaRPr sz="1800" b="1">
              <a:solidFill>
                <a:srgbClr val="3C78D8"/>
              </a:solidFill>
              <a:latin typeface="Poppins"/>
              <a:ea typeface="Poppins"/>
              <a:cs typeface="Poppins"/>
              <a:sym typeface="Poppins"/>
            </a:endParaRPr>
          </a:p>
        </p:txBody>
      </p:sp>
      <p:sp>
        <p:nvSpPr>
          <p:cNvPr id="191" name="Google Shape;191;p21"/>
          <p:cNvSpPr txBox="1"/>
          <p:nvPr/>
        </p:nvSpPr>
        <p:spPr>
          <a:xfrm>
            <a:off x="6272221" y="2876889"/>
            <a:ext cx="26886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C78D8"/>
                </a:solidFill>
                <a:latin typeface="Poppins"/>
                <a:ea typeface="Poppins"/>
                <a:cs typeface="Poppins"/>
                <a:sym typeface="Poppins"/>
              </a:rPr>
              <a:t>memutus penyelesaian sengketa proses pemilu</a:t>
            </a:r>
            <a:endParaRPr sz="1800" b="1">
              <a:solidFill>
                <a:srgbClr val="3C78D8"/>
              </a:solidFill>
              <a:latin typeface="Poppins"/>
              <a:ea typeface="Poppins"/>
              <a:cs typeface="Poppins"/>
              <a:sym typeface="Poppins"/>
            </a:endParaRPr>
          </a:p>
        </p:txBody>
      </p:sp>
      <p:sp>
        <p:nvSpPr>
          <p:cNvPr id="192" name="Google Shape;192;p21"/>
          <p:cNvSpPr/>
          <p:nvPr/>
        </p:nvSpPr>
        <p:spPr>
          <a:xfrm>
            <a:off x="0" y="4395550"/>
            <a:ext cx="9144000" cy="74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1"/>
          <p:cNvSpPr txBox="1"/>
          <p:nvPr/>
        </p:nvSpPr>
        <p:spPr>
          <a:xfrm>
            <a:off x="716000" y="4412650"/>
            <a:ext cx="77004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i="1">
                <a:latin typeface="Cabin"/>
                <a:ea typeface="Cabin"/>
                <a:cs typeface="Cabin"/>
                <a:sym typeface="Cabin"/>
              </a:rPr>
              <a:t>Jangka waktu penyelesaian sengketa adalah 12 hari kerja terhitung sejak permohonan diregistrasi hingga dibacakannya putusan.</a:t>
            </a:r>
            <a:endParaRPr sz="1600" b="1" i="1">
              <a:latin typeface="Cabin"/>
              <a:ea typeface="Cabin"/>
              <a:cs typeface="Cabin"/>
              <a:sym typeface="Cabin"/>
            </a:endParaRPr>
          </a:p>
        </p:txBody>
      </p:sp>
      <p:pic>
        <p:nvPicPr>
          <p:cNvPr id="194" name="Google Shape;194;p21"/>
          <p:cNvPicPr preferRelativeResize="0"/>
          <p:nvPr/>
        </p:nvPicPr>
        <p:blipFill rotWithShape="1">
          <a:blip r:embed="rId8">
            <a:alphaModFix/>
          </a:blip>
          <a:srcRect r="30560"/>
          <a:stretch/>
        </p:blipFill>
        <p:spPr>
          <a:xfrm>
            <a:off x="8018701" y="76200"/>
            <a:ext cx="1081825" cy="324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2955</Words>
  <Application>Microsoft Office PowerPoint</Application>
  <PresentationFormat>On-screen Show (16:9)</PresentationFormat>
  <Paragraphs>455</Paragraphs>
  <Slides>65</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Roboto</vt:lpstr>
      <vt:lpstr>Cabin</vt:lpstr>
      <vt:lpstr>Arial</vt:lpstr>
      <vt:lpstr>Abril Fatface</vt:lpstr>
      <vt:lpstr>Poppins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SOPAN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SESUAI DESAIN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Fazlur Rahman El Islamy</cp:lastModifiedBy>
  <cp:revision>1</cp:revision>
  <dcterms:modified xsi:type="dcterms:W3CDTF">2018-11-26T11:39:29Z</dcterms:modified>
</cp:coreProperties>
</file>