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5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7" r:id="rId29"/>
    <p:sldId id="298" r:id="rId30"/>
    <p:sldId id="299" r:id="rId31"/>
    <p:sldId id="300" r:id="rId32"/>
    <p:sldId id="303" r:id="rId33"/>
    <p:sldId id="312" r:id="rId34"/>
    <p:sldId id="31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E58B1-6088-4E94-9F0E-BD9ED03D0EDB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B39960BA-B907-4374-AB6B-18E5A13AD91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pendaftaran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verifikasi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Peserta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Pemilu</a:t>
          </a:r>
          <a:endParaRPr lang="en-US" dirty="0">
            <a:solidFill>
              <a:schemeClr val="tx1"/>
            </a:solidFill>
          </a:endParaRPr>
        </a:p>
      </dgm:t>
    </dgm:pt>
    <dgm:pt modelId="{5B7726B9-2788-4B8B-86BA-1F642C70E77D}" type="parTrans" cxnId="{46A34A2F-DBD6-4189-A0A6-57063F3474A6}">
      <dgm:prSet/>
      <dgm:spPr/>
      <dgm:t>
        <a:bodyPr/>
        <a:lstStyle/>
        <a:p>
          <a:endParaRPr lang="en-US"/>
        </a:p>
      </dgm:t>
    </dgm:pt>
    <dgm:pt modelId="{7C90FE07-7FB5-4226-A14D-BE5AB616F490}" type="sibTrans" cxnId="{46A34A2F-DBD6-4189-A0A6-57063F3474A6}">
      <dgm:prSet/>
      <dgm:spPr/>
      <dgm:t>
        <a:bodyPr/>
        <a:lstStyle/>
        <a:p>
          <a:endParaRPr lang="en-US"/>
        </a:p>
      </dgm:t>
    </dgm:pt>
    <dgm:pt modelId="{B0C68AB3-F976-452D-B517-D59ABAC7B5C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pencalonan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Presiden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Wakil </a:t>
          </a:r>
          <a:r>
            <a:rPr lang="en-US" dirty="0" err="1">
              <a:solidFill>
                <a:schemeClr val="tx1"/>
              </a:solidFill>
            </a:rPr>
            <a:t>Presiden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serta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anggota</a:t>
          </a:r>
          <a:r>
            <a:rPr lang="en-US" dirty="0">
              <a:solidFill>
                <a:schemeClr val="tx1"/>
              </a:solidFill>
            </a:rPr>
            <a:t> DPR, DPD, DPRD </a:t>
          </a:r>
          <a:r>
            <a:rPr lang="en-US" dirty="0" err="1">
              <a:solidFill>
                <a:schemeClr val="tx1"/>
              </a:solidFill>
            </a:rPr>
            <a:t>Provinsi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DPRD </a:t>
          </a:r>
          <a:r>
            <a:rPr lang="en-US" dirty="0" err="1">
              <a:solidFill>
                <a:schemeClr val="tx1"/>
              </a:solidFill>
            </a:rPr>
            <a:t>Kabupaten</a:t>
          </a:r>
          <a:r>
            <a:rPr lang="en-US" dirty="0">
              <a:solidFill>
                <a:schemeClr val="tx1"/>
              </a:solidFill>
            </a:rPr>
            <a:t>/Kota</a:t>
          </a:r>
        </a:p>
      </dgm:t>
    </dgm:pt>
    <dgm:pt modelId="{AD7FBDC1-D461-4EF1-9BD1-D7D50D486612}" type="sibTrans" cxnId="{3C56E4F4-BCFE-49C9-BA5D-7069E0250613}">
      <dgm:prSet/>
      <dgm:spPr/>
      <dgm:t>
        <a:bodyPr/>
        <a:lstStyle/>
        <a:p>
          <a:endParaRPr lang="en-US"/>
        </a:p>
      </dgm:t>
    </dgm:pt>
    <dgm:pt modelId="{A496E654-2B28-4401-B407-6D25F5752D5B}" type="parTrans" cxnId="{3C56E4F4-BCFE-49C9-BA5D-7069E0250613}">
      <dgm:prSet/>
      <dgm:spPr/>
      <dgm:t>
        <a:bodyPr/>
        <a:lstStyle/>
        <a:p>
          <a:endParaRPr lang="en-US"/>
        </a:p>
      </dgm:t>
    </dgm:pt>
    <dgm:pt modelId="{CC663977-31CC-487E-89C1-32D941BD690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Kampanye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Pemilu</a:t>
          </a:r>
          <a:endParaRPr lang="en-US" dirty="0">
            <a:solidFill>
              <a:schemeClr val="tx1"/>
            </a:solidFill>
          </a:endParaRPr>
        </a:p>
      </dgm:t>
    </dgm:pt>
    <dgm:pt modelId="{F134B824-AF61-4E4F-87CF-30897D08A20D}" type="sibTrans" cxnId="{78486772-78B0-4838-BFE8-7E4119E707D5}">
      <dgm:prSet/>
      <dgm:spPr/>
      <dgm:t>
        <a:bodyPr/>
        <a:lstStyle/>
        <a:p>
          <a:endParaRPr lang="en-US"/>
        </a:p>
      </dgm:t>
    </dgm:pt>
    <dgm:pt modelId="{126E6D3D-70A5-4293-B041-60B2AC4CB09D}" type="parTrans" cxnId="{78486772-78B0-4838-BFE8-7E4119E707D5}">
      <dgm:prSet/>
      <dgm:spPr/>
      <dgm:t>
        <a:bodyPr/>
        <a:lstStyle/>
        <a:p>
          <a:endParaRPr lang="en-US"/>
        </a:p>
      </dgm:t>
    </dgm:pt>
    <dgm:pt modelId="{04B28230-2E2B-4E82-ADF9-AB5C1DB95F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Masa </a:t>
          </a:r>
          <a:r>
            <a:rPr lang="en-US" dirty="0" err="1">
              <a:solidFill>
                <a:schemeClr val="tx1"/>
              </a:solidFill>
            </a:rPr>
            <a:t>Tenang</a:t>
          </a:r>
          <a:endParaRPr lang="en-US" dirty="0">
            <a:solidFill>
              <a:schemeClr val="tx1"/>
            </a:solidFill>
          </a:endParaRPr>
        </a:p>
      </dgm:t>
    </dgm:pt>
    <dgm:pt modelId="{16BF37D3-16B4-4C9D-A876-0D98FA2988C8}" type="sibTrans" cxnId="{E42309C4-15EC-49B1-957E-CBC3409A0FEE}">
      <dgm:prSet/>
      <dgm:spPr/>
      <dgm:t>
        <a:bodyPr/>
        <a:lstStyle/>
        <a:p>
          <a:endParaRPr lang="en-US"/>
        </a:p>
      </dgm:t>
    </dgm:pt>
    <dgm:pt modelId="{F05E80CA-A195-4ADF-B106-DBC3CE550175}" type="parTrans" cxnId="{E42309C4-15EC-49B1-957E-CBC3409A0FEE}">
      <dgm:prSet/>
      <dgm:spPr/>
      <dgm:t>
        <a:bodyPr/>
        <a:lstStyle/>
        <a:p>
          <a:endParaRPr lang="en-US"/>
        </a:p>
      </dgm:t>
    </dgm:pt>
    <dgm:pt modelId="{9B5C0F85-FF26-4DFA-84ED-EE2F7FEF094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pemungutan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penghitungan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suara</a:t>
          </a:r>
          <a:endParaRPr lang="en-US" dirty="0">
            <a:solidFill>
              <a:schemeClr val="tx1"/>
            </a:solidFill>
          </a:endParaRPr>
        </a:p>
      </dgm:t>
    </dgm:pt>
    <dgm:pt modelId="{C76294CC-DD9C-42C6-81DF-557D308ABFED}" type="sibTrans" cxnId="{A820CEFE-4907-4F6E-B59F-61F1B74C3AB6}">
      <dgm:prSet/>
      <dgm:spPr/>
      <dgm:t>
        <a:bodyPr/>
        <a:lstStyle/>
        <a:p>
          <a:endParaRPr lang="en-US"/>
        </a:p>
      </dgm:t>
    </dgm:pt>
    <dgm:pt modelId="{5B1FA5C9-4ADD-4BCA-B43A-EBAC8D778762}" type="parTrans" cxnId="{A820CEFE-4907-4F6E-B59F-61F1B74C3AB6}">
      <dgm:prSet/>
      <dgm:spPr/>
      <dgm:t>
        <a:bodyPr/>
        <a:lstStyle/>
        <a:p>
          <a:endParaRPr lang="en-US"/>
        </a:p>
      </dgm:t>
    </dgm:pt>
    <dgm:pt modelId="{75490B6A-FF8C-4C0F-A9CC-504D1CEEC58B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Rekapitulasi Hasil Penghitungan Suara</a:t>
          </a:r>
          <a:endParaRPr lang="en-US" dirty="0">
            <a:solidFill>
              <a:schemeClr val="tx1"/>
            </a:solidFill>
          </a:endParaRPr>
        </a:p>
      </dgm:t>
    </dgm:pt>
    <dgm:pt modelId="{E8394B3A-22BF-40A7-9E4A-C65B31A8AF78}" type="sibTrans" cxnId="{758101FB-25B0-4A85-BF47-21844FABDC50}">
      <dgm:prSet/>
      <dgm:spPr/>
      <dgm:t>
        <a:bodyPr/>
        <a:lstStyle/>
        <a:p>
          <a:endParaRPr lang="id-ID"/>
        </a:p>
      </dgm:t>
    </dgm:pt>
    <dgm:pt modelId="{91604E41-EE40-4CB4-8D68-1F8E396C0049}" type="parTrans" cxnId="{758101FB-25B0-4A85-BF47-21844FABDC50}">
      <dgm:prSet/>
      <dgm:spPr/>
      <dgm:t>
        <a:bodyPr/>
        <a:lstStyle/>
        <a:p>
          <a:endParaRPr lang="id-ID"/>
        </a:p>
      </dgm:t>
    </dgm:pt>
    <dgm:pt modelId="{516C82C1-C35F-4CC5-BBA8-3EEC72924E18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Pemutakhiran Daftar Pemilih</a:t>
          </a:r>
          <a:endParaRPr lang="en-US" dirty="0">
            <a:solidFill>
              <a:schemeClr val="tx1"/>
            </a:solidFill>
          </a:endParaRPr>
        </a:p>
      </dgm:t>
    </dgm:pt>
    <dgm:pt modelId="{FD52460C-DB38-4332-A1C1-4B30604F4FDC}" type="parTrans" cxnId="{26E2540A-FAE2-4925-A5CD-75DAFD25735C}">
      <dgm:prSet/>
      <dgm:spPr/>
      <dgm:t>
        <a:bodyPr/>
        <a:lstStyle/>
        <a:p>
          <a:endParaRPr lang="id-ID"/>
        </a:p>
      </dgm:t>
    </dgm:pt>
    <dgm:pt modelId="{2EDD3A0C-F544-4594-A658-903A72A43731}" type="sibTrans" cxnId="{26E2540A-FAE2-4925-A5CD-75DAFD25735C}">
      <dgm:prSet/>
      <dgm:spPr/>
      <dgm:t>
        <a:bodyPr/>
        <a:lstStyle/>
        <a:p>
          <a:endParaRPr lang="id-ID"/>
        </a:p>
      </dgm:t>
    </dgm:pt>
    <dgm:pt modelId="{23C58C15-CF72-48C9-9CF5-E41690A03E22}" type="pres">
      <dgm:prSet presAssocID="{D7FE58B1-6088-4E94-9F0E-BD9ED03D0EDB}" presName="linearFlow" presStyleCnt="0">
        <dgm:presLayoutVars>
          <dgm:dir/>
          <dgm:resizeHandles val="exact"/>
        </dgm:presLayoutVars>
      </dgm:prSet>
      <dgm:spPr/>
    </dgm:pt>
    <dgm:pt modelId="{D1C7DD01-C842-45BE-8490-FD58A0C67E7F}" type="pres">
      <dgm:prSet presAssocID="{B39960BA-B907-4374-AB6B-18E5A13AD91F}" presName="composite" presStyleCnt="0"/>
      <dgm:spPr/>
    </dgm:pt>
    <dgm:pt modelId="{F29F465F-E82D-4614-8311-CA44997895E6}" type="pres">
      <dgm:prSet presAssocID="{B39960BA-B907-4374-AB6B-18E5A13AD91F}" presName="imgShp" presStyleLbl="fgImgPlace1" presStyleIdx="0" presStyleCnt="7"/>
      <dgm:spPr/>
    </dgm:pt>
    <dgm:pt modelId="{B27CB5BC-BB90-42ED-B9CD-DC528E8C1459}" type="pres">
      <dgm:prSet presAssocID="{B39960BA-B907-4374-AB6B-18E5A13AD91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BF76BD-477C-4464-991B-B6021C91914B}" type="pres">
      <dgm:prSet presAssocID="{7C90FE07-7FB5-4226-A14D-BE5AB616F490}" presName="spacing" presStyleCnt="0"/>
      <dgm:spPr/>
    </dgm:pt>
    <dgm:pt modelId="{1F78DA8B-3C4A-4DCC-9B03-840471CC662C}" type="pres">
      <dgm:prSet presAssocID="{B0C68AB3-F976-452D-B517-D59ABAC7B5CD}" presName="composite" presStyleCnt="0"/>
      <dgm:spPr/>
    </dgm:pt>
    <dgm:pt modelId="{1BA43B06-A27C-4626-A150-23B89089752E}" type="pres">
      <dgm:prSet presAssocID="{B0C68AB3-F976-452D-B517-D59ABAC7B5CD}" presName="imgShp" presStyleLbl="fgImgPlace1" presStyleIdx="1" presStyleCnt="7"/>
      <dgm:spPr/>
    </dgm:pt>
    <dgm:pt modelId="{8DABAD05-8E93-49C9-B850-5EEDB010A60C}" type="pres">
      <dgm:prSet presAssocID="{B0C68AB3-F976-452D-B517-D59ABAC7B5C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7602DC-5F26-4743-AD9F-2C0A5172C531}" type="pres">
      <dgm:prSet presAssocID="{AD7FBDC1-D461-4EF1-9BD1-D7D50D486612}" presName="spacing" presStyleCnt="0"/>
      <dgm:spPr/>
    </dgm:pt>
    <dgm:pt modelId="{158A1B00-F58F-40F4-B0D5-AF9F04BCD263}" type="pres">
      <dgm:prSet presAssocID="{516C82C1-C35F-4CC5-BBA8-3EEC72924E18}" presName="composite" presStyleCnt="0"/>
      <dgm:spPr/>
    </dgm:pt>
    <dgm:pt modelId="{54249A79-1C09-4CAE-857E-C6BCB7977333}" type="pres">
      <dgm:prSet presAssocID="{516C82C1-C35F-4CC5-BBA8-3EEC72924E18}" presName="imgShp" presStyleLbl="fgImgPlace1" presStyleIdx="2" presStyleCnt="7"/>
      <dgm:spPr/>
    </dgm:pt>
    <dgm:pt modelId="{3765F912-C33D-4A01-9D7F-34D266D4CC23}" type="pres">
      <dgm:prSet presAssocID="{516C82C1-C35F-4CC5-BBA8-3EEC72924E1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542D30-C8AC-4B47-978D-F194639D9A0A}" type="pres">
      <dgm:prSet presAssocID="{2EDD3A0C-F544-4594-A658-903A72A43731}" presName="spacing" presStyleCnt="0"/>
      <dgm:spPr/>
    </dgm:pt>
    <dgm:pt modelId="{25AF406E-8219-4DA0-8B05-73121A07ACA5}" type="pres">
      <dgm:prSet presAssocID="{CC663977-31CC-487E-89C1-32D941BD690E}" presName="composite" presStyleCnt="0"/>
      <dgm:spPr/>
    </dgm:pt>
    <dgm:pt modelId="{1AFA97DB-81F1-444B-9DE7-8C9AFDD48A20}" type="pres">
      <dgm:prSet presAssocID="{CC663977-31CC-487E-89C1-32D941BD690E}" presName="imgShp" presStyleLbl="fgImgPlace1" presStyleIdx="3" presStyleCnt="7"/>
      <dgm:spPr/>
    </dgm:pt>
    <dgm:pt modelId="{D10744BB-FF63-4056-B9A4-759EAFBA7116}" type="pres">
      <dgm:prSet presAssocID="{CC663977-31CC-487E-89C1-32D941BD690E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09F394-E4AF-479C-9015-5577272A7C10}" type="pres">
      <dgm:prSet presAssocID="{F134B824-AF61-4E4F-87CF-30897D08A20D}" presName="spacing" presStyleCnt="0"/>
      <dgm:spPr/>
    </dgm:pt>
    <dgm:pt modelId="{299467F7-5BAC-438D-9704-04BD3D4BBFAD}" type="pres">
      <dgm:prSet presAssocID="{04B28230-2E2B-4E82-ADF9-AB5C1DB95F69}" presName="composite" presStyleCnt="0"/>
      <dgm:spPr/>
    </dgm:pt>
    <dgm:pt modelId="{78A1A60B-60C7-492E-942F-D03E28AE46F4}" type="pres">
      <dgm:prSet presAssocID="{04B28230-2E2B-4E82-ADF9-AB5C1DB95F69}" presName="imgShp" presStyleLbl="fgImgPlace1" presStyleIdx="4" presStyleCnt="7"/>
      <dgm:spPr/>
    </dgm:pt>
    <dgm:pt modelId="{7945D8BD-5739-4461-B46B-08E68B21D9E2}" type="pres">
      <dgm:prSet presAssocID="{04B28230-2E2B-4E82-ADF9-AB5C1DB95F69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AF230D-D70E-469B-BF4E-99F874E32023}" type="pres">
      <dgm:prSet presAssocID="{16BF37D3-16B4-4C9D-A876-0D98FA2988C8}" presName="spacing" presStyleCnt="0"/>
      <dgm:spPr/>
    </dgm:pt>
    <dgm:pt modelId="{52AADC96-EE93-442B-90EE-BFAE2BB36F3D}" type="pres">
      <dgm:prSet presAssocID="{9B5C0F85-FF26-4DFA-84ED-EE2F7FEF094B}" presName="composite" presStyleCnt="0"/>
      <dgm:spPr/>
    </dgm:pt>
    <dgm:pt modelId="{EBDC0715-A8C1-4F56-8224-75B6D9107352}" type="pres">
      <dgm:prSet presAssocID="{9B5C0F85-FF26-4DFA-84ED-EE2F7FEF094B}" presName="imgShp" presStyleLbl="fgImgPlace1" presStyleIdx="5" presStyleCnt="7"/>
      <dgm:spPr/>
    </dgm:pt>
    <dgm:pt modelId="{E71F26D9-37F1-45D9-BF8C-D9509E0200D9}" type="pres">
      <dgm:prSet presAssocID="{9B5C0F85-FF26-4DFA-84ED-EE2F7FEF094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769E2B-A11E-4A5D-9FD6-0F2284E0B5FE}" type="pres">
      <dgm:prSet presAssocID="{C76294CC-DD9C-42C6-81DF-557D308ABFED}" presName="spacing" presStyleCnt="0"/>
      <dgm:spPr/>
    </dgm:pt>
    <dgm:pt modelId="{F8DBA862-7842-4EE7-AFE3-719925F373D2}" type="pres">
      <dgm:prSet presAssocID="{75490B6A-FF8C-4C0F-A9CC-504D1CEEC58B}" presName="composite" presStyleCnt="0"/>
      <dgm:spPr/>
    </dgm:pt>
    <dgm:pt modelId="{A82352FE-C902-4C40-BA61-15C91E1BFEB1}" type="pres">
      <dgm:prSet presAssocID="{75490B6A-FF8C-4C0F-A9CC-504D1CEEC58B}" presName="imgShp" presStyleLbl="fgImgPlace1" presStyleIdx="6" presStyleCnt="7"/>
      <dgm:spPr/>
    </dgm:pt>
    <dgm:pt modelId="{A784E502-F9F5-4660-97FB-EF5DD3B10C9D}" type="pres">
      <dgm:prSet presAssocID="{75490B6A-FF8C-4C0F-A9CC-504D1CEEC58B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486772-78B0-4838-BFE8-7E4119E707D5}" srcId="{D7FE58B1-6088-4E94-9F0E-BD9ED03D0EDB}" destId="{CC663977-31CC-487E-89C1-32D941BD690E}" srcOrd="3" destOrd="0" parTransId="{126E6D3D-70A5-4293-B041-60B2AC4CB09D}" sibTransId="{F134B824-AF61-4E4F-87CF-30897D08A20D}"/>
    <dgm:cxn modelId="{FE851517-982C-41B5-B31F-5C4019C7CAA4}" type="presOf" srcId="{D7FE58B1-6088-4E94-9F0E-BD9ED03D0EDB}" destId="{23C58C15-CF72-48C9-9CF5-E41690A03E22}" srcOrd="0" destOrd="0" presId="urn:microsoft.com/office/officeart/2005/8/layout/vList3#1"/>
    <dgm:cxn modelId="{758101FB-25B0-4A85-BF47-21844FABDC50}" srcId="{D7FE58B1-6088-4E94-9F0E-BD9ED03D0EDB}" destId="{75490B6A-FF8C-4C0F-A9CC-504D1CEEC58B}" srcOrd="6" destOrd="0" parTransId="{91604E41-EE40-4CB4-8D68-1F8E396C0049}" sibTransId="{E8394B3A-22BF-40A7-9E4A-C65B31A8AF78}"/>
    <dgm:cxn modelId="{3C56E4F4-BCFE-49C9-BA5D-7069E0250613}" srcId="{D7FE58B1-6088-4E94-9F0E-BD9ED03D0EDB}" destId="{B0C68AB3-F976-452D-B517-D59ABAC7B5CD}" srcOrd="1" destOrd="0" parTransId="{A496E654-2B28-4401-B407-6D25F5752D5B}" sibTransId="{AD7FBDC1-D461-4EF1-9BD1-D7D50D486612}"/>
    <dgm:cxn modelId="{7E53B816-1EBE-490D-8863-762A4A237759}" type="presOf" srcId="{516C82C1-C35F-4CC5-BBA8-3EEC72924E18}" destId="{3765F912-C33D-4A01-9D7F-34D266D4CC23}" srcOrd="0" destOrd="0" presId="urn:microsoft.com/office/officeart/2005/8/layout/vList3#1"/>
    <dgm:cxn modelId="{82AA450A-142F-40D8-B534-2C189B40281A}" type="presOf" srcId="{75490B6A-FF8C-4C0F-A9CC-504D1CEEC58B}" destId="{A784E502-F9F5-4660-97FB-EF5DD3B10C9D}" srcOrd="0" destOrd="0" presId="urn:microsoft.com/office/officeart/2005/8/layout/vList3#1"/>
    <dgm:cxn modelId="{6A4E3A1D-554C-433B-9E2A-62449A0AFADB}" type="presOf" srcId="{B39960BA-B907-4374-AB6B-18E5A13AD91F}" destId="{B27CB5BC-BB90-42ED-B9CD-DC528E8C1459}" srcOrd="0" destOrd="0" presId="urn:microsoft.com/office/officeart/2005/8/layout/vList3#1"/>
    <dgm:cxn modelId="{DC2559E6-D2E7-4B29-94E8-3E4215C6C592}" type="presOf" srcId="{CC663977-31CC-487E-89C1-32D941BD690E}" destId="{D10744BB-FF63-4056-B9A4-759EAFBA7116}" srcOrd="0" destOrd="0" presId="urn:microsoft.com/office/officeart/2005/8/layout/vList3#1"/>
    <dgm:cxn modelId="{46A34A2F-DBD6-4189-A0A6-57063F3474A6}" srcId="{D7FE58B1-6088-4E94-9F0E-BD9ED03D0EDB}" destId="{B39960BA-B907-4374-AB6B-18E5A13AD91F}" srcOrd="0" destOrd="0" parTransId="{5B7726B9-2788-4B8B-86BA-1F642C70E77D}" sibTransId="{7C90FE07-7FB5-4226-A14D-BE5AB616F490}"/>
    <dgm:cxn modelId="{26E2540A-FAE2-4925-A5CD-75DAFD25735C}" srcId="{D7FE58B1-6088-4E94-9F0E-BD9ED03D0EDB}" destId="{516C82C1-C35F-4CC5-BBA8-3EEC72924E18}" srcOrd="2" destOrd="0" parTransId="{FD52460C-DB38-4332-A1C1-4B30604F4FDC}" sibTransId="{2EDD3A0C-F544-4594-A658-903A72A43731}"/>
    <dgm:cxn modelId="{8290A995-A89A-407E-AE7D-27C12106FB62}" type="presOf" srcId="{9B5C0F85-FF26-4DFA-84ED-EE2F7FEF094B}" destId="{E71F26D9-37F1-45D9-BF8C-D9509E0200D9}" srcOrd="0" destOrd="0" presId="urn:microsoft.com/office/officeart/2005/8/layout/vList3#1"/>
    <dgm:cxn modelId="{508106A6-F6E1-4676-8501-E816FF3CE8DB}" type="presOf" srcId="{04B28230-2E2B-4E82-ADF9-AB5C1DB95F69}" destId="{7945D8BD-5739-4461-B46B-08E68B21D9E2}" srcOrd="0" destOrd="0" presId="urn:microsoft.com/office/officeart/2005/8/layout/vList3#1"/>
    <dgm:cxn modelId="{9DE9C3BA-B0E0-439A-B628-ECCA61EB8F7A}" type="presOf" srcId="{B0C68AB3-F976-452D-B517-D59ABAC7B5CD}" destId="{8DABAD05-8E93-49C9-B850-5EEDB010A60C}" srcOrd="0" destOrd="0" presId="urn:microsoft.com/office/officeart/2005/8/layout/vList3#1"/>
    <dgm:cxn modelId="{A820CEFE-4907-4F6E-B59F-61F1B74C3AB6}" srcId="{D7FE58B1-6088-4E94-9F0E-BD9ED03D0EDB}" destId="{9B5C0F85-FF26-4DFA-84ED-EE2F7FEF094B}" srcOrd="5" destOrd="0" parTransId="{5B1FA5C9-4ADD-4BCA-B43A-EBAC8D778762}" sibTransId="{C76294CC-DD9C-42C6-81DF-557D308ABFED}"/>
    <dgm:cxn modelId="{E42309C4-15EC-49B1-957E-CBC3409A0FEE}" srcId="{D7FE58B1-6088-4E94-9F0E-BD9ED03D0EDB}" destId="{04B28230-2E2B-4E82-ADF9-AB5C1DB95F69}" srcOrd="4" destOrd="0" parTransId="{F05E80CA-A195-4ADF-B106-DBC3CE550175}" sibTransId="{16BF37D3-16B4-4C9D-A876-0D98FA2988C8}"/>
    <dgm:cxn modelId="{759FA647-63A7-447E-A1A1-D4EF309F19B1}" type="presParOf" srcId="{23C58C15-CF72-48C9-9CF5-E41690A03E22}" destId="{D1C7DD01-C842-45BE-8490-FD58A0C67E7F}" srcOrd="0" destOrd="0" presId="urn:microsoft.com/office/officeart/2005/8/layout/vList3#1"/>
    <dgm:cxn modelId="{D45D3379-5A4A-4899-B16F-D7766C363286}" type="presParOf" srcId="{D1C7DD01-C842-45BE-8490-FD58A0C67E7F}" destId="{F29F465F-E82D-4614-8311-CA44997895E6}" srcOrd="0" destOrd="0" presId="urn:microsoft.com/office/officeart/2005/8/layout/vList3#1"/>
    <dgm:cxn modelId="{213AE65A-24E5-4959-A199-F6CB8FBD5C77}" type="presParOf" srcId="{D1C7DD01-C842-45BE-8490-FD58A0C67E7F}" destId="{B27CB5BC-BB90-42ED-B9CD-DC528E8C1459}" srcOrd="1" destOrd="0" presId="urn:microsoft.com/office/officeart/2005/8/layout/vList3#1"/>
    <dgm:cxn modelId="{C171D611-DB69-49DC-A537-A2D5C4150163}" type="presParOf" srcId="{23C58C15-CF72-48C9-9CF5-E41690A03E22}" destId="{00BF76BD-477C-4464-991B-B6021C91914B}" srcOrd="1" destOrd="0" presId="urn:microsoft.com/office/officeart/2005/8/layout/vList3#1"/>
    <dgm:cxn modelId="{7F1AEC00-460E-4E4A-9BFB-36E3D71AB3CF}" type="presParOf" srcId="{23C58C15-CF72-48C9-9CF5-E41690A03E22}" destId="{1F78DA8B-3C4A-4DCC-9B03-840471CC662C}" srcOrd="2" destOrd="0" presId="urn:microsoft.com/office/officeart/2005/8/layout/vList3#1"/>
    <dgm:cxn modelId="{0B7A6425-D1C1-4746-B1BD-0140FC1D85AA}" type="presParOf" srcId="{1F78DA8B-3C4A-4DCC-9B03-840471CC662C}" destId="{1BA43B06-A27C-4626-A150-23B89089752E}" srcOrd="0" destOrd="0" presId="urn:microsoft.com/office/officeart/2005/8/layout/vList3#1"/>
    <dgm:cxn modelId="{87989616-DD0A-4B99-BCC1-4DE8260D86EC}" type="presParOf" srcId="{1F78DA8B-3C4A-4DCC-9B03-840471CC662C}" destId="{8DABAD05-8E93-49C9-B850-5EEDB010A60C}" srcOrd="1" destOrd="0" presId="urn:microsoft.com/office/officeart/2005/8/layout/vList3#1"/>
    <dgm:cxn modelId="{6B146BEC-ECE0-41CB-BE12-1592C5956319}" type="presParOf" srcId="{23C58C15-CF72-48C9-9CF5-E41690A03E22}" destId="{1D7602DC-5F26-4743-AD9F-2C0A5172C531}" srcOrd="3" destOrd="0" presId="urn:microsoft.com/office/officeart/2005/8/layout/vList3#1"/>
    <dgm:cxn modelId="{8382EC8C-6862-46C3-AB56-9698E66B63B6}" type="presParOf" srcId="{23C58C15-CF72-48C9-9CF5-E41690A03E22}" destId="{158A1B00-F58F-40F4-B0D5-AF9F04BCD263}" srcOrd="4" destOrd="0" presId="urn:microsoft.com/office/officeart/2005/8/layout/vList3#1"/>
    <dgm:cxn modelId="{1A4EC89C-DB51-484A-94AF-37ECC5F172B3}" type="presParOf" srcId="{158A1B00-F58F-40F4-B0D5-AF9F04BCD263}" destId="{54249A79-1C09-4CAE-857E-C6BCB7977333}" srcOrd="0" destOrd="0" presId="urn:microsoft.com/office/officeart/2005/8/layout/vList3#1"/>
    <dgm:cxn modelId="{F50EB5E2-3037-46F8-A7CC-203F4678F7AE}" type="presParOf" srcId="{158A1B00-F58F-40F4-B0D5-AF9F04BCD263}" destId="{3765F912-C33D-4A01-9D7F-34D266D4CC23}" srcOrd="1" destOrd="0" presId="urn:microsoft.com/office/officeart/2005/8/layout/vList3#1"/>
    <dgm:cxn modelId="{1F2D8EE2-97EA-4070-9F07-A27D52717C47}" type="presParOf" srcId="{23C58C15-CF72-48C9-9CF5-E41690A03E22}" destId="{0D542D30-C8AC-4B47-978D-F194639D9A0A}" srcOrd="5" destOrd="0" presId="urn:microsoft.com/office/officeart/2005/8/layout/vList3#1"/>
    <dgm:cxn modelId="{C84AE194-10D8-4144-A81D-43C775987A96}" type="presParOf" srcId="{23C58C15-CF72-48C9-9CF5-E41690A03E22}" destId="{25AF406E-8219-4DA0-8B05-73121A07ACA5}" srcOrd="6" destOrd="0" presId="urn:microsoft.com/office/officeart/2005/8/layout/vList3#1"/>
    <dgm:cxn modelId="{9BDEFAEA-1E87-4F61-8E17-186E4E3E78C8}" type="presParOf" srcId="{25AF406E-8219-4DA0-8B05-73121A07ACA5}" destId="{1AFA97DB-81F1-444B-9DE7-8C9AFDD48A20}" srcOrd="0" destOrd="0" presId="urn:microsoft.com/office/officeart/2005/8/layout/vList3#1"/>
    <dgm:cxn modelId="{3E2955E1-BD6C-4E5C-8112-00290A2380A1}" type="presParOf" srcId="{25AF406E-8219-4DA0-8B05-73121A07ACA5}" destId="{D10744BB-FF63-4056-B9A4-759EAFBA7116}" srcOrd="1" destOrd="0" presId="urn:microsoft.com/office/officeart/2005/8/layout/vList3#1"/>
    <dgm:cxn modelId="{8220DF09-410E-44F2-9A54-AD8311642679}" type="presParOf" srcId="{23C58C15-CF72-48C9-9CF5-E41690A03E22}" destId="{F509F394-E4AF-479C-9015-5577272A7C10}" srcOrd="7" destOrd="0" presId="urn:microsoft.com/office/officeart/2005/8/layout/vList3#1"/>
    <dgm:cxn modelId="{EE48457D-E360-4DD4-974F-00A445ED0044}" type="presParOf" srcId="{23C58C15-CF72-48C9-9CF5-E41690A03E22}" destId="{299467F7-5BAC-438D-9704-04BD3D4BBFAD}" srcOrd="8" destOrd="0" presId="urn:microsoft.com/office/officeart/2005/8/layout/vList3#1"/>
    <dgm:cxn modelId="{467800EE-D8C3-4467-9057-16787849015B}" type="presParOf" srcId="{299467F7-5BAC-438D-9704-04BD3D4BBFAD}" destId="{78A1A60B-60C7-492E-942F-D03E28AE46F4}" srcOrd="0" destOrd="0" presId="urn:microsoft.com/office/officeart/2005/8/layout/vList3#1"/>
    <dgm:cxn modelId="{1F8EC7DC-B357-4F0B-85CA-819A8C129DE3}" type="presParOf" srcId="{299467F7-5BAC-438D-9704-04BD3D4BBFAD}" destId="{7945D8BD-5739-4461-B46B-08E68B21D9E2}" srcOrd="1" destOrd="0" presId="urn:microsoft.com/office/officeart/2005/8/layout/vList3#1"/>
    <dgm:cxn modelId="{B79B3176-4153-4C52-A099-FC99CF8ED8E1}" type="presParOf" srcId="{23C58C15-CF72-48C9-9CF5-E41690A03E22}" destId="{C2AF230D-D70E-469B-BF4E-99F874E32023}" srcOrd="9" destOrd="0" presId="urn:microsoft.com/office/officeart/2005/8/layout/vList3#1"/>
    <dgm:cxn modelId="{34465B3D-2F8A-4ECA-BA80-07EFB367A015}" type="presParOf" srcId="{23C58C15-CF72-48C9-9CF5-E41690A03E22}" destId="{52AADC96-EE93-442B-90EE-BFAE2BB36F3D}" srcOrd="10" destOrd="0" presId="urn:microsoft.com/office/officeart/2005/8/layout/vList3#1"/>
    <dgm:cxn modelId="{B61383E5-3AAA-498F-A7AF-D73F652F827B}" type="presParOf" srcId="{52AADC96-EE93-442B-90EE-BFAE2BB36F3D}" destId="{EBDC0715-A8C1-4F56-8224-75B6D9107352}" srcOrd="0" destOrd="0" presId="urn:microsoft.com/office/officeart/2005/8/layout/vList3#1"/>
    <dgm:cxn modelId="{A3E3F9FF-A49B-4E10-87CB-C617948C0BFE}" type="presParOf" srcId="{52AADC96-EE93-442B-90EE-BFAE2BB36F3D}" destId="{E71F26D9-37F1-45D9-BF8C-D9509E0200D9}" srcOrd="1" destOrd="0" presId="urn:microsoft.com/office/officeart/2005/8/layout/vList3#1"/>
    <dgm:cxn modelId="{CC37C68C-1405-4486-9E80-0C8BA967DA28}" type="presParOf" srcId="{23C58C15-CF72-48C9-9CF5-E41690A03E22}" destId="{F7769E2B-A11E-4A5D-9FD6-0F2284E0B5FE}" srcOrd="11" destOrd="0" presId="urn:microsoft.com/office/officeart/2005/8/layout/vList3#1"/>
    <dgm:cxn modelId="{6A551E4A-99A3-438D-A5DC-9A892EDCE273}" type="presParOf" srcId="{23C58C15-CF72-48C9-9CF5-E41690A03E22}" destId="{F8DBA862-7842-4EE7-AFE3-719925F373D2}" srcOrd="12" destOrd="0" presId="urn:microsoft.com/office/officeart/2005/8/layout/vList3#1"/>
    <dgm:cxn modelId="{C46BB6A7-CF6D-48DE-97F1-279BEBEC8A40}" type="presParOf" srcId="{F8DBA862-7842-4EE7-AFE3-719925F373D2}" destId="{A82352FE-C902-4C40-BA61-15C91E1BFEB1}" srcOrd="0" destOrd="0" presId="urn:microsoft.com/office/officeart/2005/8/layout/vList3#1"/>
    <dgm:cxn modelId="{B1BAEDBB-FBBC-49B8-A2BC-3D27252A7541}" type="presParOf" srcId="{F8DBA862-7842-4EE7-AFE3-719925F373D2}" destId="{A784E502-F9F5-4660-97FB-EF5DD3B10C9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CB5BC-BB90-42ED-B9CD-DC528E8C1459}">
      <dsp:nvSpPr>
        <dsp:cNvPr id="0" name=""/>
        <dsp:cNvSpPr/>
      </dsp:nvSpPr>
      <dsp:spPr>
        <a:xfrm rot="10800000">
          <a:off x="1337355" y="1067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pendaftaran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verifikasi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Peserta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Pemilu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1067"/>
        <a:ext cx="4597363" cy="573131"/>
      </dsp:txXfrm>
    </dsp:sp>
    <dsp:sp modelId="{F29F465F-E82D-4614-8311-CA44997895E6}">
      <dsp:nvSpPr>
        <dsp:cNvPr id="0" name=""/>
        <dsp:cNvSpPr/>
      </dsp:nvSpPr>
      <dsp:spPr>
        <a:xfrm>
          <a:off x="1050789" y="1067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AD05-8E93-49C9-B850-5EEDB010A60C}">
      <dsp:nvSpPr>
        <dsp:cNvPr id="0" name=""/>
        <dsp:cNvSpPr/>
      </dsp:nvSpPr>
      <dsp:spPr>
        <a:xfrm rot="10800000">
          <a:off x="1337355" y="745283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pencalonan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Presiden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Wakil </a:t>
          </a:r>
          <a:r>
            <a:rPr lang="en-US" sz="1400" kern="1200" dirty="0" err="1">
              <a:solidFill>
                <a:schemeClr val="tx1"/>
              </a:solidFill>
            </a:rPr>
            <a:t>Presiden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serta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anggota</a:t>
          </a:r>
          <a:r>
            <a:rPr lang="en-US" sz="1400" kern="1200" dirty="0">
              <a:solidFill>
                <a:schemeClr val="tx1"/>
              </a:solidFill>
            </a:rPr>
            <a:t> DPR, DPD, DPRD </a:t>
          </a:r>
          <a:r>
            <a:rPr lang="en-US" sz="1400" kern="1200" dirty="0" err="1">
              <a:solidFill>
                <a:schemeClr val="tx1"/>
              </a:solidFill>
            </a:rPr>
            <a:t>Provinsi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DPRD </a:t>
          </a:r>
          <a:r>
            <a:rPr lang="en-US" sz="1400" kern="1200" dirty="0" err="1">
              <a:solidFill>
                <a:schemeClr val="tx1"/>
              </a:solidFill>
            </a:rPr>
            <a:t>Kabupaten</a:t>
          </a:r>
          <a:r>
            <a:rPr lang="en-US" sz="1400" kern="1200" dirty="0">
              <a:solidFill>
                <a:schemeClr val="tx1"/>
              </a:solidFill>
            </a:rPr>
            <a:t>/Kota</a:t>
          </a:r>
        </a:p>
      </dsp:txBody>
      <dsp:txXfrm rot="10800000">
        <a:off x="1480638" y="745283"/>
        <a:ext cx="4597363" cy="573131"/>
      </dsp:txXfrm>
    </dsp:sp>
    <dsp:sp modelId="{1BA43B06-A27C-4626-A150-23B89089752E}">
      <dsp:nvSpPr>
        <dsp:cNvPr id="0" name=""/>
        <dsp:cNvSpPr/>
      </dsp:nvSpPr>
      <dsp:spPr>
        <a:xfrm>
          <a:off x="1050789" y="745283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F912-C33D-4A01-9D7F-34D266D4CC23}">
      <dsp:nvSpPr>
        <dsp:cNvPr id="0" name=""/>
        <dsp:cNvSpPr/>
      </dsp:nvSpPr>
      <dsp:spPr>
        <a:xfrm rot="10800000">
          <a:off x="1337355" y="1489498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Pemutakhiran Daftar Pemilih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1489498"/>
        <a:ext cx="4597363" cy="573131"/>
      </dsp:txXfrm>
    </dsp:sp>
    <dsp:sp modelId="{54249A79-1C09-4CAE-857E-C6BCB7977333}">
      <dsp:nvSpPr>
        <dsp:cNvPr id="0" name=""/>
        <dsp:cNvSpPr/>
      </dsp:nvSpPr>
      <dsp:spPr>
        <a:xfrm>
          <a:off x="1050789" y="1489498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44BB-FF63-4056-B9A4-759EAFBA7116}">
      <dsp:nvSpPr>
        <dsp:cNvPr id="0" name=""/>
        <dsp:cNvSpPr/>
      </dsp:nvSpPr>
      <dsp:spPr>
        <a:xfrm rot="10800000">
          <a:off x="1337355" y="2233714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Kampanye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Pemilu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2233714"/>
        <a:ext cx="4597363" cy="573131"/>
      </dsp:txXfrm>
    </dsp:sp>
    <dsp:sp modelId="{1AFA97DB-81F1-444B-9DE7-8C9AFDD48A20}">
      <dsp:nvSpPr>
        <dsp:cNvPr id="0" name=""/>
        <dsp:cNvSpPr/>
      </dsp:nvSpPr>
      <dsp:spPr>
        <a:xfrm>
          <a:off x="1050789" y="2233714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5D8BD-5739-4461-B46B-08E68B21D9E2}">
      <dsp:nvSpPr>
        <dsp:cNvPr id="0" name=""/>
        <dsp:cNvSpPr/>
      </dsp:nvSpPr>
      <dsp:spPr>
        <a:xfrm rot="10800000">
          <a:off x="1337355" y="2977929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Masa </a:t>
          </a:r>
          <a:r>
            <a:rPr lang="en-US" sz="1400" kern="1200" dirty="0" err="1">
              <a:solidFill>
                <a:schemeClr val="tx1"/>
              </a:solidFill>
            </a:rPr>
            <a:t>Tenang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2977929"/>
        <a:ext cx="4597363" cy="573131"/>
      </dsp:txXfrm>
    </dsp:sp>
    <dsp:sp modelId="{78A1A60B-60C7-492E-942F-D03E28AE46F4}">
      <dsp:nvSpPr>
        <dsp:cNvPr id="0" name=""/>
        <dsp:cNvSpPr/>
      </dsp:nvSpPr>
      <dsp:spPr>
        <a:xfrm>
          <a:off x="1050789" y="2977929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26D9-37F1-45D9-BF8C-D9509E0200D9}">
      <dsp:nvSpPr>
        <dsp:cNvPr id="0" name=""/>
        <dsp:cNvSpPr/>
      </dsp:nvSpPr>
      <dsp:spPr>
        <a:xfrm rot="10800000">
          <a:off x="1337355" y="3722145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pemungutan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penghitungan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suara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3722145"/>
        <a:ext cx="4597363" cy="573131"/>
      </dsp:txXfrm>
    </dsp:sp>
    <dsp:sp modelId="{EBDC0715-A8C1-4F56-8224-75B6D9107352}">
      <dsp:nvSpPr>
        <dsp:cNvPr id="0" name=""/>
        <dsp:cNvSpPr/>
      </dsp:nvSpPr>
      <dsp:spPr>
        <a:xfrm>
          <a:off x="1050789" y="3722145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4E502-F9F5-4660-97FB-EF5DD3B10C9D}">
      <dsp:nvSpPr>
        <dsp:cNvPr id="0" name=""/>
        <dsp:cNvSpPr/>
      </dsp:nvSpPr>
      <dsp:spPr>
        <a:xfrm rot="10800000">
          <a:off x="1337355" y="4466361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Rekapitulasi Hasil Penghitungan Suara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4466361"/>
        <a:ext cx="4597363" cy="573131"/>
      </dsp:txXfrm>
    </dsp:sp>
    <dsp:sp modelId="{A82352FE-C902-4C40-BA61-15C91E1BFEB1}">
      <dsp:nvSpPr>
        <dsp:cNvPr id="0" name=""/>
        <dsp:cNvSpPr/>
      </dsp:nvSpPr>
      <dsp:spPr>
        <a:xfrm>
          <a:off x="1050789" y="4466361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BAF85FD-075F-4DE8-93FE-7ED35C66FEA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3" descr="https://indocropcircles.files.wordpress.com/2013/12/gedung-mpr-dpr-senayan-jakarta.jpg?w=640&amp;h=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60016"/>
            <a:ext cx="4421041" cy="275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43400"/>
            <a:ext cx="7543800" cy="762000"/>
          </a:xfrm>
        </p:spPr>
        <p:txBody>
          <a:bodyPr/>
          <a:lstStyle/>
          <a:p>
            <a:pPr algn="ctr"/>
            <a:r>
              <a:rPr lang="id-ID" altLang="en-US" sz="4400" b="1" kern="0" dirty="0">
                <a:solidFill>
                  <a:schemeClr val="tx1"/>
                </a:solidFill>
              </a:rPr>
              <a:t>KERANGKA </a:t>
            </a:r>
            <a:r>
              <a:rPr lang="id-ID" altLang="en-US" sz="4400" b="1" kern="0" dirty="0" smtClean="0">
                <a:solidFill>
                  <a:schemeClr val="tx1"/>
                </a:solidFill>
              </a:rPr>
              <a:t>HUKUM</a:t>
            </a:r>
            <a:r>
              <a:rPr lang="en-US" altLang="en-US" sz="4400" b="1" kern="0" dirty="0" smtClean="0">
                <a:solidFill>
                  <a:schemeClr val="tx1"/>
                </a:solidFill>
              </a:rPr>
              <a:t> </a:t>
            </a:r>
            <a:r>
              <a:rPr lang="id-ID" altLang="en-US" sz="4400" b="1" kern="0" dirty="0" smtClean="0">
                <a:solidFill>
                  <a:schemeClr val="tx1"/>
                </a:solidFill>
              </a:rPr>
              <a:t>PEMILU 2019</a:t>
            </a:r>
            <a:endParaRPr lang="es-ES" altLang="en-US" sz="4400" b="1" kern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257800"/>
            <a:ext cx="6858000" cy="7327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EVI NOVIDA GINTING MANIK</a:t>
            </a:r>
          </a:p>
          <a:p>
            <a:pPr algn="ctr"/>
            <a:r>
              <a:rPr lang="en-US" b="1" dirty="0" smtClean="0"/>
              <a:t>(ANGGOTA </a:t>
            </a:r>
            <a:r>
              <a:rPr lang="en-US" b="1" dirty="0" smtClean="0"/>
              <a:t>KPU RI)</a:t>
            </a:r>
            <a:endParaRPr lang="en-US" b="1" dirty="0"/>
          </a:p>
        </p:txBody>
      </p:sp>
      <p:pic>
        <p:nvPicPr>
          <p:cNvPr id="1026" name="Picture 2" descr="Image result for KPU Wallpap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0"/>
          <a:stretch/>
        </p:blipFill>
        <p:spPr bwMode="auto">
          <a:xfrm>
            <a:off x="6096000" y="152400"/>
            <a:ext cx="1501018" cy="15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PU Wallpap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81000"/>
            <a:ext cx="2235200" cy="12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03" y="1723366"/>
            <a:ext cx="4355976" cy="2620034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pic>
        <p:nvPicPr>
          <p:cNvPr id="9" name="Picture 181" descr="http://www.csp.com.cy/App_Directory/CMSEditor/Images/CSP/Business_People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1888" y="2040776"/>
            <a:ext cx="4005938" cy="2226424"/>
          </a:xfrm>
          <a:prstGeom prst="rect">
            <a:avLst/>
          </a:prstGeom>
          <a:noFill/>
        </p:spPr>
      </p:pic>
      <p:pic>
        <p:nvPicPr>
          <p:cNvPr id="1028" name="Picture 4" descr="Image result for KPU Wallpap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4500"/>
            <a:ext cx="22352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6203" y="62484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2800" b="1" kern="0" dirty="0" err="1" smtClean="0">
                <a:solidFill>
                  <a:srgbClr val="00B050"/>
                </a:solidFill>
              </a:rPr>
              <a:t>Bimbingan</a:t>
            </a:r>
            <a:r>
              <a:rPr lang="en-US" altLang="en-US" sz="2800" b="1" kern="0" dirty="0" smtClean="0">
                <a:solidFill>
                  <a:srgbClr val="00B05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B050"/>
                </a:solidFill>
              </a:rPr>
              <a:t>Teknis</a:t>
            </a:r>
            <a:r>
              <a:rPr lang="en-US" altLang="en-US" sz="2800" b="1" kern="0" dirty="0" smtClean="0">
                <a:solidFill>
                  <a:srgbClr val="00B05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B050"/>
                </a:solidFill>
              </a:rPr>
              <a:t>Hukum</a:t>
            </a:r>
            <a:r>
              <a:rPr lang="en-US" altLang="en-US" sz="2800" b="1" kern="0" dirty="0" smtClean="0">
                <a:solidFill>
                  <a:srgbClr val="00B05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B050"/>
                </a:solidFill>
              </a:rPr>
              <a:t>Acara</a:t>
            </a:r>
            <a:r>
              <a:rPr lang="en-US" altLang="en-US" sz="2800" b="1" kern="0" dirty="0" smtClean="0">
                <a:solidFill>
                  <a:srgbClr val="00B050"/>
                </a:solidFill>
              </a:rPr>
              <a:t> PHPU </a:t>
            </a:r>
            <a:r>
              <a:rPr lang="en-US" altLang="en-US" sz="2800" b="1" kern="0" dirty="0" err="1" smtClean="0">
                <a:solidFill>
                  <a:srgbClr val="00B050"/>
                </a:solidFill>
              </a:rPr>
              <a:t>Tahun</a:t>
            </a:r>
            <a:r>
              <a:rPr lang="en-US" altLang="en-US" sz="2800" b="1" kern="0" dirty="0" smtClean="0">
                <a:solidFill>
                  <a:srgbClr val="00B050"/>
                </a:solidFill>
              </a:rPr>
              <a:t> 2019</a:t>
            </a:r>
            <a:endParaRPr lang="es-ES" altLang="en-US" sz="2800" b="1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PEMILU DPR – FORMULA PEMILIHAN (2)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383272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Formula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KPU.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(Ps.421).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diperoleh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masing-masing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tercantum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surat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(Ps. 422).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PEMILU DPRD PROVINSI – DAPIL (1)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707710"/>
              </p:ext>
            </p:extLst>
          </p:nvPr>
        </p:nvGraphicFramePr>
        <p:xfrm>
          <a:off x="762000" y="685801"/>
          <a:ext cx="7543800" cy="484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120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yang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35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3.000.000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45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‘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(lima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mernperoleh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55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lirna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5.000.000 (lima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7.000.000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enam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7.000.000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9.000.000(Sembilan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75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9.000.000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sembilan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sebelas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85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delapan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sebelas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sarnpai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endParaRPr lang="en-US" sz="105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63550" lvl="0" indent="-231775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120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. (Ps. 188)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PEMILU DPRD PROVINSI – DAPIL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77984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gabungan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12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diberlakukan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menggunakan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bagian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yang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sama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2014,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tersebut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disesuaikan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perubahan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DPR. (Ps. 189).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4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PEMILU DPRD PROVINSI – PENCALONAN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853242"/>
              </p:ext>
            </p:extLst>
          </p:nvPr>
        </p:nvGraphicFramePr>
        <p:xfrm>
          <a:off x="762000" y="685801"/>
          <a:ext cx="7543800" cy="50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PEMILU DPRD PROVINSI – PEMBERIAN SUARA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425969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tanda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gambar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PEMILU DPRD PROVINSI – FORMULA PEMILIHAN (1)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13323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diikuti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berurutan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ganjil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3;5;7;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hasil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diurutkan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habis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420).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PEMILU DPRD KAB/KOTA – DAPIL (1)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90924"/>
              </p:ext>
            </p:extLst>
          </p:nvPr>
        </p:nvGraphicFramePr>
        <p:xfrm>
          <a:off x="762000" y="533401"/>
          <a:ext cx="75438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615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448985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paling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20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55 (lima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100.000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jumlatr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rahrs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500.000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500.000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jumlatr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50 (lima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98463" lvl="0" indent="-231775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55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 (Ps. 191)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7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DAPIL (2)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92810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gabungan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daeratr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12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diberlakukan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menggunakan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192).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ditentukan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Lmrsi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terjadi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pembentukan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setelah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penataan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induk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sesuai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194).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PENCALONAN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56485"/>
              </p:ext>
            </p:extLst>
          </p:nvPr>
        </p:nvGraphicFramePr>
        <p:xfrm>
          <a:off x="762000" y="685801"/>
          <a:ext cx="7543800" cy="50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kabupaten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kabupaten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5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PEMILU DPRD KAB/KOTA – PEMBERIAN SUARA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475524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tanda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gambar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/Kota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/Kota.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1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638800"/>
            <a:ext cx="6781800" cy="533400"/>
          </a:xfrm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chemeClr val="tx1"/>
                </a:solidFill>
              </a:rPr>
              <a:t>DASAR</a:t>
            </a:r>
            <a:r>
              <a:rPr lang="en-US" sz="3200" b="1" dirty="0">
                <a:solidFill>
                  <a:schemeClr val="tx1"/>
                </a:solidFill>
              </a:rPr>
              <a:t> HUKUM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838201"/>
            <a:ext cx="4800600" cy="3505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b="1" dirty="0" err="1" smtClean="0"/>
              <a:t>Undang-Undang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Nomor</a:t>
            </a:r>
            <a:r>
              <a:rPr lang="en-US" altLang="en-US" b="1" dirty="0" smtClean="0"/>
              <a:t> 7 </a:t>
            </a:r>
            <a:r>
              <a:rPr lang="en-US" altLang="en-US" b="1" dirty="0" err="1" smtClean="0"/>
              <a:t>Tahun</a:t>
            </a:r>
            <a:r>
              <a:rPr lang="en-US" altLang="en-US" b="1" dirty="0" smtClean="0"/>
              <a:t> 2017 </a:t>
            </a:r>
            <a:r>
              <a:rPr lang="en-US" altLang="en-US" b="1" dirty="0" err="1" smtClean="0"/>
              <a:t>tentang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Pemilihan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Umum</a:t>
            </a:r>
            <a:endParaRPr lang="en-US" altLang="en-US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altLang="en-US" b="1" dirty="0" smtClean="0"/>
              <a:t>(UU </a:t>
            </a:r>
            <a:r>
              <a:rPr lang="en-US" altLang="en-US" b="1" dirty="0" err="1" smtClean="0"/>
              <a:t>Pemilu</a:t>
            </a:r>
            <a:r>
              <a:rPr lang="en-US" altLang="en-US" b="1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Image result for BUKU UU 7 TAHUN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7564"/>
            <a:ext cx="203463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2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FORMULA PEMILIHAN (1)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755976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diikuti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berurutan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ganjil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3;5;7;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hasil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diurutkan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habis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420).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4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DAPIL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94862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</a:t>
                      </a:r>
                      <a:r>
                        <a:rPr lang="id-ID" sz="2800" dirty="0" smtClean="0"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k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4 (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). (Ps. 196)</a:t>
                      </a:r>
                    </a:p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. (Ps. 197)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2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PENCALONAN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021776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Perseorangan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dimaksud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182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183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mendaftarkan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DPD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kepada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KPU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melalui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KPU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PEMBERIAN SUARA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42921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narna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DPD (Ps. 353)..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7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PEMBERIAN SUARA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848185"/>
              </p:ext>
            </p:extLst>
          </p:nvPr>
        </p:nvGraphicFramePr>
        <p:xfrm>
          <a:off x="762000" y="685801"/>
          <a:ext cx="7543800" cy="471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KPU.</a:t>
                      </a:r>
                      <a:r>
                        <a:rPr lang="en-US" sz="16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(Ps.421)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keempat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keempat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dukungan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Pemilih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merata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penyebarannya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seluruh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tersebut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KPU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menetapkan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pengganti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antar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kelima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keenam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ketqiuh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kedelapan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(Ps. 423).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Autofit/>
          </a:bodyPr>
          <a:lstStyle/>
          <a:p>
            <a:r>
              <a:rPr lang="id-ID" sz="3200" dirty="0"/>
              <a:t>Mekanisme Pencalonan Anggota DPR, DPRD Provinsi dan DPRD Kabupaten/Kota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3434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iusulkan/diajukan oleh Partai Politik Peserta Pemilu;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Disusun dalam daftar bakal calon oleh partai politik masing-masing sesuai tingkatannya (Anggota DPR ditetapkan oleh Parpol Peserta Pemilu Tingkat Pusat, dst);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Memuat paling banyak 100% dari jumlah kursi pada setiap Dapil;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Dari 100% jumlah kursi pada setiap Dapil tersebut memuat keterwakilan perempuan paling sedikit 30%;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Disusun dengan nomor urut dan setiap 3 (tiga) orang bakal calon terdapat paling sedikit 1 (satu) orang perempuan bakal calon;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Ditujukan kepada KPU untuk bakal calon anggota DPR, kepada KPU Provinsi untuk bakal calon anggota DPRD Provinsi, dan kepada KPU Kab/Kota untuk bakal calon anggota DPRD Kab/Kota</a:t>
            </a:r>
            <a:r>
              <a:rPr lang="id-ID" altLang="en-US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Diajukan paling lambat 9 bulan sebelum hari pemungutan </a:t>
            </a:r>
            <a:r>
              <a:rPr lang="id-ID" altLang="en-US" dirty="0" smtClean="0">
                <a:latin typeface="Arial" pitchFamily="34" charset="0"/>
                <a:cs typeface="Arial" pitchFamily="34" charset="0"/>
              </a:rPr>
              <a:t>suara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241</a:t>
            </a: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243, 244, 245, 246 dan 247 </a:t>
            </a:r>
          </a:p>
        </p:txBody>
      </p:sp>
    </p:spTree>
    <p:extLst>
      <p:ext uri="{BB962C8B-B14F-4D97-AF65-F5344CB8AC3E}">
        <p14:creationId xmlns:p14="http://schemas.microsoft.com/office/powerpoint/2010/main" val="83971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id-ID" sz="3600" dirty="0"/>
              <a:t>Mekanisme Pencalonan Anggota DPD (Pasal 182, 183 dan 258) UU 7/2017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2672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eserta Pemilu anggota DPD adalah perseorangan;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Mencalonkan hanya untuk 1 (satu) lembaga perwakilan;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Mencalonkan hanya untuk 1 (satu) Dapil;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= 1.000.000 (satu juta) orang harus mendapatkan dukungan paling sedikit 1000 (seribu)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1.000.000 (satu juta) ≥ 5.000.000 (lima juta) orang harus mendapatkan dukungan paling sedikit 2000 (dua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5.000.000 (lima juta) ≥ 10.000.000 (sepuluh juta) orang harus mendapatkan dukungan paling sedikit 3000 (tiga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10.000.000 (sepuluh juta) ≥ 15.000.000 (lima belas juta) orang harus mendapatkan dukungan paling sedikit 4000 (empat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15.000.000 &gt; (lima belas juta) orang harus mendapatkan dukungan paling sedikit 4000 (empat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Dukungan tersebar di paling sedikit 50 % dari jumlah Kab/Kota di Provinsi yang bersangkutan;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Diajukan paling lambat 9 bulan sebelum hari pemungutan suara dan diajukan kepada KPU melalui KPU Provinsi</a:t>
            </a:r>
            <a:r>
              <a:rPr lang="id-ID" alt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2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620000" cy="838200"/>
          </a:xfrm>
        </p:spPr>
        <p:txBody>
          <a:bodyPr>
            <a:normAutofit/>
          </a:bodyPr>
          <a:lstStyle/>
          <a:p>
            <a:pPr algn="ctr"/>
            <a:r>
              <a:rPr lang="id-ID" sz="3600" dirty="0"/>
              <a:t>Mekanisme Pencalonan Anggota DPD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685800"/>
            <a:ext cx="34290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Putusan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MK,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Bakal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Calon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DPD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bukanlah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PENGURUS PARTAI POLITIK,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HARUS MENGUNDURKAN DIRI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PENGURUS PARTAI POLITIK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.kaskus.id/images/2018/01/09/6295443_20180109084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8114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20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468313" y="404813"/>
            <a:ext cx="8229600" cy="72455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ASPEK PENTING PEMILU</a:t>
            </a:r>
            <a:endParaRPr lang="id-ID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483768" y="1272817"/>
            <a:ext cx="6579096" cy="532453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err="1"/>
              <a:t>Kerangka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Hukum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Law</a:t>
            </a:r>
            <a:r>
              <a:rPr lang="en-US" altLang="en-US" sz="2000" i="1" dirty="0"/>
              <a:t>)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Undang-Undang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Peraturan</a:t>
            </a:r>
            <a:r>
              <a:rPr lang="en-US" altLang="en-US" sz="2000" dirty="0"/>
              <a:t> KPU, </a:t>
            </a:r>
            <a:r>
              <a:rPr lang="en-US" altLang="en-US" sz="2000" dirty="0" err="1"/>
              <a:t>Peraturan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Bawaslu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rangka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Kepastian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Hukum</a:t>
            </a:r>
            <a:r>
              <a:rPr lang="en-US" altLang="en-US" sz="2000" dirty="0"/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/>
              <a:t>Proses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Process</a:t>
            </a:r>
            <a:r>
              <a:rPr lang="en-US" altLang="en-US" sz="2000" dirty="0"/>
              <a:t>): </a:t>
            </a:r>
            <a:r>
              <a:rPr lang="en-US" altLang="en-US" sz="2000" dirty="0" err="1"/>
              <a:t>Tahapan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err="1"/>
              <a:t>Penegakan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Hukum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Law Enforcement</a:t>
            </a:r>
            <a:r>
              <a:rPr lang="en-US" altLang="en-US" sz="2000" dirty="0"/>
              <a:t>),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:</a:t>
            </a:r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pidana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administratif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Sengketa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: Proses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 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1110440" y="3068960"/>
            <a:ext cx="1373328" cy="3312368"/>
          </a:xfrm>
          <a:prstGeom prst="bentArrow">
            <a:avLst>
              <a:gd name="adj1" fmla="val 25000"/>
              <a:gd name="adj2" fmla="val 25428"/>
              <a:gd name="adj3" fmla="val 25000"/>
              <a:gd name="adj4" fmla="val 465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2273858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Mewujudkan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Integritas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Pemilu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3059668"/>
            <a:ext cx="105502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8433" y="3059668"/>
            <a:ext cx="99533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Hasil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339752" y="2492896"/>
            <a:ext cx="1007343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7095" y="2360858"/>
            <a:ext cx="376002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kekosongan</a:t>
            </a:r>
            <a:r>
              <a:rPr lang="en-US" altLang="en-US" dirty="0"/>
              <a:t> </a:t>
            </a:r>
            <a:r>
              <a:rPr lang="en-US" altLang="en-US" dirty="0" err="1"/>
              <a:t>hukum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multitafsir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bertentangan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dilaksanakan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9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179512" y="188640"/>
            <a:ext cx="8785225" cy="7619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/>
              <a:t>Potensi</a:t>
            </a:r>
            <a:r>
              <a:rPr lang="en-US" sz="3200" dirty="0"/>
              <a:t> </a:t>
            </a:r>
            <a:r>
              <a:rPr lang="en-US" sz="3200" dirty="0" err="1"/>
              <a:t>Kecurangan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Pemilu</a:t>
            </a:r>
            <a:endParaRPr lang="en-A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20882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dirty="0" err="1"/>
              <a:t>Potensial</a:t>
            </a:r>
            <a:endParaRPr lang="en-US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711958"/>
              </p:ext>
            </p:extLst>
          </p:nvPr>
        </p:nvGraphicFramePr>
        <p:xfrm>
          <a:off x="1619672" y="1340768"/>
          <a:ext cx="71287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8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pPr algn="r"/>
            <a:r>
              <a:rPr lang="id-ID" sz="4400" b="1" dirty="0">
                <a:solidFill>
                  <a:schemeClr val="tx1"/>
                </a:solidFill>
              </a:rPr>
              <a:t>PARTAI POLITIK PESERTA PEMILU 2019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F88348B-515F-4D28-9ED5-225C084DF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1111640" y="204696"/>
            <a:ext cx="6796633" cy="11430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PENEGAKAN HUKUM PEMILU</a:t>
            </a:r>
          </a:p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(</a:t>
            </a:r>
            <a:r>
              <a:rPr lang="en-AU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Electoral Law Enforcement)</a:t>
            </a:r>
            <a:endParaRPr lang="en-AU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grpSp>
        <p:nvGrpSpPr>
          <p:cNvPr id="24579" name="Group 43"/>
          <p:cNvGrpSpPr>
            <a:grpSpLocks/>
          </p:cNvGrpSpPr>
          <p:nvPr/>
        </p:nvGrpSpPr>
        <p:grpSpPr bwMode="auto">
          <a:xfrm>
            <a:off x="227174" y="1686933"/>
            <a:ext cx="8737314" cy="3391387"/>
            <a:chOff x="-189781" y="0"/>
            <a:chExt cx="6114255" cy="1682074"/>
          </a:xfrm>
          <a:solidFill>
            <a:srgbClr val="FFC000"/>
          </a:solidFill>
        </p:grpSpPr>
        <p:grpSp>
          <p:nvGrpSpPr>
            <p:cNvPr id="24581" name="Group 44"/>
            <p:cNvGrpSpPr>
              <a:grpSpLocks/>
            </p:cNvGrpSpPr>
            <p:nvPr/>
          </p:nvGrpSpPr>
          <p:grpSpPr bwMode="auto">
            <a:xfrm>
              <a:off x="-189781" y="0"/>
              <a:ext cx="6114255" cy="1682073"/>
              <a:chOff x="-189781" y="0"/>
              <a:chExt cx="6114255" cy="1130650"/>
            </a:xfrm>
            <a:grpFill/>
          </p:grpSpPr>
          <p:cxnSp>
            <p:nvCxnSpPr>
              <p:cNvPr id="47" name="Straight Arrow Connector 46"/>
              <p:cNvCxnSpPr>
                <a:stCxn id="51" idx="5"/>
                <a:endCxn id="57" idx="0"/>
              </p:cNvCxnSpPr>
              <p:nvPr/>
            </p:nvCxnSpPr>
            <p:spPr>
              <a:xfrm>
                <a:off x="1343670" y="567644"/>
                <a:ext cx="158050" cy="253209"/>
              </a:xfrm>
              <a:prstGeom prst="straightConnector1">
                <a:avLst/>
              </a:prstGeom>
              <a:grpFill/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84" name="Group 47"/>
              <p:cNvGrpSpPr>
                <a:grpSpLocks/>
              </p:cNvGrpSpPr>
              <p:nvPr/>
            </p:nvGrpSpPr>
            <p:grpSpPr bwMode="auto">
              <a:xfrm>
                <a:off x="-189781" y="0"/>
                <a:ext cx="6114255" cy="1130650"/>
                <a:chOff x="-189781" y="0"/>
                <a:chExt cx="6114255" cy="1130650"/>
              </a:xfrm>
              <a:grpFill/>
            </p:grpSpPr>
            <p:cxnSp>
              <p:nvCxnSpPr>
                <p:cNvPr id="49" name="Straight Arrow Connector 48"/>
                <p:cNvCxnSpPr>
                  <a:stCxn id="21" idx="4"/>
                  <a:endCxn id="60" idx="0"/>
                </p:cNvCxnSpPr>
                <p:nvPr/>
              </p:nvCxnSpPr>
              <p:spPr>
                <a:xfrm>
                  <a:off x="5061643" y="629906"/>
                  <a:ext cx="375694" cy="166940"/>
                </a:xfrm>
                <a:prstGeom prst="straightConnector1">
                  <a:avLst/>
                </a:prstGeom>
                <a:grpFill/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86" name="Group 49"/>
                <p:cNvGrpSpPr>
                  <a:grpSpLocks/>
                </p:cNvGrpSpPr>
                <p:nvPr/>
              </p:nvGrpSpPr>
              <p:grpSpPr bwMode="auto">
                <a:xfrm>
                  <a:off x="-189781" y="0"/>
                  <a:ext cx="6114255" cy="1130650"/>
                  <a:chOff x="-189781" y="0"/>
                  <a:chExt cx="6114255" cy="1130650"/>
                </a:xfrm>
                <a:grpFill/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52074" y="116326"/>
                    <a:ext cx="1513199" cy="528752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Pemilu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3" name="Straight Arrow Connector 52"/>
                  <p:cNvCxnSpPr>
                    <a:stCxn id="51" idx="5"/>
                    <a:endCxn id="55" idx="0"/>
                  </p:cNvCxnSpPr>
                  <p:nvPr/>
                </p:nvCxnSpPr>
                <p:spPr>
                  <a:xfrm flipH="1">
                    <a:off x="331402" y="567644"/>
                    <a:ext cx="1012269" cy="25320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>
                    <a:stCxn id="51" idx="5"/>
                    <a:endCxn id="59" idx="0"/>
                  </p:cNvCxnSpPr>
                  <p:nvPr/>
                </p:nvCxnSpPr>
                <p:spPr>
                  <a:xfrm>
                    <a:off x="1343670" y="567644"/>
                    <a:ext cx="1299095" cy="25320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-189781" y="820853"/>
                    <a:ext cx="1042365" cy="27587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Pidana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6" name="Straight Arrow Connector 55"/>
                  <p:cNvCxnSpPr>
                    <a:stCxn id="21" idx="4"/>
                    <a:endCxn id="46" idx="0"/>
                  </p:cNvCxnSpPr>
                  <p:nvPr/>
                </p:nvCxnSpPr>
                <p:spPr>
                  <a:xfrm flipH="1">
                    <a:off x="4180127" y="629906"/>
                    <a:ext cx="881516" cy="16693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951264" y="820853"/>
                    <a:ext cx="1100913" cy="27495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Administratif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1981864" y="0"/>
                    <a:ext cx="1876469" cy="682320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Penegakan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Hukum</a:t>
                    </a:r>
                    <a:endParaRPr lang="en-US" sz="2000" b="1" dirty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Pemilu</a:t>
                    </a:r>
                    <a:endParaRPr lang="en-US" sz="2000" b="1" dirty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160630" y="820853"/>
                    <a:ext cx="964271" cy="27495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Kode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Etik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en-US" sz="20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4950202" y="796846"/>
                    <a:ext cx="974272" cy="333804"/>
                  </a:xfrm>
                  <a:prstGeom prst="rect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Sengketa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Hasil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46" name="Rectangle 45"/>
            <p:cNvSpPr/>
            <p:nvPr/>
          </p:nvSpPr>
          <p:spPr>
            <a:xfrm>
              <a:off x="3493975" y="1185471"/>
              <a:ext cx="1372304" cy="49660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Sengketa</a:t>
              </a: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Proses</a:t>
              </a:r>
            </a:p>
            <a:p>
              <a:pPr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(Non </a:t>
              </a:r>
              <a:r>
                <a:rPr lang="en-US" sz="16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Hasil</a:t>
              </a: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6570514" y="1990346"/>
            <a:ext cx="2321966" cy="1585991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Sengketa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700789" y="2666126"/>
            <a:ext cx="595312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flipH="1">
            <a:off x="6008484" y="2669093"/>
            <a:ext cx="595312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5550191" y="5085184"/>
            <a:ext cx="1961031" cy="9361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PTUN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7621250" y="5085184"/>
            <a:ext cx="1415246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3635896" y="4982973"/>
            <a:ext cx="1415246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DKPP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1907704" y="5013177"/>
            <a:ext cx="1550857" cy="42302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nip Diagonal Corner Rectangle 40"/>
          <p:cNvSpPr/>
          <p:nvPr/>
        </p:nvSpPr>
        <p:spPr>
          <a:xfrm>
            <a:off x="320527" y="4982973"/>
            <a:ext cx="1227137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94235" y="5556613"/>
            <a:ext cx="1941661" cy="82471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Administratif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TSM</a:t>
            </a:r>
          </a:p>
        </p:txBody>
      </p:sp>
      <p:cxnSp>
        <p:nvCxnSpPr>
          <p:cNvPr id="31" name="Straight Arrow Connector 30"/>
          <p:cNvCxnSpPr>
            <a:stCxn id="29" idx="3"/>
            <a:endCxn id="30" idx="0"/>
          </p:cNvCxnSpPr>
          <p:nvPr/>
        </p:nvCxnSpPr>
        <p:spPr bwMode="auto">
          <a:xfrm flipH="1">
            <a:off x="2665066" y="5013177"/>
            <a:ext cx="18067" cy="543436"/>
          </a:xfrm>
          <a:prstGeom prst="straightConnector1">
            <a:avLst/>
          </a:prstGeom>
          <a:solidFill>
            <a:srgbClr val="FFC000"/>
          </a:solidFill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nip Diagonal Corner Rectangle 32"/>
          <p:cNvSpPr/>
          <p:nvPr/>
        </p:nvSpPr>
        <p:spPr>
          <a:xfrm>
            <a:off x="3635896" y="5851729"/>
            <a:ext cx="1745007" cy="8664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34190" y="5436201"/>
            <a:ext cx="1399809" cy="586602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34189" y="5921044"/>
            <a:ext cx="1399809" cy="586602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Kejaksaan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81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5536" y="276601"/>
            <a:ext cx="8352928" cy="660368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DESAIN </a:t>
            </a:r>
            <a:r>
              <a:rPr lang="id-ID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PENANGANAN </a:t>
            </a: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PELANGGARAN PEMILU</a:t>
            </a:r>
          </a:p>
        </p:txBody>
      </p:sp>
      <p:sp>
        <p:nvSpPr>
          <p:cNvPr id="24580" name="TextBox 77"/>
          <p:cNvSpPr txBox="1">
            <a:spLocks noChangeArrowheads="1"/>
          </p:cNvSpPr>
          <p:nvPr/>
        </p:nvSpPr>
        <p:spPr bwMode="auto">
          <a:xfrm>
            <a:off x="207988" y="1556792"/>
            <a:ext cx="875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988" y="1124744"/>
            <a:ext cx="8791363" cy="5616622"/>
            <a:chOff x="5852" y="-118257"/>
            <a:chExt cx="6421047" cy="2912241"/>
          </a:xfrm>
        </p:grpSpPr>
        <p:sp>
          <p:nvSpPr>
            <p:cNvPr id="5" name="Rounded Rectangle 4"/>
            <p:cNvSpPr/>
            <p:nvPr/>
          </p:nvSpPr>
          <p:spPr>
            <a:xfrm>
              <a:off x="3500472" y="-51858"/>
              <a:ext cx="1034415" cy="44704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Temuan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98522" y="668955"/>
              <a:ext cx="1200785" cy="47371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Laporan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kpd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  <a:endCxn id="8" idx="1"/>
            </p:cNvCxnSpPr>
            <p:nvPr/>
          </p:nvCxnSpPr>
          <p:spPr>
            <a:xfrm flipV="1">
              <a:off x="4499307" y="511676"/>
              <a:ext cx="465896" cy="394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965202" y="281303"/>
              <a:ext cx="1332230" cy="46074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r>
                <a:rPr lang="en-US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3103" y="-118257"/>
              <a:ext cx="1685290" cy="5822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Pengawasan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aktif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oleh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6888" y="495965"/>
              <a:ext cx="1949986" cy="7048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Warga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Pemantau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932070" y="-17220"/>
              <a:ext cx="1574165" cy="5321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Dugaan</a:t>
              </a:r>
              <a:r>
                <a:rPr lang="en-US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endPara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03568" y="599782"/>
              <a:ext cx="1672590" cy="53334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Dugaan</a:t>
              </a:r>
              <a:r>
                <a:rPr lang="en-US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endPara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852" y="1417840"/>
              <a:ext cx="6421047" cy="137614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Administratif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ditangani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diselesaikan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proses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pemeriksaan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Terbuka;</a:t>
              </a: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Kode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Etik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DKPP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Sidang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Etik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ditangani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kepada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Sistem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Peradilan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sampai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tingkat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Banding (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Pengadilan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Tinggi);</a:t>
              </a:r>
              <a:endParaRPr lang="en-US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lain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yang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bukan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sengketa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maupun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tindak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diproses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sesuai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dengan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kewenangan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masing-masing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endParaRPr lang="en-US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kepada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instansi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pihak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yang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berwenang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. </a:t>
              </a:r>
            </a:p>
          </p:txBody>
        </p:sp>
        <p:sp>
          <p:nvSpPr>
            <p:cNvPr id="14" name="Snip Diagonal Corner Rectangle 13"/>
            <p:cNvSpPr/>
            <p:nvPr/>
          </p:nvSpPr>
          <p:spPr>
            <a:xfrm>
              <a:off x="3362015" y="374179"/>
              <a:ext cx="1033669" cy="314352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7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nip Diagonal Corner Rectangle 14"/>
            <p:cNvSpPr/>
            <p:nvPr/>
          </p:nvSpPr>
          <p:spPr>
            <a:xfrm>
              <a:off x="4821532" y="703145"/>
              <a:ext cx="1579995" cy="446828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Tindak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Lanjut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oleh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7+7= 14hr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Arrow Connector 16"/>
          <p:cNvCxnSpPr>
            <a:stCxn id="15" idx="1"/>
            <a:endCxn id="13" idx="0"/>
          </p:cNvCxnSpPr>
          <p:nvPr/>
        </p:nvCxnSpPr>
        <p:spPr>
          <a:xfrm flipH="1">
            <a:off x="4603670" y="3570685"/>
            <a:ext cx="3279320" cy="51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8" idx="1"/>
          </p:cNvCxnSpPr>
          <p:nvPr/>
        </p:nvCxnSpPr>
        <p:spPr>
          <a:xfrm>
            <a:off x="6408907" y="1683890"/>
            <a:ext cx="589165" cy="65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51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13813" y="290835"/>
            <a:ext cx="8785225" cy="6330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DESAIN SENGKETA PROSES PEMILU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491514" y="1052736"/>
            <a:ext cx="8652486" cy="4298313"/>
            <a:chOff x="5148" y="-188468"/>
            <a:chExt cx="5489286" cy="2828462"/>
          </a:xfrm>
        </p:grpSpPr>
        <p:sp>
          <p:nvSpPr>
            <p:cNvPr id="5" name="Rounded Rectangle 4"/>
            <p:cNvSpPr/>
            <p:nvPr/>
          </p:nvSpPr>
          <p:spPr>
            <a:xfrm>
              <a:off x="2680839" y="-188468"/>
              <a:ext cx="1034415" cy="61973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Permohonan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kpd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148" y="-78389"/>
              <a:ext cx="1440815" cy="5822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Keputusan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KPU</a:t>
              </a:r>
              <a:endParaRPr lang="en-US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232452" y="-116551"/>
              <a:ext cx="1574165" cy="6586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/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Calon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0238" y="-52085"/>
              <a:ext cx="1332230" cy="3485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Sengketa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2673254" y="427840"/>
              <a:ext cx="1033669" cy="314352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3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Keputusan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KPU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nip Diagonal Corner Rectangle 9"/>
            <p:cNvSpPr/>
            <p:nvPr/>
          </p:nvSpPr>
          <p:spPr>
            <a:xfrm>
              <a:off x="3844952" y="272451"/>
              <a:ext cx="1649482" cy="487017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memeriksa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memutus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12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48" y="909750"/>
              <a:ext cx="5332165" cy="8395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menerima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mengkaji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permohonan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penyelesaian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sengketa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mempertemukan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pihak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yang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bersengketa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mencapai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kesepakatan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mediasi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musyawarah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mufakat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. 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3"/>
              <a:endCxn id="8" idx="1"/>
            </p:cNvCxnSpPr>
            <p:nvPr/>
          </p:nvCxnSpPr>
          <p:spPr>
            <a:xfrm>
              <a:off x="3715253" y="121398"/>
              <a:ext cx="354984" cy="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1"/>
              <a:endCxn id="11" idx="0"/>
            </p:cNvCxnSpPr>
            <p:nvPr/>
          </p:nvCxnSpPr>
          <p:spPr>
            <a:xfrm flipH="1">
              <a:off x="2671230" y="759468"/>
              <a:ext cx="1998462" cy="150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223164" y="1943735"/>
              <a:ext cx="1271270" cy="6457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Ada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Solusi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Mufakat</a:t>
              </a:r>
              <a:endParaRPr lang="en-US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1" idx="2"/>
              <a:endCxn id="14" idx="0"/>
            </p:cNvCxnSpPr>
            <p:nvPr/>
          </p:nvCxnSpPr>
          <p:spPr>
            <a:xfrm>
              <a:off x="2671230" y="1749288"/>
              <a:ext cx="2187569" cy="194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403661" y="1994199"/>
              <a:ext cx="1588770" cy="6457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Mencapai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Kesepahaman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1" idx="2"/>
              <a:endCxn id="16" idx="0"/>
            </p:cNvCxnSpPr>
            <p:nvPr/>
          </p:nvCxnSpPr>
          <p:spPr>
            <a:xfrm>
              <a:off x="2671230" y="1749288"/>
              <a:ext cx="526816" cy="2449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ight Arrow 17"/>
            <p:cNvSpPr/>
            <p:nvPr/>
          </p:nvSpPr>
          <p:spPr>
            <a:xfrm flipH="1">
              <a:off x="1442833" y="2051032"/>
              <a:ext cx="1186180" cy="5321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Adjudikasi</a:t>
              </a:r>
              <a:endPara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0989" y="1896450"/>
              <a:ext cx="1331844" cy="61597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Putusan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final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mengikat</a:t>
              </a:r>
              <a:endParaRPr lang="en-US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kecuali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3 (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tiga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hal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Snip Diagonal Corner Rectangle 31"/>
          <p:cNvSpPr/>
          <p:nvPr/>
        </p:nvSpPr>
        <p:spPr>
          <a:xfrm>
            <a:off x="252119" y="5392105"/>
            <a:ext cx="2989770" cy="1322682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perihal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partai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endParaRPr lang="es-E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daftar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DPR, DPD dan DPRD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endParaRPr lang="es-E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endParaRPr lang="en-US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75856" y="5536121"/>
            <a:ext cx="2639585" cy="11332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Sengketa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Tata Usaha Negara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40152" y="5661248"/>
            <a:ext cx="1630496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PTUN</a:t>
            </a:r>
            <a:endParaRPr lang="en-US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19" idx="2"/>
            <a:endCxn id="32" idx="3"/>
          </p:cNvCxnSpPr>
          <p:nvPr/>
        </p:nvCxnSpPr>
        <p:spPr>
          <a:xfrm>
            <a:off x="1708006" y="5157192"/>
            <a:ext cx="38998" cy="23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0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543800" cy="609600"/>
          </a:xfrm>
        </p:spPr>
        <p:txBody>
          <a:bodyPr>
            <a:noAutofit/>
          </a:bodyPr>
          <a:lstStyle/>
          <a:p>
            <a:r>
              <a:rPr lang="en-ID" sz="3600" dirty="0" err="1" smtClean="0"/>
              <a:t>Persiapan</a:t>
            </a:r>
            <a:r>
              <a:rPr lang="en-ID" sz="3600" dirty="0" smtClean="0"/>
              <a:t> KPUD </a:t>
            </a:r>
            <a:r>
              <a:rPr lang="en-ID" sz="3600" dirty="0" err="1" smtClean="0"/>
              <a:t>dalam</a:t>
            </a:r>
            <a:r>
              <a:rPr lang="en-ID" sz="3600" dirty="0" smtClean="0"/>
              <a:t> PHPU </a:t>
            </a:r>
            <a:r>
              <a:rPr lang="en-ID" sz="3600" dirty="0" err="1" smtClean="0"/>
              <a:t>Tahun</a:t>
            </a:r>
            <a:r>
              <a:rPr lang="en-ID" sz="3600" dirty="0" smtClean="0"/>
              <a:t> 2019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495800"/>
          </a:xfrm>
        </p:spPr>
        <p:txBody>
          <a:bodyPr>
            <a:normAutofit fontScale="92500" lnSpcReduction="20000"/>
          </a:bodyPr>
          <a:lstStyle/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KPUD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memedomani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UU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PKPU;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KPUD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mengawal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pemungutan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penghitungan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rekapitulasi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KPUD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jawaban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Termohon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disampaikan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Mahkamah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argumen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jawaban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KPUD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beracara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Mahkamah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meskipun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KPUD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hokum,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dikontrol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ID" dirty="0" smtClean="0">
                <a:latin typeface="Arial" panose="020B0604020202020204" pitchFamily="34" charset="0"/>
                <a:cs typeface="Arial" panose="020B0604020202020204" pitchFamily="34" charset="0"/>
              </a:rPr>
              <a:t> KPUD.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20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K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159983" cy="12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7848" y="3951681"/>
            <a:ext cx="3048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kern="0" dirty="0" err="1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Terima</a:t>
            </a:r>
            <a:r>
              <a:rPr lang="en-US" sz="3600" kern="0" dirty="0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 </a:t>
            </a:r>
            <a:r>
              <a:rPr lang="en-US" sz="3600" kern="0" dirty="0" err="1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Kasih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492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r>
              <a:rPr lang="id-ID" sz="4400" b="1" dirty="0">
                <a:solidFill>
                  <a:schemeClr val="tx1"/>
                </a:solidFill>
              </a:rPr>
              <a:t>PARTAI POLITIK PESERTA PEMILU </a:t>
            </a:r>
            <a:r>
              <a:rPr lang="id-ID" sz="4400" b="1" dirty="0" smtClean="0">
                <a:solidFill>
                  <a:schemeClr val="tx1"/>
                </a:solidFill>
              </a:rPr>
              <a:t>2019</a:t>
            </a:r>
            <a:r>
              <a:rPr lang="en-US" sz="4400" b="1" dirty="0" smtClean="0">
                <a:solidFill>
                  <a:schemeClr val="tx1"/>
                </a:solidFill>
              </a:rPr>
              <a:t> (KHUSUS ACEH)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2" descr="Image result for parpol lokal ace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1"/>
            <a:ext cx="7391400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3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STRATEGIS PEMILU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/>
              <a:t>Daerah </a:t>
            </a:r>
            <a:r>
              <a:rPr lang="en-US" sz="2800" dirty="0" err="1"/>
              <a:t>Pemilihan</a:t>
            </a:r>
            <a:r>
              <a:rPr lang="en-US" sz="2800" dirty="0"/>
              <a:t> (</a:t>
            </a:r>
            <a:r>
              <a:rPr lang="en-US" sz="2800" i="1" dirty="0"/>
              <a:t>district magnitude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Alokasi</a:t>
            </a:r>
            <a:r>
              <a:rPr lang="en-US" sz="2800" dirty="0"/>
              <a:t> </a:t>
            </a:r>
            <a:r>
              <a:rPr lang="en-US" sz="2800" dirty="0" err="1"/>
              <a:t>Kursi</a:t>
            </a:r>
            <a:r>
              <a:rPr lang="en-US" sz="2800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Pencalonan</a:t>
            </a:r>
            <a:r>
              <a:rPr lang="en-US" sz="2800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b="1" dirty="0" err="1"/>
              <a:t>Metode</a:t>
            </a:r>
            <a:r>
              <a:rPr lang="en-US" sz="2800" b="1" dirty="0"/>
              <a:t> </a:t>
            </a:r>
            <a:r>
              <a:rPr lang="en-US" sz="2800" b="1" dirty="0" err="1"/>
              <a:t>Pemberian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b="1" dirty="0"/>
              <a:t>Formula </a:t>
            </a:r>
            <a:r>
              <a:rPr lang="en-US" sz="2800" b="1" dirty="0" err="1"/>
              <a:t>Pemilihan</a:t>
            </a:r>
            <a:r>
              <a:rPr lang="en-US" sz="2800" b="1" dirty="0"/>
              <a:t> (</a:t>
            </a:r>
            <a:r>
              <a:rPr lang="en-US" sz="2800" b="1" i="1" dirty="0"/>
              <a:t>electoral formula</a:t>
            </a:r>
            <a:r>
              <a:rPr lang="en-US" sz="2800" b="1" dirty="0"/>
              <a:t>): </a:t>
            </a:r>
            <a:r>
              <a:rPr lang="en-US" sz="2800" b="1" dirty="0" err="1"/>
              <a:t>Rumus</a:t>
            </a:r>
            <a:r>
              <a:rPr lang="en-US" sz="2800" b="1" dirty="0"/>
              <a:t> </a:t>
            </a:r>
            <a:r>
              <a:rPr lang="en-US" sz="2800" b="1" dirty="0" err="1"/>
              <a:t>konversi</a:t>
            </a:r>
            <a:r>
              <a:rPr lang="en-US" sz="2800" b="1" dirty="0"/>
              <a:t> </a:t>
            </a:r>
            <a:r>
              <a:rPr lang="en-US" sz="2800" b="1" dirty="0" err="1"/>
              <a:t>perolehan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kursi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penetapan</a:t>
            </a:r>
            <a:r>
              <a:rPr lang="en-US" sz="2800" b="1" dirty="0"/>
              <a:t> </a:t>
            </a:r>
            <a:r>
              <a:rPr lang="en-US" sz="2800" b="1" dirty="0" err="1"/>
              <a:t>calon</a:t>
            </a:r>
            <a:r>
              <a:rPr lang="en-US" sz="2800" b="1" dirty="0"/>
              <a:t> </a:t>
            </a:r>
            <a:r>
              <a:rPr lang="en-US" sz="2800" b="1" dirty="0" err="1"/>
              <a:t>terpilih</a:t>
            </a:r>
            <a:r>
              <a:rPr lang="en-US" sz="28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054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PEMILU DPR - DAPIL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557251"/>
              </p:ext>
            </p:extLst>
          </p:nvPr>
        </p:nvGraphicFramePr>
        <p:xfrm>
          <a:off x="762000" y="685801"/>
          <a:ext cx="7543800" cy="471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 </a:t>
                      </a:r>
                      <a:r>
                        <a:rPr lang="en-US" sz="2400" dirty="0" err="1" smtClean="0"/>
                        <a:t>adalah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provinsi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gabungan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lvl="0"/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penentuan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diberlakukan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penentuan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setiap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 paling </a:t>
                      </a:r>
                      <a:r>
                        <a:rPr lang="en-US" sz="2400" dirty="0" err="1" smtClean="0"/>
                        <a:t>sedikit</a:t>
                      </a:r>
                      <a:r>
                        <a:rPr lang="en-US" sz="2400" dirty="0" smtClean="0"/>
                        <a:t> 3 (</a:t>
                      </a:r>
                      <a:r>
                        <a:rPr lang="en-US" sz="2400" dirty="0" err="1" smtClean="0"/>
                        <a:t>tiga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paling </a:t>
                      </a:r>
                      <a:r>
                        <a:rPr lang="en-US" sz="2400" dirty="0" err="1" smtClean="0"/>
                        <a:t>banyak</a:t>
                      </a:r>
                      <a:r>
                        <a:rPr lang="en-US" sz="2400" dirty="0" smtClean="0"/>
                        <a:t> 10 (</a:t>
                      </a:r>
                      <a:r>
                        <a:rPr lang="en-US" sz="2400" dirty="0" err="1" smtClean="0"/>
                        <a:t>sepuluh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(Ps. 187).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34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PEMILU DPR - PENCALONAN</a:t>
            </a:r>
            <a:endParaRPr lang="en-US" sz="4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55619"/>
              </p:ext>
            </p:extLst>
          </p:nvPr>
        </p:nvGraphicFramePr>
        <p:xfrm>
          <a:off x="762000" y="685801"/>
          <a:ext cx="7543800" cy="488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 yang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100 %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  <a:endParaRPr lang="en-US" sz="14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76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PEMILU DPR – PEMBERIAN SUARA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145876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Metode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Pemberian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Suara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Mencoblos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</a:t>
                      </a:r>
                      <a:r>
                        <a:rPr lang="en-US" sz="2400" dirty="0" smtClean="0"/>
                        <a:t> kali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nomor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tanda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gambar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partai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politik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calon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untuk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PEMILU DPR – FORMULA PEMILIHAN (1)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476660"/>
              </p:ext>
            </p:extLst>
          </p:nvPr>
        </p:nvGraphicFramePr>
        <p:xfrm>
          <a:off x="762000" y="685801"/>
          <a:ext cx="7543800" cy="474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Formula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harus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memenuhi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ambang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batas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4 %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persen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nasional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diikutkan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DPR.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pembagi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diikuti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berurutan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ganjil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3;5;7;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seterusnya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pembagian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diurutkan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berdasarkan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jumlah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63550" indent="-296863">
                        <a:buFont typeface="+mj-lt"/>
                        <a:buAutoNum type="alphaL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pertama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pertama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kedua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kedua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ketiga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ketiga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seterusnya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sampai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jumlah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habis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420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293</TotalTime>
  <Words>3051</Words>
  <Application>Microsoft Office PowerPoint</Application>
  <PresentationFormat>On-screen Show (4:3)</PresentationFormat>
  <Paragraphs>284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Calibri</vt:lpstr>
      <vt:lpstr>Impact</vt:lpstr>
      <vt:lpstr>Imprint MT Shadow</vt:lpstr>
      <vt:lpstr>Times New Roman</vt:lpstr>
      <vt:lpstr>Wingdings</vt:lpstr>
      <vt:lpstr>NewsPrint</vt:lpstr>
      <vt:lpstr>KERANGKA HUKUM PEMILU 2019</vt:lpstr>
      <vt:lpstr>DASAR HUKUM</vt:lpstr>
      <vt:lpstr>PARTAI POLITIK PESERTA PEMILU 2019</vt:lpstr>
      <vt:lpstr>PARTAI POLITIK PESERTA PEMILU 2019 (KHUSUS ACEH)</vt:lpstr>
      <vt:lpstr>ASPEK STRATEGIS PEMILU</vt:lpstr>
      <vt:lpstr>PEMILU DPR - DAPIL</vt:lpstr>
      <vt:lpstr>PEMILU DPR - PENCALONAN</vt:lpstr>
      <vt:lpstr>PEMILU DPR – PEMBERIAN SUARA</vt:lpstr>
      <vt:lpstr>PEMILU DPR – FORMULA PEMILIHAN (1)</vt:lpstr>
      <vt:lpstr>PEMILU DPR – FORMULA PEMILIHAN (2)</vt:lpstr>
      <vt:lpstr>PEMILU DPRD PROVINSI – DAPIL (1)</vt:lpstr>
      <vt:lpstr>PEMILU DPRD PROVINSI – DAPIL</vt:lpstr>
      <vt:lpstr>PEMILU DPRD PROVINSI – PENCALONAN</vt:lpstr>
      <vt:lpstr>PEMILU DPRD PROVINSI – PEMBERIAN SUARA</vt:lpstr>
      <vt:lpstr>PEMILU DPRD PROVINSI – FORMULA PEMILIHAN (1)</vt:lpstr>
      <vt:lpstr>PEMILU DPRD KAB/KOTA – DAPIL (1)</vt:lpstr>
      <vt:lpstr>PEMILU DPRD KAB/KOTA – DAPIL (2)</vt:lpstr>
      <vt:lpstr>PEMILU DPRD KAB/KOTA – PENCALONAN</vt:lpstr>
      <vt:lpstr>PEMILU DPRD KAB/KOTA – PEMBERIAN SUARA</vt:lpstr>
      <vt:lpstr>PEMILU DPRD KAB/KOTA – FORMULA PEMILIHAN (1)</vt:lpstr>
      <vt:lpstr>PEMILU DPD– DAPIL</vt:lpstr>
      <vt:lpstr>PEMILU DPD– PENCALONAN</vt:lpstr>
      <vt:lpstr>PEMILU DPD– PEMBERIAN SUARA</vt:lpstr>
      <vt:lpstr>PEMILU DPD– PEMBERIAN SUARA</vt:lpstr>
      <vt:lpstr>Mekanisme Pencalonan Anggota DPR, DPRD Provinsi dan DPRD Kabupaten/Kota</vt:lpstr>
      <vt:lpstr>Mekanisme Pencalonan Anggota DPD (Pasal 182, 183 dan 258) UU 7/2017</vt:lpstr>
      <vt:lpstr>Mekanisme Pencalonan Anggota DPD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Persiapan KPUD dalam PHPU Tahun 2019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Bagian Advokasi &amp; Penyelesaian Sengketa Hukum</dc:title>
  <dc:creator>Lenovo</dc:creator>
  <cp:lastModifiedBy>HP</cp:lastModifiedBy>
  <cp:revision>44</cp:revision>
  <dcterms:created xsi:type="dcterms:W3CDTF">2018-08-26T16:02:55Z</dcterms:created>
  <dcterms:modified xsi:type="dcterms:W3CDTF">2018-10-11T18:24:32Z</dcterms:modified>
</cp:coreProperties>
</file>