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61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4" d="100"/>
          <a:sy n="64" d="100"/>
        </p:scale>
        <p:origin x="87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AAD0AF-38E2-4257-B046-94619B239716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D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1C47DC-3AEF-4230-AD36-2417235D7A89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5073593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B5ACD0-50BD-9450-3AA6-7427B084907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2179F1-A12C-212A-568E-DCDE37CF8AE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FD29EB8-2D4B-4D2E-A9D6-2571013562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1DD578-D19F-4FDE-841F-E5455C281F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102DA25-EEBE-6416-45A0-9FF09A2D20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470987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6DBDC6-B883-512E-D75A-E1E2CD7793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F509361-8ADA-F961-379A-62457AA413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ACD2D5-1B31-DB4C-6A15-346252FC8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222C3E-E4FB-C6B0-3F8D-91C52A7B1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B15AB2-CA1F-269F-582B-F64607C23C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461864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322ADBA-B3D8-F0AD-40F5-FF12517435D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8516545-5F5D-BF6C-92F8-5993B7C46A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DE07500-04CA-E746-745D-C18B02755D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058148-592F-32FC-3861-DD85E71A29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502BD6-D567-6258-5C91-CC8A99434B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3015177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3813F0-7BBB-445F-A05D-1089F71F9B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3401274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AA1ADB-EEA4-10A4-9F62-57679F0645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57A28AD-E3F9-E157-9F45-CE1748A52F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1933D7-6E41-682C-6A3F-DBE5356D67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4482C0-2AA3-BECF-BE90-BEC81CC9BB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0E118D-604B-4AED-E1F2-A25E3878E2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7564705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C849EA-4E0C-F019-2447-C7D36AE6DA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E4F1775-64D9-7782-616B-1539BAC995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088DE7-2CA1-98DD-8D17-281ECBED31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BDFB75-6621-73DD-62E6-34B220F1C2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A518C6-E403-575C-085E-72189797CF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1818935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D8477D-C86A-5659-DAB0-CDF77162C3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477F288-0E89-7B98-B71D-CC8C3D2EB4E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D5496E8-93AC-5108-E35B-53EF3D81373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FEF96F-3A50-BB62-5844-562ED97FEC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E645AA2-97FD-76C8-BB79-E33B640A0A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C86C0C8-D9D9-E667-2267-205C530BCF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2579050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C79E86-63DE-EF00-E6BD-2A141EED71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561876-3A79-284B-2331-64E4292622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F93E91E-D907-19B4-62CA-A25977C7F3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FFEF870-EAFB-F77D-9F26-9B22CA8820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09BEF8E-13EA-DA6F-921A-E02ADE8CFD1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1C1D757-4436-8BCF-2737-8564DB483D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C36BE25-25F3-89B4-1662-821AADFB53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06C6A54-7512-5FA4-901A-10C9F87CC3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582431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9D53D4-533C-D508-C8E7-C91802FD0C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6136A6A-43FB-EB87-A981-E5D5A6DB17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64305B9-CB9F-D47E-5325-12F30BF752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5D1B9E3-079F-2198-4635-CBC5684539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1578214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8158D72-84C2-A771-56FB-3C07908848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CC118E8-022F-D24E-BD84-214CD34224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EF4301C-157E-2726-2B6C-005794052E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5074509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66AC64-EBF0-4CF7-85E5-E15A27C421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8B4FA92-A93F-DC34-1EB3-2E0DD7C415D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C92648B-475B-37EF-9CD6-FE59AA430CD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26B7C9-5DBF-0FDF-24E7-DFEF6BF8EF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00685BC-1D75-C4CE-B9B0-3F4B161C34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AEF503-F344-3291-F783-6D6D1CD979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7881616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D7FF71-8796-EA4A-F70A-8072B6D6F4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9C8F240-9106-FE67-0ECB-BA80FADBC00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A4CECC2-AFFE-6373-86D5-B495578AA5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F8CFFFA-ED65-2867-178B-F09F549C93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5E700EC-2617-874F-7E5B-CBE5DAE629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DEEE67A-EF8A-35F5-D492-635EDD278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690636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2F51047-C24D-4122-916C-C878840B61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2C0C311-8244-7E86-3825-FBD5B35B4C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19E7B2-697E-0F24-FC4A-58893550222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EBD16CB-9EF4-EB5A-9877-3F9EBF88011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7A6E4-44FE-E59A-5A94-61F1EF10CE4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760778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83369F-42BA-64D3-E0CC-EF1938BECF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15055" y="214461"/>
            <a:ext cx="7856349" cy="751387"/>
          </a:xfrm>
          <a:solidFill>
            <a:srgbClr val="FF0000"/>
          </a:solidFill>
          <a:ln w="28575">
            <a:solidFill>
              <a:schemeClr val="accent3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2000" dirty="0">
                <a:solidFill>
                  <a:schemeClr val="bg1"/>
                </a:solidFill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SIDANG PEMERIKSAAN PERSIDANGAN LANJUTAN</a:t>
            </a:r>
            <a:endParaRPr lang="en-US" sz="1600" dirty="0">
              <a:solidFill>
                <a:schemeClr val="bg1"/>
              </a:solidFill>
              <a:latin typeface="Bookman Old Style" panose="02050604050505020204" pitchFamily="18" charset="0"/>
              <a:ea typeface="Batang" panose="02030600000101010101" pitchFamily="18" charset="-127"/>
              <a:cs typeface="Arial" panose="020B0604020202020204" pitchFamily="34" charset="0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8A4D9A4F-6AAA-AB62-C7BE-7ED9053CB9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01022" y="2811266"/>
            <a:ext cx="1069848" cy="1069848"/>
          </a:xfrm>
          <a:prstGeom prst="ellipse">
            <a:avLst/>
          </a:prstGeom>
          <a:solidFill>
            <a:srgbClr val="FFC000"/>
          </a:solidFill>
          <a:ln w="76200">
            <a:solidFill>
              <a:schemeClr val="accent3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3</a:t>
            </a:r>
            <a:endParaRPr lang="en-US" sz="2800" dirty="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36F117B4-68A2-7E38-E2A2-C95938506E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28295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2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2</a:t>
            </a:r>
            <a:endParaRPr lang="en-US" sz="2800" dirty="0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9269AFC-BCAD-99E4-6BCD-4022D354DB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79844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1</a:t>
            </a:r>
            <a:endParaRPr lang="en-US" sz="2800" dirty="0"/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3592FA08-B288-1CA1-A108-95867848F650}"/>
              </a:ext>
            </a:extLst>
          </p:cNvPr>
          <p:cNvCxnSpPr>
            <a:cxnSpLocks/>
            <a:stCxn id="8" idx="6"/>
            <a:endCxn id="6" idx="2"/>
          </p:cNvCxnSpPr>
          <p:nvPr/>
        </p:nvCxnSpPr>
        <p:spPr>
          <a:xfrm>
            <a:off x="2249692" y="3347591"/>
            <a:ext cx="1478603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68C6BF50-3C27-2BC2-9B52-560ECCFC2435}"/>
              </a:ext>
            </a:extLst>
          </p:cNvPr>
          <p:cNvCxnSpPr>
            <a:cxnSpLocks/>
            <a:stCxn id="6" idx="6"/>
            <a:endCxn id="5" idx="2"/>
          </p:cNvCxnSpPr>
          <p:nvPr/>
        </p:nvCxnSpPr>
        <p:spPr>
          <a:xfrm flipV="1">
            <a:off x="4798143" y="3346190"/>
            <a:ext cx="1502879" cy="1401"/>
          </a:xfrm>
          <a:prstGeom prst="line">
            <a:avLst/>
          </a:prstGeom>
          <a:ln w="571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Freeform 96">
            <a:extLst>
              <a:ext uri="{FF2B5EF4-FFF2-40B4-BE49-F238E27FC236}">
                <a16:creationId xmlns:a16="http://schemas.microsoft.com/office/drawing/2014/main" id="{8D01275D-E2B4-FBB9-BB5E-50E4EC6D77E1}"/>
              </a:ext>
            </a:extLst>
          </p:cNvPr>
          <p:cNvSpPr/>
          <p:nvPr/>
        </p:nvSpPr>
        <p:spPr>
          <a:xfrm>
            <a:off x="800224" y="1166502"/>
            <a:ext cx="1829088" cy="1644764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b="1" dirty="0"/>
              <a:t>PERSIAPAN SIDANG</a:t>
            </a:r>
          </a:p>
          <a:p>
            <a:pPr algn="ctr">
              <a:lnSpc>
                <a:spcPct val="95000"/>
              </a:lnSpc>
            </a:pPr>
            <a:endParaRPr lang="en-US" b="1" dirty="0"/>
          </a:p>
        </p:txBody>
      </p:sp>
      <p:sp>
        <p:nvSpPr>
          <p:cNvPr id="22" name="Freeform 99">
            <a:extLst>
              <a:ext uri="{FF2B5EF4-FFF2-40B4-BE49-F238E27FC236}">
                <a16:creationId xmlns:a16="http://schemas.microsoft.com/office/drawing/2014/main" id="{6ED5C18D-3C1F-2C9B-04CF-C2FAA01F90CB}"/>
              </a:ext>
            </a:extLst>
          </p:cNvPr>
          <p:cNvSpPr/>
          <p:nvPr/>
        </p:nvSpPr>
        <p:spPr>
          <a:xfrm>
            <a:off x="5745480" y="1194904"/>
            <a:ext cx="2279510" cy="1539136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chemeClr val="accent5"/>
              </a:gs>
            </a:gsLst>
            <a:lin ang="5400000" scaled="0"/>
          </a:gradFill>
          <a:ln w="6350">
            <a:solidFill>
              <a:schemeClr val="accent5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1600" dirty="0">
                <a:solidFill>
                  <a:srgbClr val="FF0000"/>
                </a:solidFill>
              </a:rPr>
              <a:t>SIDANG PEMERIKSAAN PERSIDANGAN LANJUTAN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9CAA21E5-7030-F458-7EC4-127C3A3524A6}"/>
              </a:ext>
            </a:extLst>
          </p:cNvPr>
          <p:cNvSpPr txBox="1"/>
          <p:nvPr/>
        </p:nvSpPr>
        <p:spPr>
          <a:xfrm>
            <a:off x="2106365" y="2262337"/>
            <a:ext cx="133662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 err="1"/>
              <a:t>Dikirim</a:t>
            </a:r>
            <a:r>
              <a:rPr lang="en-US" sz="1400" b="1" dirty="0"/>
              <a:t> </a:t>
            </a:r>
            <a:r>
              <a:rPr lang="en-US" sz="1400" b="1" dirty="0" err="1"/>
              <a:t>melalui</a:t>
            </a:r>
            <a:r>
              <a:rPr lang="en-US" sz="1400" b="1" dirty="0"/>
              <a:t> </a:t>
            </a:r>
            <a:r>
              <a:rPr lang="en-US" sz="1400" b="1" dirty="0" err="1"/>
              <a:t>aplikasi</a:t>
            </a:r>
            <a:endParaRPr lang="en-US" sz="1400" b="1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4A8F6C68-BEDE-3412-2DF7-3A4192EAACB2}"/>
              </a:ext>
            </a:extLst>
          </p:cNvPr>
          <p:cNvSpPr txBox="1"/>
          <p:nvPr/>
        </p:nvSpPr>
        <p:spPr>
          <a:xfrm>
            <a:off x="4901612" y="2278585"/>
            <a:ext cx="179877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Pelaksanaan</a:t>
            </a:r>
            <a:r>
              <a:rPr lang="en-US" sz="1400" dirty="0"/>
              <a:t> </a:t>
            </a:r>
            <a:r>
              <a:rPr lang="en-US" sz="1400" dirty="0" err="1"/>
              <a:t>Sidang</a:t>
            </a:r>
            <a:r>
              <a:rPr lang="en-US" sz="1400" dirty="0"/>
              <a:t> </a:t>
            </a:r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BB75C909-71D9-71C1-F002-3D976D514AD7}"/>
              </a:ext>
            </a:extLst>
          </p:cNvPr>
          <p:cNvCxnSpPr>
            <a:cxnSpLocks/>
          </p:cNvCxnSpPr>
          <p:nvPr/>
        </p:nvCxnSpPr>
        <p:spPr>
          <a:xfrm flipV="1">
            <a:off x="2360153" y="3046995"/>
            <a:ext cx="658756" cy="588858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BE7B3F3B-6C60-5FF6-0663-A89B938B216B}"/>
              </a:ext>
            </a:extLst>
          </p:cNvPr>
          <p:cNvCxnSpPr>
            <a:cxnSpLocks/>
          </p:cNvCxnSpPr>
          <p:nvPr/>
        </p:nvCxnSpPr>
        <p:spPr>
          <a:xfrm flipV="1">
            <a:off x="5169772" y="2955094"/>
            <a:ext cx="348523" cy="851789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D99A35C7-7264-F781-2D6B-CC5581C061D5}"/>
              </a:ext>
            </a:extLst>
          </p:cNvPr>
          <p:cNvCxnSpPr>
            <a:cxnSpLocks/>
          </p:cNvCxnSpPr>
          <p:nvPr/>
        </p:nvCxnSpPr>
        <p:spPr>
          <a:xfrm>
            <a:off x="1801056" y="375253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Flowchart: Document 46">
            <a:extLst>
              <a:ext uri="{FF2B5EF4-FFF2-40B4-BE49-F238E27FC236}">
                <a16:creationId xmlns:a16="http://schemas.microsoft.com/office/drawing/2014/main" id="{8BC90896-D46A-A413-CC8A-08EA7312A7D4}"/>
              </a:ext>
            </a:extLst>
          </p:cNvPr>
          <p:cNvSpPr/>
          <p:nvPr/>
        </p:nvSpPr>
        <p:spPr>
          <a:xfrm>
            <a:off x="809780" y="4039872"/>
            <a:ext cx="1829085" cy="2574014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A34C89E-DA67-3A90-0C8F-46CDC15D1CEC}"/>
              </a:ext>
            </a:extLst>
          </p:cNvPr>
          <p:cNvSpPr/>
          <p:nvPr/>
        </p:nvSpPr>
        <p:spPr>
          <a:xfrm>
            <a:off x="800224" y="3946285"/>
            <a:ext cx="1829088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8856" indent="-128856">
              <a:buFont typeface="Arial" panose="020B0604020202020204" pitchFamily="34" charset="0"/>
              <a:buChar char="•"/>
              <a:defRPr/>
            </a:pP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Para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pihak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mengirimkan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daftar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nama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yang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akan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hadir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dalam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persidangan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melalui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link SIMPP PHPU PILEG</a:t>
            </a:r>
            <a:endParaRPr lang="id-ID" altLang="id-ID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16" name="Flowchart: Document 15">
            <a:extLst>
              <a:ext uri="{FF2B5EF4-FFF2-40B4-BE49-F238E27FC236}">
                <a16:creationId xmlns:a16="http://schemas.microsoft.com/office/drawing/2014/main" id="{94D36C67-AE8A-EB50-5577-B671BC9C1594}"/>
              </a:ext>
            </a:extLst>
          </p:cNvPr>
          <p:cNvSpPr/>
          <p:nvPr/>
        </p:nvSpPr>
        <p:spPr>
          <a:xfrm>
            <a:off x="3369551" y="4039872"/>
            <a:ext cx="1829084" cy="252646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E8C7A51-74D3-8E31-3432-8865A45EE0A9}"/>
              </a:ext>
            </a:extLst>
          </p:cNvPr>
          <p:cNvSpPr/>
          <p:nvPr/>
        </p:nvSpPr>
        <p:spPr>
          <a:xfrm>
            <a:off x="3379104" y="4058794"/>
            <a:ext cx="1829088" cy="24606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defTabSz="1079500">
              <a:lnSpc>
                <a:spcPct val="95000"/>
              </a:lnSpc>
            </a:pPr>
            <a:r>
              <a:rPr lang="en-US" dirty="0"/>
              <a:t>Pada </a:t>
            </a:r>
            <a:r>
              <a:rPr lang="en-US" dirty="0" err="1"/>
              <a:t>hari</a:t>
            </a:r>
            <a:r>
              <a:rPr lang="en-US" dirty="0"/>
              <a:t> </a:t>
            </a:r>
            <a:r>
              <a:rPr lang="en-US" dirty="0" err="1"/>
              <a:t>Persidangan</a:t>
            </a:r>
            <a:r>
              <a:rPr lang="en-US" dirty="0"/>
              <a:t> </a:t>
            </a:r>
            <a:r>
              <a:rPr lang="en-US" dirty="0" err="1"/>
              <a:t>Jurupanggil</a:t>
            </a:r>
            <a:r>
              <a:rPr lang="en-US" dirty="0"/>
              <a:t> </a:t>
            </a:r>
            <a:r>
              <a:rPr lang="en-US" dirty="0" err="1"/>
              <a:t>akan</a:t>
            </a:r>
            <a:r>
              <a:rPr lang="en-US" dirty="0"/>
              <a:t> </a:t>
            </a:r>
            <a:r>
              <a:rPr lang="en-US" dirty="0" err="1"/>
              <a:t>mencocokkan</a:t>
            </a:r>
            <a:r>
              <a:rPr lang="en-US" dirty="0"/>
              <a:t> daftar </a:t>
            </a:r>
            <a:r>
              <a:rPr lang="en-US" dirty="0" err="1"/>
              <a:t>nama</a:t>
            </a:r>
            <a:r>
              <a:rPr lang="en-US" dirty="0"/>
              <a:t> yang </a:t>
            </a:r>
            <a:r>
              <a:rPr lang="en-US" dirty="0" err="1"/>
              <a:t>dikirimkan</a:t>
            </a:r>
            <a:r>
              <a:rPr lang="en-US" dirty="0"/>
              <a:t> dengan </a:t>
            </a:r>
            <a:r>
              <a:rPr lang="en-US" dirty="0" err="1"/>
              <a:t>kehadiran</a:t>
            </a:r>
            <a:r>
              <a:rPr lang="en-US" dirty="0"/>
              <a:t> </a:t>
            </a:r>
            <a:r>
              <a:rPr lang="en-US" dirty="0" err="1"/>
              <a:t>langsung</a:t>
            </a:r>
            <a:r>
              <a:rPr lang="en-US" dirty="0"/>
              <a:t> di MK</a:t>
            </a:r>
          </a:p>
        </p:txBody>
      </p:sp>
      <p:sp>
        <p:nvSpPr>
          <p:cNvPr id="18" name="Flowchart: Document 17">
            <a:extLst>
              <a:ext uri="{FF2B5EF4-FFF2-40B4-BE49-F238E27FC236}">
                <a16:creationId xmlns:a16="http://schemas.microsoft.com/office/drawing/2014/main" id="{AFDB5CB8-9C79-2688-9C26-3D145A7F9999}"/>
              </a:ext>
            </a:extLst>
          </p:cNvPr>
          <p:cNvSpPr/>
          <p:nvPr/>
        </p:nvSpPr>
        <p:spPr>
          <a:xfrm>
            <a:off x="5518296" y="4054415"/>
            <a:ext cx="2131750" cy="2042640"/>
          </a:xfrm>
          <a:prstGeom prst="flowChartDocumen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28856" lvl="1" indent="-128856">
              <a:buFont typeface="Wingdings" pitchFamily="2" charset="2"/>
              <a:buChar char="§"/>
              <a:defRPr/>
            </a:pPr>
            <a:endParaRPr lang="id-ID" altLang="id-ID" dirty="0"/>
          </a:p>
        </p:txBody>
      </p:sp>
      <p:sp>
        <p:nvSpPr>
          <p:cNvPr id="35" name="Rectangle: Rounded Corners 34">
            <a:extLst>
              <a:ext uri="{FF2B5EF4-FFF2-40B4-BE49-F238E27FC236}">
                <a16:creationId xmlns:a16="http://schemas.microsoft.com/office/drawing/2014/main" id="{7BA626E8-4DAC-22B0-183E-3AF06B00E6DB}"/>
              </a:ext>
            </a:extLst>
          </p:cNvPr>
          <p:cNvSpPr/>
          <p:nvPr/>
        </p:nvSpPr>
        <p:spPr>
          <a:xfrm>
            <a:off x="152400" y="121920"/>
            <a:ext cx="11932920" cy="653796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" name="Freeform 99">
            <a:extLst>
              <a:ext uri="{FF2B5EF4-FFF2-40B4-BE49-F238E27FC236}">
                <a16:creationId xmlns:a16="http://schemas.microsoft.com/office/drawing/2014/main" id="{420BF90F-2F39-F76B-53B1-0B76046A7ECF}"/>
              </a:ext>
            </a:extLst>
          </p:cNvPr>
          <p:cNvSpPr/>
          <p:nvPr/>
        </p:nvSpPr>
        <p:spPr>
          <a:xfrm>
            <a:off x="3144338" y="1259276"/>
            <a:ext cx="2279510" cy="1539136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3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KEJURUPANGGILAN</a:t>
            </a:r>
            <a:endParaRPr lang="en-US" sz="1400" dirty="0"/>
          </a:p>
        </p:txBody>
      </p:sp>
      <p:sp>
        <p:nvSpPr>
          <p:cNvPr id="41" name="Arrow: Notched Right 40">
            <a:extLst>
              <a:ext uri="{FF2B5EF4-FFF2-40B4-BE49-F238E27FC236}">
                <a16:creationId xmlns:a16="http://schemas.microsoft.com/office/drawing/2014/main" id="{13780190-C9F4-5153-D91C-DCDF0B368137}"/>
              </a:ext>
            </a:extLst>
          </p:cNvPr>
          <p:cNvSpPr/>
          <p:nvPr/>
        </p:nvSpPr>
        <p:spPr>
          <a:xfrm>
            <a:off x="7485153" y="3123699"/>
            <a:ext cx="782727" cy="412396"/>
          </a:xfrm>
          <a:prstGeom prst="notch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BE4C4BC1-3E69-715D-426A-3BF33CD738DF}"/>
              </a:ext>
            </a:extLst>
          </p:cNvPr>
          <p:cNvSpPr/>
          <p:nvPr/>
        </p:nvSpPr>
        <p:spPr>
          <a:xfrm>
            <a:off x="5592548" y="4107419"/>
            <a:ext cx="2497138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8856" lvl="1" indent="-128856">
              <a:buFont typeface="Wingdings" pitchFamily="2" charset="2"/>
              <a:buChar char="§"/>
              <a:defRPr/>
            </a:pPr>
            <a:r>
              <a:rPr lang="en-US" altLang="id-ID" dirty="0" err="1"/>
              <a:t>Pembuktian</a:t>
            </a:r>
            <a:r>
              <a:rPr lang="en-US" altLang="id-ID" dirty="0"/>
              <a:t> dan </a:t>
            </a:r>
            <a:r>
              <a:rPr lang="id-ID" altLang="id-ID" dirty="0"/>
              <a:t>mengesahkan alat bukti</a:t>
            </a:r>
            <a:r>
              <a:rPr lang="en-US" altLang="id-ID" dirty="0"/>
              <a:t> </a:t>
            </a:r>
            <a:r>
              <a:rPr lang="en-US" altLang="id-ID" dirty="0" err="1"/>
              <a:t>tambahan</a:t>
            </a:r>
            <a:endParaRPr lang="en-US" altLang="id-ID" dirty="0"/>
          </a:p>
          <a:p>
            <a:pPr marL="128856" lvl="1" indent="-128856">
              <a:buFont typeface="Wingdings" pitchFamily="2" charset="2"/>
              <a:buChar char="§"/>
              <a:defRPr/>
            </a:pPr>
            <a:r>
              <a:rPr lang="en-US" altLang="id-ID" dirty="0" err="1"/>
              <a:t>Keterangan</a:t>
            </a:r>
            <a:r>
              <a:rPr lang="en-US" altLang="id-ID" dirty="0"/>
              <a:t> Ahli</a:t>
            </a:r>
          </a:p>
          <a:p>
            <a:pPr marL="128856" lvl="1" indent="-128856">
              <a:buFont typeface="Wingdings" pitchFamily="2" charset="2"/>
              <a:buChar char="§"/>
              <a:defRPr/>
            </a:pPr>
            <a:r>
              <a:rPr lang="en-US" altLang="id-ID" dirty="0" err="1"/>
              <a:t>Keterangan</a:t>
            </a:r>
            <a:r>
              <a:rPr lang="en-US" altLang="id-ID" dirty="0"/>
              <a:t> </a:t>
            </a:r>
            <a:r>
              <a:rPr lang="en-US" altLang="id-ID" dirty="0" err="1"/>
              <a:t>Saksi</a:t>
            </a:r>
            <a:endParaRPr lang="id-ID" altLang="id-ID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2D81DC0-79E5-BB18-CCAF-6269252E6C75}"/>
              </a:ext>
            </a:extLst>
          </p:cNvPr>
          <p:cNvSpPr txBox="1"/>
          <p:nvPr/>
        </p:nvSpPr>
        <p:spPr>
          <a:xfrm>
            <a:off x="8183430" y="2798412"/>
            <a:ext cx="1843524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 dirty="0">
                <a:solidFill>
                  <a:srgbClr val="FF0000"/>
                </a:solidFill>
              </a:rPr>
              <a:t>RPH </a:t>
            </a:r>
          </a:p>
          <a:p>
            <a:pPr algn="ctr"/>
            <a:r>
              <a:rPr lang="en-US" sz="1600" b="1" dirty="0" err="1">
                <a:solidFill>
                  <a:srgbClr val="FF0000"/>
                </a:solidFill>
              </a:rPr>
              <a:t>Pengambilan</a:t>
            </a:r>
            <a:r>
              <a:rPr lang="en-US" sz="1600" b="1" dirty="0">
                <a:solidFill>
                  <a:srgbClr val="FF0000"/>
                </a:solidFill>
              </a:rPr>
              <a:t> </a:t>
            </a:r>
            <a:r>
              <a:rPr lang="en-US" sz="1600" b="1" dirty="0" err="1">
                <a:solidFill>
                  <a:srgbClr val="FF0000"/>
                </a:solidFill>
              </a:rPr>
              <a:t>Putusan</a:t>
            </a:r>
            <a:r>
              <a:rPr lang="en-US" sz="1600" b="1" dirty="0">
                <a:solidFill>
                  <a:srgbClr val="FF0000"/>
                </a:solidFill>
              </a:rPr>
              <a:t>/</a:t>
            </a:r>
            <a:r>
              <a:rPr lang="en-US" sz="1600" b="1" dirty="0" err="1">
                <a:solidFill>
                  <a:srgbClr val="FF0000"/>
                </a:solidFill>
              </a:rPr>
              <a:t>Ketetapan</a:t>
            </a:r>
            <a:r>
              <a:rPr lang="en-US" sz="1600" b="1" dirty="0">
                <a:solidFill>
                  <a:srgbClr val="FF0000"/>
                </a:solidFill>
              </a:rPr>
              <a:t> </a:t>
            </a:r>
          </a:p>
          <a:p>
            <a:pPr algn="ctr"/>
            <a:r>
              <a:rPr lang="en-US" sz="1600" b="1" dirty="0">
                <a:solidFill>
                  <a:srgbClr val="FF0000"/>
                </a:solidFill>
              </a:rPr>
              <a:t> </a:t>
            </a:r>
          </a:p>
        </p:txBody>
      </p:sp>
      <p:sp>
        <p:nvSpPr>
          <p:cNvPr id="9" name="Right Brace 8">
            <a:extLst>
              <a:ext uri="{FF2B5EF4-FFF2-40B4-BE49-F238E27FC236}">
                <a16:creationId xmlns:a16="http://schemas.microsoft.com/office/drawing/2014/main" id="{385909C3-886E-D13F-7D60-0BFEB830EA06}"/>
              </a:ext>
            </a:extLst>
          </p:cNvPr>
          <p:cNvSpPr/>
          <p:nvPr/>
        </p:nvSpPr>
        <p:spPr>
          <a:xfrm>
            <a:off x="9616905" y="2716433"/>
            <a:ext cx="804748" cy="1229852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338AAD62-3D59-E3F5-9E52-44E8FD6B68C8}"/>
              </a:ext>
            </a:extLst>
          </p:cNvPr>
          <p:cNvSpPr txBox="1"/>
          <p:nvPr/>
        </p:nvSpPr>
        <p:spPr>
          <a:xfrm>
            <a:off x="10371590" y="3107693"/>
            <a:ext cx="16835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 err="1">
                <a:solidFill>
                  <a:srgbClr val="FF0000"/>
                </a:solidFill>
              </a:rPr>
              <a:t>Sidang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Pengucapan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Putusan</a:t>
            </a:r>
            <a:r>
              <a:rPr lang="en-US" sz="1400" b="1" dirty="0">
                <a:solidFill>
                  <a:srgbClr val="FF0000"/>
                </a:solidFill>
              </a:rPr>
              <a:t>/</a:t>
            </a:r>
            <a:r>
              <a:rPr lang="en-US" sz="1400" b="1" dirty="0" err="1">
                <a:solidFill>
                  <a:srgbClr val="FF0000"/>
                </a:solidFill>
              </a:rPr>
              <a:t>Ketetapan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0453660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2227</TotalTime>
  <Words>70</Words>
  <Application>Microsoft Office PowerPoint</Application>
  <PresentationFormat>Widescreen</PresentationFormat>
  <Paragraphs>18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8" baseType="lpstr">
      <vt:lpstr>Arial</vt:lpstr>
      <vt:lpstr>Bookman Old Style</vt:lpstr>
      <vt:lpstr>Calibri</vt:lpstr>
      <vt:lpstr>Calibri Light</vt:lpstr>
      <vt:lpstr>Cambria</vt:lpstr>
      <vt:lpstr>Wingdings</vt:lpstr>
      <vt:lpstr>Office Theme</vt:lpstr>
      <vt:lpstr>SIDANG PEMERIKSAAN PERSIDANGAN LANJUTAN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Dr. Wiryanto</dc:creator>
  <cp:lastModifiedBy>Dr. Wiryanto</cp:lastModifiedBy>
  <cp:revision>72</cp:revision>
  <dcterms:created xsi:type="dcterms:W3CDTF">2023-01-10T09:53:07Z</dcterms:created>
  <dcterms:modified xsi:type="dcterms:W3CDTF">2023-03-13T14:48:27Z</dcterms:modified>
</cp:coreProperties>
</file>

<file path=docProps/thumbnail.jpeg>
</file>