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616" r:id="rId2"/>
    <p:sldId id="618" r:id="rId3"/>
    <p:sldId id="619" r:id="rId4"/>
    <p:sldId id="617" r:id="rId5"/>
    <p:sldId id="62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401274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15055" y="214461"/>
            <a:ext cx="7856349" cy="751387"/>
          </a:xfrm>
          <a:solidFill>
            <a:srgbClr val="FF0000"/>
          </a:solidFill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0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SIDANG PEMERIKSAAN PENDAHULUAN</a:t>
            </a:r>
            <a:endParaRPr lang="en-US" sz="1600" dirty="0">
              <a:solidFill>
                <a:schemeClr val="bg1"/>
              </a:solidFill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01022" y="281126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8295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9844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249692" y="3347591"/>
            <a:ext cx="1478603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798143" y="3346190"/>
            <a:ext cx="1502879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800224" y="1166502"/>
            <a:ext cx="1829088" cy="1644764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/>
              <a:t>PERSIAPAN SIDANG</a:t>
            </a:r>
          </a:p>
          <a:p>
            <a:pPr algn="ctr">
              <a:lnSpc>
                <a:spcPct val="95000"/>
              </a:lnSpc>
            </a:pPr>
            <a:endParaRPr lang="en-US" b="1" dirty="0"/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5745480" y="1194904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solidFill>
                  <a:srgbClr val="FF0000"/>
                </a:solidFill>
              </a:rPr>
              <a:t>SIDANG PEMERIKSAAN PENDAHULUAN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2106365" y="2262337"/>
            <a:ext cx="133662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/>
              <a:t>Dikirim</a:t>
            </a:r>
            <a:r>
              <a:rPr lang="en-US" sz="1400" b="1" dirty="0"/>
              <a:t> </a:t>
            </a:r>
            <a:r>
              <a:rPr lang="en-US" sz="1400" b="1" dirty="0" err="1"/>
              <a:t>melalui</a:t>
            </a:r>
            <a:r>
              <a:rPr lang="en-US" sz="1400" b="1" dirty="0"/>
              <a:t> </a:t>
            </a:r>
            <a:r>
              <a:rPr lang="en-US" sz="1400" b="1" dirty="0" err="1"/>
              <a:t>aplikasi</a:t>
            </a:r>
            <a:endParaRPr lang="en-US" sz="14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4901612" y="2278585"/>
            <a:ext cx="179877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Pelaksanaan</a:t>
            </a:r>
            <a:r>
              <a:rPr lang="en-US" sz="1400" dirty="0"/>
              <a:t> </a:t>
            </a:r>
            <a:r>
              <a:rPr lang="en-US" sz="1400" dirty="0" err="1"/>
              <a:t>Sidang</a:t>
            </a:r>
            <a:r>
              <a:rPr lang="en-US" sz="1400" dirty="0"/>
              <a:t> 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758035" y="2811266"/>
            <a:ext cx="386303" cy="791768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5169772" y="2955094"/>
            <a:ext cx="348523" cy="85178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801056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809780" y="4039872"/>
            <a:ext cx="1829085" cy="2574014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800224" y="3946285"/>
            <a:ext cx="1829088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Para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pihak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mengirimkan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daftar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nama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yang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akan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hadir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dalam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persidangan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melalui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link SIMPP PHPU PILEG</a:t>
            </a:r>
            <a:endParaRPr lang="id-ID" altLang="id-ID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3369551" y="4039872"/>
            <a:ext cx="1829084" cy="252646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3379104" y="4058794"/>
            <a:ext cx="1829088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1079500">
              <a:lnSpc>
                <a:spcPct val="95000"/>
              </a:lnSpc>
            </a:pPr>
            <a:r>
              <a:rPr lang="en-US" dirty="0"/>
              <a:t>Pada </a:t>
            </a:r>
            <a:r>
              <a:rPr lang="en-US" dirty="0" err="1"/>
              <a:t>hari</a:t>
            </a:r>
            <a:r>
              <a:rPr lang="en-US" dirty="0"/>
              <a:t> </a:t>
            </a:r>
            <a:r>
              <a:rPr lang="en-US" dirty="0" err="1"/>
              <a:t>Persidangan</a:t>
            </a:r>
            <a:r>
              <a:rPr lang="en-US" dirty="0"/>
              <a:t> </a:t>
            </a:r>
            <a:r>
              <a:rPr lang="en-US" dirty="0" err="1"/>
              <a:t>Jurupanggil</a:t>
            </a:r>
            <a:r>
              <a:rPr lang="en-US" dirty="0"/>
              <a:t> </a:t>
            </a:r>
            <a:r>
              <a:rPr lang="en-US" dirty="0" err="1"/>
              <a:t>akan</a:t>
            </a:r>
            <a:r>
              <a:rPr lang="en-US" dirty="0"/>
              <a:t> </a:t>
            </a:r>
            <a:r>
              <a:rPr lang="en-US" dirty="0" err="1"/>
              <a:t>mencocokkan</a:t>
            </a:r>
            <a:r>
              <a:rPr lang="en-US" dirty="0"/>
              <a:t> daftar </a:t>
            </a:r>
            <a:r>
              <a:rPr lang="en-US" dirty="0" err="1"/>
              <a:t>nama</a:t>
            </a:r>
            <a:r>
              <a:rPr lang="en-US" dirty="0"/>
              <a:t> yang </a:t>
            </a:r>
            <a:r>
              <a:rPr lang="en-US" dirty="0" err="1"/>
              <a:t>dikirimkan</a:t>
            </a:r>
            <a:r>
              <a:rPr lang="en-US" dirty="0"/>
              <a:t> dengan </a:t>
            </a:r>
            <a:r>
              <a:rPr lang="en-US" dirty="0" err="1"/>
              <a:t>kehadiran</a:t>
            </a:r>
            <a:r>
              <a:rPr lang="en-US" dirty="0"/>
              <a:t> </a:t>
            </a:r>
            <a:r>
              <a:rPr lang="en-US" dirty="0" err="1"/>
              <a:t>langsung</a:t>
            </a:r>
            <a:r>
              <a:rPr lang="en-US" dirty="0"/>
              <a:t> di MK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5518295" y="4054415"/>
            <a:ext cx="2506695" cy="2527864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5527852" y="4069501"/>
            <a:ext cx="2497138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Penjelasan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pokok2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Permohonan</a:t>
            </a:r>
            <a:endParaRPr lang="en-US" altLang="id-ID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id-ID" altLang="id-ID" dirty="0">
                <a:latin typeface="Cambria" panose="02040503050406030204" pitchFamily="18" charset="0"/>
                <a:ea typeface="Cambria" panose="02040503050406030204" pitchFamily="18" charset="0"/>
              </a:rPr>
              <a:t>memeriksa kelengkapan dan kejelasan materi permohonan</a:t>
            </a:r>
          </a:p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id-ID" altLang="id-ID" dirty="0">
                <a:latin typeface="Cambria" panose="02040503050406030204" pitchFamily="18" charset="0"/>
                <a:ea typeface="Cambria" panose="02040503050406030204" pitchFamily="18" charset="0"/>
              </a:rPr>
              <a:t>mengesahan alat bukti Pemohon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536FD43-E674-04CF-41A0-A6041981D41C}"/>
              </a:ext>
            </a:extLst>
          </p:cNvPr>
          <p:cNvSpPr txBox="1"/>
          <p:nvPr/>
        </p:nvSpPr>
        <p:spPr>
          <a:xfrm>
            <a:off x="8282151" y="5488928"/>
            <a:ext cx="168350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>
                <a:solidFill>
                  <a:srgbClr val="FF0000"/>
                </a:solidFill>
              </a:rPr>
              <a:t>PROSES </a:t>
            </a:r>
          </a:p>
          <a:p>
            <a:pPr algn="ctr"/>
            <a:r>
              <a:rPr lang="en-US" sz="1200" b="1" dirty="0">
                <a:solidFill>
                  <a:srgbClr val="FF0000"/>
                </a:solidFill>
              </a:rPr>
              <a:t>SELANJUTNYA</a:t>
            </a: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7BA626E8-4DAC-22B0-183E-3AF06B00E6DB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Freeform 99">
            <a:extLst>
              <a:ext uri="{FF2B5EF4-FFF2-40B4-BE49-F238E27FC236}">
                <a16:creationId xmlns:a16="http://schemas.microsoft.com/office/drawing/2014/main" id="{420BF90F-2F39-F76B-53B1-0B76046A7ECF}"/>
              </a:ext>
            </a:extLst>
          </p:cNvPr>
          <p:cNvSpPr/>
          <p:nvPr/>
        </p:nvSpPr>
        <p:spPr>
          <a:xfrm>
            <a:off x="3144338" y="1259276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KEJURUPANGGILAN</a:t>
            </a:r>
            <a:endParaRPr lang="en-US" sz="1400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39757B8B-E0F7-986C-6A13-392692718E6A}"/>
              </a:ext>
            </a:extLst>
          </p:cNvPr>
          <p:cNvSpPr txBox="1"/>
          <p:nvPr/>
        </p:nvSpPr>
        <p:spPr>
          <a:xfrm>
            <a:off x="9675845" y="2107494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Jawaban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Termohon</a:t>
            </a:r>
            <a:endParaRPr lang="en-US" sz="1400" b="1" dirty="0">
              <a:solidFill>
                <a:srgbClr val="FF0000"/>
              </a:solidFill>
            </a:endParaRPr>
          </a:p>
        </p:txBody>
      </p:sp>
      <p:sp>
        <p:nvSpPr>
          <p:cNvPr id="21" name="Speech Bubble: Oval 20" descr="wdsda">
            <a:extLst>
              <a:ext uri="{FF2B5EF4-FFF2-40B4-BE49-F238E27FC236}">
                <a16:creationId xmlns:a16="http://schemas.microsoft.com/office/drawing/2014/main" id="{E185BF27-B6DD-8064-CDBF-9B2B891C07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453392" y="5376135"/>
            <a:ext cx="1341024" cy="602200"/>
          </a:xfrm>
          <a:prstGeom prst="wedgeEllipseCallout">
            <a:avLst>
              <a:gd name="adj1" fmla="val -78394"/>
              <a:gd name="adj2" fmla="val -382121"/>
            </a:avLst>
          </a:prstGeom>
          <a:noFill/>
          <a:ln w="28575" algn="ctr">
            <a:solidFill>
              <a:srgbClr val="0070C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ID" altLang="en-US" sz="250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AB790396-506D-E53E-0125-CE7A560E3FDE}"/>
              </a:ext>
            </a:extLst>
          </p:cNvPr>
          <p:cNvSpPr txBox="1"/>
          <p:nvPr/>
        </p:nvSpPr>
        <p:spPr>
          <a:xfrm>
            <a:off x="9707862" y="3079814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Jawaban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Termohon</a:t>
            </a:r>
            <a:endParaRPr lang="en-US" sz="1400" b="1" dirty="0">
              <a:solidFill>
                <a:srgbClr val="FF0000"/>
              </a:solidFill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8B323832-8660-0529-9DE4-54283B6038C0}"/>
              </a:ext>
            </a:extLst>
          </p:cNvPr>
          <p:cNvSpPr txBox="1"/>
          <p:nvPr/>
        </p:nvSpPr>
        <p:spPr>
          <a:xfrm>
            <a:off x="9775162" y="3807891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Jawaban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Termohon</a:t>
            </a:r>
            <a:endParaRPr lang="en-US" sz="1400" b="1" dirty="0">
              <a:solidFill>
                <a:srgbClr val="FF0000"/>
              </a:solidFill>
            </a:endParaRPr>
          </a:p>
        </p:txBody>
      </p:sp>
      <p:sp>
        <p:nvSpPr>
          <p:cNvPr id="39" name="Arrow: Curved Down 38">
            <a:extLst>
              <a:ext uri="{FF2B5EF4-FFF2-40B4-BE49-F238E27FC236}">
                <a16:creationId xmlns:a16="http://schemas.microsoft.com/office/drawing/2014/main" id="{28704484-AB36-62C0-EB3D-3572DA922F33}"/>
              </a:ext>
            </a:extLst>
          </p:cNvPr>
          <p:cNvSpPr/>
          <p:nvPr/>
        </p:nvSpPr>
        <p:spPr>
          <a:xfrm rot="20009370">
            <a:off x="8422348" y="2101903"/>
            <a:ext cx="1522252" cy="588340"/>
          </a:xfrm>
          <a:prstGeom prst="curvedDownArrow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40" name="Arrow: Curved Right 39">
            <a:extLst>
              <a:ext uri="{FF2B5EF4-FFF2-40B4-BE49-F238E27FC236}">
                <a16:creationId xmlns:a16="http://schemas.microsoft.com/office/drawing/2014/main" id="{7ED5FDCA-89CF-40EC-C3D4-506BE83EDFFF}"/>
              </a:ext>
            </a:extLst>
          </p:cNvPr>
          <p:cNvSpPr/>
          <p:nvPr/>
        </p:nvSpPr>
        <p:spPr>
          <a:xfrm rot="17906158">
            <a:off x="8928664" y="3442438"/>
            <a:ext cx="641754" cy="1690485"/>
          </a:xfrm>
          <a:prstGeom prst="curvedRightArrow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41" name="Arrow: Notched Right 40">
            <a:extLst>
              <a:ext uri="{FF2B5EF4-FFF2-40B4-BE49-F238E27FC236}">
                <a16:creationId xmlns:a16="http://schemas.microsoft.com/office/drawing/2014/main" id="{13780190-C9F4-5153-D91C-DCDF0B368137}"/>
              </a:ext>
            </a:extLst>
          </p:cNvPr>
          <p:cNvSpPr/>
          <p:nvPr/>
        </p:nvSpPr>
        <p:spPr>
          <a:xfrm>
            <a:off x="8725249" y="3123699"/>
            <a:ext cx="918380" cy="412396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3" name="Right Brace 42">
            <a:extLst>
              <a:ext uri="{FF2B5EF4-FFF2-40B4-BE49-F238E27FC236}">
                <a16:creationId xmlns:a16="http://schemas.microsoft.com/office/drawing/2014/main" id="{67483244-2F86-901B-4B23-9566A3AC29E4}"/>
              </a:ext>
            </a:extLst>
          </p:cNvPr>
          <p:cNvSpPr/>
          <p:nvPr/>
        </p:nvSpPr>
        <p:spPr>
          <a:xfrm>
            <a:off x="11008830" y="2005863"/>
            <a:ext cx="884297" cy="2431583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24BF2EF4-C756-A82C-F852-D1DD41C32EC0}"/>
              </a:ext>
            </a:extLst>
          </p:cNvPr>
          <p:cNvSpPr/>
          <p:nvPr/>
        </p:nvSpPr>
        <p:spPr>
          <a:xfrm>
            <a:off x="8397724" y="1902338"/>
            <a:ext cx="3495403" cy="2869815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1" name="Arrow: Notched Right 50">
            <a:extLst>
              <a:ext uri="{FF2B5EF4-FFF2-40B4-BE49-F238E27FC236}">
                <a16:creationId xmlns:a16="http://schemas.microsoft.com/office/drawing/2014/main" id="{EFE7B5C1-2951-E587-4B1E-D7B3A57EBF9D}"/>
              </a:ext>
            </a:extLst>
          </p:cNvPr>
          <p:cNvSpPr/>
          <p:nvPr/>
        </p:nvSpPr>
        <p:spPr>
          <a:xfrm>
            <a:off x="7416236" y="3123699"/>
            <a:ext cx="608754" cy="412396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0F08A2A9-44E7-1AB2-72BD-67909F638674}"/>
              </a:ext>
            </a:extLst>
          </p:cNvPr>
          <p:cNvSpPr txBox="1"/>
          <p:nvPr/>
        </p:nvSpPr>
        <p:spPr>
          <a:xfrm>
            <a:off x="8540016" y="1416644"/>
            <a:ext cx="323682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/>
              <a:t>Paling lama 1 (</a:t>
            </a:r>
            <a:r>
              <a:rPr lang="en-US" sz="1200" b="1" dirty="0" err="1"/>
              <a:t>satu</a:t>
            </a:r>
            <a:r>
              <a:rPr lang="en-US" sz="1200" b="1" dirty="0"/>
              <a:t>) </a:t>
            </a:r>
            <a:r>
              <a:rPr lang="en-US" sz="1200" b="1" dirty="0" err="1"/>
              <a:t>hari</a:t>
            </a:r>
            <a:r>
              <a:rPr lang="en-US" sz="1200" b="1" dirty="0"/>
              <a:t> </a:t>
            </a:r>
            <a:r>
              <a:rPr lang="en-US" sz="1200" b="1" dirty="0" err="1"/>
              <a:t>sebelum</a:t>
            </a:r>
            <a:r>
              <a:rPr lang="en-US" sz="1200" b="1" dirty="0"/>
              <a:t> </a:t>
            </a:r>
            <a:r>
              <a:rPr lang="en-US" sz="1200" b="1" dirty="0" err="1"/>
              <a:t>sidang</a:t>
            </a:r>
            <a:r>
              <a:rPr lang="en-US" sz="1200" b="1" dirty="0"/>
              <a:t> </a:t>
            </a:r>
            <a:r>
              <a:rPr lang="en-US" sz="1200" b="1" dirty="0" err="1"/>
              <a:t>Pemeriksaan</a:t>
            </a:r>
            <a:r>
              <a:rPr lang="en-US" sz="1200" b="1" dirty="0"/>
              <a:t> </a:t>
            </a:r>
            <a:r>
              <a:rPr lang="en-US" sz="1200" b="1" dirty="0" err="1"/>
              <a:t>Persidangan</a:t>
            </a:r>
            <a:endParaRPr lang="en-US" sz="1200" b="1" dirty="0"/>
          </a:p>
        </p:txBody>
      </p:sp>
    </p:spTree>
    <p:extLst>
      <p:ext uri="{BB962C8B-B14F-4D97-AF65-F5344CB8AC3E}">
        <p14:creationId xmlns:p14="http://schemas.microsoft.com/office/powerpoint/2010/main" val="29654503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15055" y="214461"/>
            <a:ext cx="7856349" cy="751387"/>
          </a:xfrm>
          <a:solidFill>
            <a:srgbClr val="FF0000"/>
          </a:solidFill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0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SIDANG PEMERIKSAAN </a:t>
            </a:r>
            <a:r>
              <a:rPr lang="en-US" sz="2000" dirty="0" err="1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PEMERIKSAAN</a:t>
            </a:r>
            <a:endParaRPr lang="en-US" sz="1600" dirty="0">
              <a:solidFill>
                <a:schemeClr val="bg1"/>
              </a:solidFill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01022" y="281126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8295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9844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249692" y="3347591"/>
            <a:ext cx="1478603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798143" y="3346190"/>
            <a:ext cx="1502879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800224" y="1166502"/>
            <a:ext cx="1829088" cy="1644764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/>
              <a:t>PERSIAPAN SIDANG</a:t>
            </a:r>
          </a:p>
          <a:p>
            <a:pPr algn="ctr">
              <a:lnSpc>
                <a:spcPct val="95000"/>
              </a:lnSpc>
            </a:pPr>
            <a:endParaRPr lang="en-US" b="1" dirty="0"/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5745480" y="1194904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solidFill>
                  <a:srgbClr val="FF0000"/>
                </a:solidFill>
              </a:rPr>
              <a:t>SIDANG PEMERIKSAAN </a:t>
            </a:r>
            <a:r>
              <a:rPr lang="en-US" dirty="0" err="1">
                <a:solidFill>
                  <a:srgbClr val="FF0000"/>
                </a:solidFill>
              </a:rPr>
              <a:t>PEMERIKSAAN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2106365" y="2262337"/>
            <a:ext cx="157602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Dikirim</a:t>
            </a:r>
            <a:r>
              <a:rPr lang="en-US" sz="1600" b="1" dirty="0"/>
              <a:t> </a:t>
            </a:r>
            <a:r>
              <a:rPr lang="en-US" sz="1600" b="1" dirty="0" err="1"/>
              <a:t>melalui</a:t>
            </a:r>
            <a:r>
              <a:rPr lang="en-US" sz="1600" b="1" dirty="0"/>
              <a:t> </a:t>
            </a:r>
            <a:r>
              <a:rPr lang="en-US" sz="1600" b="1" dirty="0" err="1"/>
              <a:t>aplikasi</a:t>
            </a:r>
            <a:endParaRPr lang="en-US" sz="16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4901612" y="2278585"/>
            <a:ext cx="179877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Pelaksanaan</a:t>
            </a:r>
            <a:r>
              <a:rPr lang="en-US" sz="1600" b="1" dirty="0"/>
              <a:t> </a:t>
            </a:r>
            <a:r>
              <a:rPr lang="en-US" sz="1600" b="1" dirty="0" err="1"/>
              <a:t>Sidang</a:t>
            </a:r>
            <a:r>
              <a:rPr lang="en-US" sz="1600" b="1" dirty="0"/>
              <a:t> 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60153" y="3046995"/>
            <a:ext cx="658756" cy="588858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5169772" y="2955094"/>
            <a:ext cx="348523" cy="85178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801056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809780" y="4039872"/>
            <a:ext cx="1829085" cy="2574014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800224" y="3946285"/>
            <a:ext cx="1829088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Para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pihak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mengirimkan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daftar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nama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yang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akan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hadir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dalam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persidangan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melalui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link SIMPP PHPU PILEG</a:t>
            </a:r>
            <a:endParaRPr lang="id-ID" altLang="id-ID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3274207" y="4059763"/>
            <a:ext cx="1988600" cy="252646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3369551" y="4058794"/>
            <a:ext cx="1838641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1079500">
              <a:lnSpc>
                <a:spcPct val="95000"/>
              </a:lnSpc>
            </a:pPr>
            <a:r>
              <a:rPr lang="en-US" dirty="0"/>
              <a:t>Pada </a:t>
            </a:r>
            <a:r>
              <a:rPr lang="en-US" dirty="0" err="1"/>
              <a:t>hari</a:t>
            </a:r>
            <a:r>
              <a:rPr lang="en-US" dirty="0"/>
              <a:t> </a:t>
            </a:r>
            <a:r>
              <a:rPr lang="en-US" dirty="0" err="1"/>
              <a:t>Persidangan</a:t>
            </a:r>
            <a:r>
              <a:rPr lang="en-US" dirty="0"/>
              <a:t> </a:t>
            </a:r>
            <a:r>
              <a:rPr lang="en-US" dirty="0" err="1"/>
              <a:t>Jurupanggil</a:t>
            </a:r>
            <a:r>
              <a:rPr lang="en-US" dirty="0"/>
              <a:t> </a:t>
            </a:r>
            <a:r>
              <a:rPr lang="en-US" dirty="0" err="1"/>
              <a:t>akan</a:t>
            </a:r>
            <a:r>
              <a:rPr lang="en-US" dirty="0"/>
              <a:t> </a:t>
            </a:r>
            <a:r>
              <a:rPr lang="en-US" dirty="0" err="1"/>
              <a:t>mencocokkan</a:t>
            </a:r>
            <a:r>
              <a:rPr lang="en-US" dirty="0"/>
              <a:t> daftar </a:t>
            </a:r>
            <a:r>
              <a:rPr lang="en-US" dirty="0" err="1"/>
              <a:t>nama</a:t>
            </a:r>
            <a:r>
              <a:rPr lang="en-US" dirty="0"/>
              <a:t> yang </a:t>
            </a:r>
            <a:r>
              <a:rPr lang="en-US" dirty="0" err="1"/>
              <a:t>dikirimkan</a:t>
            </a:r>
            <a:r>
              <a:rPr lang="en-US" dirty="0"/>
              <a:t> dengan </a:t>
            </a:r>
            <a:r>
              <a:rPr lang="en-US" dirty="0" err="1"/>
              <a:t>kehadiran</a:t>
            </a:r>
            <a:r>
              <a:rPr lang="en-US" dirty="0"/>
              <a:t> </a:t>
            </a:r>
            <a:r>
              <a:rPr lang="en-US" dirty="0" err="1"/>
              <a:t>langsung</a:t>
            </a:r>
            <a:r>
              <a:rPr lang="en-US" dirty="0"/>
              <a:t> di MK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5518295" y="4054415"/>
            <a:ext cx="2506695" cy="2527864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5527852" y="4069501"/>
            <a:ext cx="2497138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id-ID" altLang="id-ID" dirty="0"/>
              <a:t>memeriksa Jawaban Termohon, Keterangan Pihak Terkait, dan/atau Keterangan Bawaslu;</a:t>
            </a:r>
          </a:p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id-ID" altLang="id-ID" dirty="0"/>
              <a:t>mengesahkan alat bukti</a:t>
            </a:r>
          </a:p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id-ID" altLang="id-ID" dirty="0"/>
              <a:t>memeriksa alat bukti tertulis;</a:t>
            </a: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7BA626E8-4DAC-22B0-183E-3AF06B00E6DB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Freeform 99">
            <a:extLst>
              <a:ext uri="{FF2B5EF4-FFF2-40B4-BE49-F238E27FC236}">
                <a16:creationId xmlns:a16="http://schemas.microsoft.com/office/drawing/2014/main" id="{420BF90F-2F39-F76B-53B1-0B76046A7ECF}"/>
              </a:ext>
            </a:extLst>
          </p:cNvPr>
          <p:cNvSpPr/>
          <p:nvPr/>
        </p:nvSpPr>
        <p:spPr>
          <a:xfrm>
            <a:off x="3144338" y="1259276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KEJURUPANGGILAN</a:t>
            </a:r>
            <a:endParaRPr lang="en-US" sz="1400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6EFF5970-898F-624C-287B-34BD3CBE6D75}"/>
              </a:ext>
            </a:extLst>
          </p:cNvPr>
          <p:cNvSpPr txBox="1"/>
          <p:nvPr/>
        </p:nvSpPr>
        <p:spPr>
          <a:xfrm>
            <a:off x="8324360" y="2716433"/>
            <a:ext cx="1683505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>
                <a:solidFill>
                  <a:srgbClr val="FF0000"/>
                </a:solidFill>
              </a:rPr>
              <a:t>RPH </a:t>
            </a:r>
          </a:p>
          <a:p>
            <a:pPr algn="ctr"/>
            <a:r>
              <a:rPr lang="en-US" sz="1600" b="1" dirty="0" err="1">
                <a:solidFill>
                  <a:srgbClr val="FF0000"/>
                </a:solidFill>
              </a:rPr>
              <a:t>Pengambilan</a:t>
            </a:r>
            <a:r>
              <a:rPr lang="en-US" sz="1600" b="1" dirty="0">
                <a:solidFill>
                  <a:srgbClr val="FF0000"/>
                </a:solidFill>
              </a:rPr>
              <a:t> </a:t>
            </a:r>
            <a:r>
              <a:rPr lang="en-US" sz="1600" b="1" dirty="0" err="1">
                <a:solidFill>
                  <a:srgbClr val="FF0000"/>
                </a:solidFill>
              </a:rPr>
              <a:t>Putusan</a:t>
            </a:r>
            <a:r>
              <a:rPr lang="en-US" sz="1600" b="1" dirty="0">
                <a:solidFill>
                  <a:srgbClr val="FF0000"/>
                </a:solidFill>
              </a:rPr>
              <a:t>/</a:t>
            </a:r>
            <a:r>
              <a:rPr lang="en-US" sz="1600" b="1" dirty="0" err="1">
                <a:solidFill>
                  <a:srgbClr val="FF0000"/>
                </a:solidFill>
              </a:rPr>
              <a:t>Ketetapan</a:t>
            </a:r>
            <a:r>
              <a:rPr lang="en-US" sz="1600" b="1" dirty="0">
                <a:solidFill>
                  <a:srgbClr val="FF0000"/>
                </a:solidFill>
              </a:rPr>
              <a:t> </a:t>
            </a:r>
            <a:r>
              <a:rPr lang="en-US" sz="1600" b="1" dirty="0" err="1">
                <a:solidFill>
                  <a:srgbClr val="FF0000"/>
                </a:solidFill>
              </a:rPr>
              <a:t>Dismisal</a:t>
            </a:r>
            <a:endParaRPr lang="en-US" sz="1600" b="1" dirty="0">
              <a:solidFill>
                <a:srgbClr val="FF0000"/>
              </a:solidFill>
            </a:endParaRPr>
          </a:p>
          <a:p>
            <a:pPr algn="ctr"/>
            <a:r>
              <a:rPr lang="en-US" sz="1600" b="1" dirty="0">
                <a:solidFill>
                  <a:srgbClr val="FF0000"/>
                </a:solidFill>
              </a:rPr>
              <a:t> </a:t>
            </a:r>
          </a:p>
        </p:txBody>
      </p:sp>
      <p:sp>
        <p:nvSpPr>
          <p:cNvPr id="7" name="Arrow: Notched Right 6">
            <a:extLst>
              <a:ext uri="{FF2B5EF4-FFF2-40B4-BE49-F238E27FC236}">
                <a16:creationId xmlns:a16="http://schemas.microsoft.com/office/drawing/2014/main" id="{FF4393AD-BCAC-F806-7952-8236F0DC74E0}"/>
              </a:ext>
            </a:extLst>
          </p:cNvPr>
          <p:cNvSpPr/>
          <p:nvPr/>
        </p:nvSpPr>
        <p:spPr>
          <a:xfrm>
            <a:off x="7494155" y="3129723"/>
            <a:ext cx="882799" cy="412396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9" name="Right Brace 8">
            <a:extLst>
              <a:ext uri="{FF2B5EF4-FFF2-40B4-BE49-F238E27FC236}">
                <a16:creationId xmlns:a16="http://schemas.microsoft.com/office/drawing/2014/main" id="{5A2E770D-5B04-225F-E0C8-09F129590F67}"/>
              </a:ext>
            </a:extLst>
          </p:cNvPr>
          <p:cNvSpPr/>
          <p:nvPr/>
        </p:nvSpPr>
        <p:spPr>
          <a:xfrm>
            <a:off x="9616904" y="2407941"/>
            <a:ext cx="884297" cy="1940422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DC526BC0-CFE4-83EA-1FE1-B0598BB5EAB9}"/>
              </a:ext>
            </a:extLst>
          </p:cNvPr>
          <p:cNvSpPr txBox="1"/>
          <p:nvPr/>
        </p:nvSpPr>
        <p:spPr>
          <a:xfrm>
            <a:off x="10261470" y="2868364"/>
            <a:ext cx="1683505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Sidang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Pengucapan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Putusan</a:t>
            </a:r>
            <a:r>
              <a:rPr lang="en-US" sz="1400" b="1" dirty="0">
                <a:solidFill>
                  <a:srgbClr val="FF0000"/>
                </a:solidFill>
              </a:rPr>
              <a:t>/</a:t>
            </a:r>
            <a:r>
              <a:rPr lang="en-US" sz="1400" b="1" dirty="0" err="1">
                <a:solidFill>
                  <a:srgbClr val="FF0000"/>
                </a:solidFill>
              </a:rPr>
              <a:t>Ketetapan</a:t>
            </a:r>
            <a:r>
              <a:rPr lang="en-US" sz="1400" b="1" dirty="0">
                <a:solidFill>
                  <a:srgbClr val="FF0000"/>
                </a:solidFill>
              </a:rPr>
              <a:t> (</a:t>
            </a:r>
            <a:r>
              <a:rPr lang="en-US" sz="1400" b="1" dirty="0" err="1">
                <a:solidFill>
                  <a:srgbClr val="FF0000"/>
                </a:solidFill>
              </a:rPr>
              <a:t>Dismisal</a:t>
            </a:r>
            <a:r>
              <a:rPr lang="en-US" sz="1400" b="1" dirty="0">
                <a:solidFill>
                  <a:srgbClr val="FF0000"/>
                </a:solidFill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9522322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15055" y="214461"/>
            <a:ext cx="7856349" cy="751387"/>
          </a:xfrm>
          <a:solidFill>
            <a:srgbClr val="FF0000"/>
          </a:solidFill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0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SIDANG PENGUCAPAN PUTUSAN (DISMISAL)</a:t>
            </a:r>
            <a:endParaRPr lang="en-US" sz="1600" dirty="0">
              <a:solidFill>
                <a:schemeClr val="bg1"/>
              </a:solidFill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01022" y="281126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8295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9844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249692" y="3347591"/>
            <a:ext cx="1478603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798143" y="3346190"/>
            <a:ext cx="1502879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800224" y="1166502"/>
            <a:ext cx="1829088" cy="1644764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/>
              <a:t>PERSIAPAN SIDANG</a:t>
            </a:r>
          </a:p>
          <a:p>
            <a:pPr algn="ctr">
              <a:lnSpc>
                <a:spcPct val="95000"/>
              </a:lnSpc>
            </a:pPr>
            <a:endParaRPr lang="en-US" b="1" dirty="0"/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5745480" y="1194904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solidFill>
                  <a:srgbClr val="FF0000"/>
                </a:solidFill>
              </a:rPr>
              <a:t>SIDANG PENGUCAPAN PUTUSAN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2106365" y="2262337"/>
            <a:ext cx="157602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Dikirim</a:t>
            </a:r>
            <a:r>
              <a:rPr lang="en-US" sz="1600" b="1" dirty="0"/>
              <a:t> </a:t>
            </a:r>
            <a:r>
              <a:rPr lang="en-US" sz="1600" b="1" dirty="0" err="1"/>
              <a:t>melalui</a:t>
            </a:r>
            <a:r>
              <a:rPr lang="en-US" sz="1600" b="1" dirty="0"/>
              <a:t> </a:t>
            </a:r>
            <a:r>
              <a:rPr lang="en-US" sz="1600" b="1" dirty="0" err="1"/>
              <a:t>aplikasi</a:t>
            </a:r>
            <a:endParaRPr lang="en-US" sz="16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4901612" y="2278585"/>
            <a:ext cx="179877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Pelaksanaan</a:t>
            </a:r>
            <a:r>
              <a:rPr lang="en-US" sz="1600" b="1" dirty="0"/>
              <a:t> </a:t>
            </a:r>
            <a:r>
              <a:rPr lang="en-US" sz="1600" b="1" dirty="0" err="1"/>
              <a:t>Sidang</a:t>
            </a:r>
            <a:r>
              <a:rPr lang="en-US" sz="1600" b="1" dirty="0"/>
              <a:t> 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60153" y="3046995"/>
            <a:ext cx="658756" cy="588858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5169772" y="2955094"/>
            <a:ext cx="348523" cy="85178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801056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809780" y="4039872"/>
            <a:ext cx="1829085" cy="2574014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800224" y="3946285"/>
            <a:ext cx="1829088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Para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pihak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mengirimkan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daftar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nama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yang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akan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hadir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dalam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persidangan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melalui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link SIMPP PHPU PILEG</a:t>
            </a:r>
            <a:endParaRPr lang="id-ID" altLang="id-ID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3274207" y="4059763"/>
            <a:ext cx="1988600" cy="252646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3369551" y="4058794"/>
            <a:ext cx="1838641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1079500">
              <a:lnSpc>
                <a:spcPct val="95000"/>
              </a:lnSpc>
            </a:pPr>
            <a:r>
              <a:rPr lang="en-US" dirty="0"/>
              <a:t>Pada </a:t>
            </a:r>
            <a:r>
              <a:rPr lang="en-US" dirty="0" err="1"/>
              <a:t>hari</a:t>
            </a:r>
            <a:r>
              <a:rPr lang="en-US" dirty="0"/>
              <a:t> </a:t>
            </a:r>
            <a:r>
              <a:rPr lang="en-US" dirty="0" err="1"/>
              <a:t>Persidangan</a:t>
            </a:r>
            <a:r>
              <a:rPr lang="en-US" dirty="0"/>
              <a:t> </a:t>
            </a:r>
            <a:r>
              <a:rPr lang="en-US" dirty="0" err="1"/>
              <a:t>Jurupanggil</a:t>
            </a:r>
            <a:r>
              <a:rPr lang="en-US" dirty="0"/>
              <a:t> </a:t>
            </a:r>
            <a:r>
              <a:rPr lang="en-US" dirty="0" err="1"/>
              <a:t>akan</a:t>
            </a:r>
            <a:r>
              <a:rPr lang="en-US" dirty="0"/>
              <a:t> </a:t>
            </a:r>
            <a:r>
              <a:rPr lang="en-US" dirty="0" err="1"/>
              <a:t>mencocokkan</a:t>
            </a:r>
            <a:r>
              <a:rPr lang="en-US" dirty="0"/>
              <a:t> daftar </a:t>
            </a:r>
            <a:r>
              <a:rPr lang="en-US" dirty="0" err="1"/>
              <a:t>nama</a:t>
            </a:r>
            <a:r>
              <a:rPr lang="en-US" dirty="0"/>
              <a:t> yang </a:t>
            </a:r>
            <a:r>
              <a:rPr lang="en-US" dirty="0" err="1"/>
              <a:t>dikirimkan</a:t>
            </a:r>
            <a:r>
              <a:rPr lang="en-US" dirty="0"/>
              <a:t> dengan </a:t>
            </a:r>
            <a:r>
              <a:rPr lang="en-US" dirty="0" err="1"/>
              <a:t>kehadiran</a:t>
            </a:r>
            <a:r>
              <a:rPr lang="en-US" dirty="0"/>
              <a:t> </a:t>
            </a:r>
            <a:r>
              <a:rPr lang="en-US" dirty="0" err="1"/>
              <a:t>langsung</a:t>
            </a:r>
            <a:r>
              <a:rPr lang="en-US" dirty="0"/>
              <a:t> di MK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5518295" y="4039872"/>
            <a:ext cx="2117132" cy="112650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5527852" y="4069501"/>
            <a:ext cx="249713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en-US" altLang="id-ID" dirty="0" err="1"/>
              <a:t>Pengucapan</a:t>
            </a:r>
            <a:r>
              <a:rPr lang="en-US" altLang="id-ID" dirty="0"/>
              <a:t> </a:t>
            </a:r>
            <a:r>
              <a:rPr lang="en-US" altLang="id-ID" dirty="0" err="1"/>
              <a:t>Putusan</a:t>
            </a:r>
            <a:r>
              <a:rPr lang="en-US" altLang="id-ID" dirty="0"/>
              <a:t>/</a:t>
            </a:r>
            <a:r>
              <a:rPr lang="en-US" altLang="id-ID" dirty="0" err="1"/>
              <a:t>Ketetapan</a:t>
            </a:r>
            <a:endParaRPr lang="id-ID" altLang="id-ID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5536FD43-E674-04CF-41A0-A6041981D41C}"/>
              </a:ext>
            </a:extLst>
          </p:cNvPr>
          <p:cNvSpPr txBox="1"/>
          <p:nvPr/>
        </p:nvSpPr>
        <p:spPr>
          <a:xfrm>
            <a:off x="10509630" y="2715776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/>
              <a:t>PROSES SELANJUTNYA</a:t>
            </a: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7BA626E8-4DAC-22B0-183E-3AF06B00E6DB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Freeform 99">
            <a:extLst>
              <a:ext uri="{FF2B5EF4-FFF2-40B4-BE49-F238E27FC236}">
                <a16:creationId xmlns:a16="http://schemas.microsoft.com/office/drawing/2014/main" id="{420BF90F-2F39-F76B-53B1-0B76046A7ECF}"/>
              </a:ext>
            </a:extLst>
          </p:cNvPr>
          <p:cNvSpPr/>
          <p:nvPr/>
        </p:nvSpPr>
        <p:spPr>
          <a:xfrm>
            <a:off x="3144338" y="1259276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KEJURUPANGGILAN</a:t>
            </a:r>
            <a:endParaRPr lang="en-US" sz="1400" dirty="0"/>
          </a:p>
        </p:txBody>
      </p:sp>
      <p:sp>
        <p:nvSpPr>
          <p:cNvPr id="21" name="Speech Bubble: Oval 20" descr="wdsda">
            <a:extLst>
              <a:ext uri="{FF2B5EF4-FFF2-40B4-BE49-F238E27FC236}">
                <a16:creationId xmlns:a16="http://schemas.microsoft.com/office/drawing/2014/main" id="{E185BF27-B6DD-8064-CDBF-9B2B891C07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12842" y="1578238"/>
            <a:ext cx="1917121" cy="821825"/>
          </a:xfrm>
          <a:prstGeom prst="wedgeEllipseCallout">
            <a:avLst>
              <a:gd name="adj1" fmla="val -34731"/>
              <a:gd name="adj2" fmla="val 144222"/>
            </a:avLst>
          </a:prstGeom>
          <a:solidFill>
            <a:srgbClr val="00B0F0"/>
          </a:solidFill>
          <a:ln w="28575" algn="ctr">
            <a:solidFill>
              <a:srgbClr val="0070C0"/>
            </a:solidFill>
            <a:round/>
            <a:headEnd/>
            <a:tailEnd/>
          </a:ln>
        </p:spPr>
        <p:txBody>
          <a:bodyPr/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2860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6pPr>
            <a:lvl7pPr marL="27432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7pPr>
            <a:lvl8pPr marL="32004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8pPr>
            <a:lvl9pPr marL="3657600" algn="l" defTabSz="914400" rtl="0" eaLnBrk="1" latinLnBrk="0" hangingPunct="1">
              <a:defRPr sz="25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en-ID" altLang="en-US" sz="2500"/>
          </a:p>
        </p:txBody>
      </p:sp>
      <p:sp>
        <p:nvSpPr>
          <p:cNvPr id="41" name="Arrow: Notched Right 40">
            <a:extLst>
              <a:ext uri="{FF2B5EF4-FFF2-40B4-BE49-F238E27FC236}">
                <a16:creationId xmlns:a16="http://schemas.microsoft.com/office/drawing/2014/main" id="{13780190-C9F4-5153-D91C-DCDF0B368137}"/>
              </a:ext>
            </a:extLst>
          </p:cNvPr>
          <p:cNvSpPr/>
          <p:nvPr/>
        </p:nvSpPr>
        <p:spPr>
          <a:xfrm>
            <a:off x="7650045" y="3123699"/>
            <a:ext cx="1292544" cy="412396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3" name="Right Brace 42">
            <a:extLst>
              <a:ext uri="{FF2B5EF4-FFF2-40B4-BE49-F238E27FC236}">
                <a16:creationId xmlns:a16="http://schemas.microsoft.com/office/drawing/2014/main" id="{67483244-2F86-901B-4B23-9566A3AC29E4}"/>
              </a:ext>
            </a:extLst>
          </p:cNvPr>
          <p:cNvSpPr/>
          <p:nvPr/>
        </p:nvSpPr>
        <p:spPr>
          <a:xfrm>
            <a:off x="10307790" y="2005863"/>
            <a:ext cx="884297" cy="2431583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A099F3DF-3E67-59E1-BB0C-D2138F6D5E5F}"/>
              </a:ext>
            </a:extLst>
          </p:cNvPr>
          <p:cNvSpPr txBox="1"/>
          <p:nvPr/>
        </p:nvSpPr>
        <p:spPr>
          <a:xfrm>
            <a:off x="8829651" y="1567152"/>
            <a:ext cx="168350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Pemeriksaan</a:t>
            </a:r>
            <a:r>
              <a:rPr lang="en-US" sz="1600" b="1" dirty="0"/>
              <a:t> </a:t>
            </a:r>
            <a:r>
              <a:rPr lang="en-US" sz="1600" b="1" dirty="0" err="1"/>
              <a:t>Persidangan</a:t>
            </a:r>
            <a:r>
              <a:rPr lang="en-US" sz="1600" b="1" dirty="0"/>
              <a:t> </a:t>
            </a:r>
            <a:r>
              <a:rPr lang="en-US" sz="1600" b="1" dirty="0" err="1"/>
              <a:t>Lanjutan</a:t>
            </a:r>
            <a:endParaRPr lang="en-US" sz="1600" b="1" dirty="0"/>
          </a:p>
        </p:txBody>
      </p:sp>
    </p:spTree>
    <p:extLst>
      <p:ext uri="{BB962C8B-B14F-4D97-AF65-F5344CB8AC3E}">
        <p14:creationId xmlns:p14="http://schemas.microsoft.com/office/powerpoint/2010/main" val="38517538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15055" y="214461"/>
            <a:ext cx="7856349" cy="751387"/>
          </a:xfrm>
          <a:solidFill>
            <a:srgbClr val="FF0000"/>
          </a:solidFill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0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SIDANG PEMERIKSAAN PERSIDANGAN LANJUTAN</a:t>
            </a:r>
            <a:endParaRPr lang="en-US" sz="1600" dirty="0">
              <a:solidFill>
                <a:schemeClr val="bg1"/>
              </a:solidFill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01022" y="2811266"/>
            <a:ext cx="1069848" cy="1069848"/>
          </a:xfrm>
          <a:prstGeom prst="ellipse">
            <a:avLst/>
          </a:prstGeom>
          <a:solidFill>
            <a:srgbClr val="FFC000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8295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9844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249692" y="3347591"/>
            <a:ext cx="1478603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798143" y="3346190"/>
            <a:ext cx="1502879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800224" y="1166502"/>
            <a:ext cx="1829088" cy="1644764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/>
              <a:t>PERSIAPAN SIDANG</a:t>
            </a:r>
          </a:p>
          <a:p>
            <a:pPr algn="ctr">
              <a:lnSpc>
                <a:spcPct val="95000"/>
              </a:lnSpc>
            </a:pPr>
            <a:endParaRPr lang="en-US" b="1" dirty="0"/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5745480" y="1194904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1600" dirty="0">
                <a:solidFill>
                  <a:srgbClr val="FF0000"/>
                </a:solidFill>
              </a:rPr>
              <a:t>SIDANG PEMERIKSAAN PERSIDANGAN LANJUTAN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2106365" y="2262337"/>
            <a:ext cx="133662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/>
              <a:t>Dikirim</a:t>
            </a:r>
            <a:r>
              <a:rPr lang="en-US" sz="1400" b="1" dirty="0"/>
              <a:t> </a:t>
            </a:r>
            <a:r>
              <a:rPr lang="en-US" sz="1400" b="1" dirty="0" err="1"/>
              <a:t>melalui</a:t>
            </a:r>
            <a:r>
              <a:rPr lang="en-US" sz="1400" b="1" dirty="0"/>
              <a:t> </a:t>
            </a:r>
            <a:r>
              <a:rPr lang="en-US" sz="1400" b="1" dirty="0" err="1"/>
              <a:t>aplikasi</a:t>
            </a:r>
            <a:endParaRPr lang="en-US" sz="14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4901612" y="2278585"/>
            <a:ext cx="179877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Pelaksanaan</a:t>
            </a:r>
            <a:r>
              <a:rPr lang="en-US" sz="1400" dirty="0"/>
              <a:t> </a:t>
            </a:r>
            <a:r>
              <a:rPr lang="en-US" sz="1400" dirty="0" err="1"/>
              <a:t>Sidang</a:t>
            </a:r>
            <a:r>
              <a:rPr lang="en-US" sz="1400" dirty="0"/>
              <a:t> 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60153" y="3046995"/>
            <a:ext cx="658756" cy="588858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5169772" y="2955094"/>
            <a:ext cx="348523" cy="85178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801056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809780" y="4039872"/>
            <a:ext cx="1829085" cy="2574014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800224" y="3946285"/>
            <a:ext cx="1829088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Para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pihak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mengirimkan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daftar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nama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yang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akan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hadir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dalam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persidangan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melalui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link SIMPP PHPU PILEG</a:t>
            </a:r>
            <a:endParaRPr lang="id-ID" altLang="id-ID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3369551" y="4039872"/>
            <a:ext cx="1829084" cy="252646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3379104" y="4058794"/>
            <a:ext cx="1829088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1079500">
              <a:lnSpc>
                <a:spcPct val="95000"/>
              </a:lnSpc>
            </a:pPr>
            <a:r>
              <a:rPr lang="en-US" dirty="0"/>
              <a:t>Pada </a:t>
            </a:r>
            <a:r>
              <a:rPr lang="en-US" dirty="0" err="1"/>
              <a:t>hari</a:t>
            </a:r>
            <a:r>
              <a:rPr lang="en-US" dirty="0"/>
              <a:t> </a:t>
            </a:r>
            <a:r>
              <a:rPr lang="en-US" dirty="0" err="1"/>
              <a:t>Persidangan</a:t>
            </a:r>
            <a:r>
              <a:rPr lang="en-US" dirty="0"/>
              <a:t> </a:t>
            </a:r>
            <a:r>
              <a:rPr lang="en-US" dirty="0" err="1"/>
              <a:t>Jurupanggil</a:t>
            </a:r>
            <a:r>
              <a:rPr lang="en-US" dirty="0"/>
              <a:t> </a:t>
            </a:r>
            <a:r>
              <a:rPr lang="en-US" dirty="0" err="1"/>
              <a:t>akan</a:t>
            </a:r>
            <a:r>
              <a:rPr lang="en-US" dirty="0"/>
              <a:t> </a:t>
            </a:r>
            <a:r>
              <a:rPr lang="en-US" dirty="0" err="1"/>
              <a:t>mencocokkan</a:t>
            </a:r>
            <a:r>
              <a:rPr lang="en-US" dirty="0"/>
              <a:t> daftar </a:t>
            </a:r>
            <a:r>
              <a:rPr lang="en-US" dirty="0" err="1"/>
              <a:t>nama</a:t>
            </a:r>
            <a:r>
              <a:rPr lang="en-US" dirty="0"/>
              <a:t> yang </a:t>
            </a:r>
            <a:r>
              <a:rPr lang="en-US" dirty="0" err="1"/>
              <a:t>dikirimkan</a:t>
            </a:r>
            <a:r>
              <a:rPr lang="en-US" dirty="0"/>
              <a:t> dengan </a:t>
            </a:r>
            <a:r>
              <a:rPr lang="en-US" dirty="0" err="1"/>
              <a:t>kehadiran</a:t>
            </a:r>
            <a:r>
              <a:rPr lang="en-US" dirty="0"/>
              <a:t> </a:t>
            </a:r>
            <a:r>
              <a:rPr lang="en-US" dirty="0" err="1"/>
              <a:t>langsung</a:t>
            </a:r>
            <a:r>
              <a:rPr lang="en-US" dirty="0"/>
              <a:t> di MK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5518296" y="4054415"/>
            <a:ext cx="2131750" cy="2042640"/>
          </a:xfrm>
          <a:prstGeom prst="flowChartDocumen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28856" lvl="1" indent="-128856">
              <a:buFont typeface="Wingdings" pitchFamily="2" charset="2"/>
              <a:buChar char="§"/>
              <a:defRPr/>
            </a:pPr>
            <a:endParaRPr lang="id-ID" altLang="id-ID" dirty="0"/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7BA626E8-4DAC-22B0-183E-3AF06B00E6DB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Freeform 99">
            <a:extLst>
              <a:ext uri="{FF2B5EF4-FFF2-40B4-BE49-F238E27FC236}">
                <a16:creationId xmlns:a16="http://schemas.microsoft.com/office/drawing/2014/main" id="{420BF90F-2F39-F76B-53B1-0B76046A7ECF}"/>
              </a:ext>
            </a:extLst>
          </p:cNvPr>
          <p:cNvSpPr/>
          <p:nvPr/>
        </p:nvSpPr>
        <p:spPr>
          <a:xfrm>
            <a:off x="3144338" y="1259276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KEJURUPANGGILAN</a:t>
            </a:r>
            <a:endParaRPr lang="en-US" sz="1400" dirty="0"/>
          </a:p>
        </p:txBody>
      </p:sp>
      <p:sp>
        <p:nvSpPr>
          <p:cNvPr id="41" name="Arrow: Notched Right 40">
            <a:extLst>
              <a:ext uri="{FF2B5EF4-FFF2-40B4-BE49-F238E27FC236}">
                <a16:creationId xmlns:a16="http://schemas.microsoft.com/office/drawing/2014/main" id="{13780190-C9F4-5153-D91C-DCDF0B368137}"/>
              </a:ext>
            </a:extLst>
          </p:cNvPr>
          <p:cNvSpPr/>
          <p:nvPr/>
        </p:nvSpPr>
        <p:spPr>
          <a:xfrm>
            <a:off x="7485153" y="3123699"/>
            <a:ext cx="782727" cy="412396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E4C4BC1-3E69-715D-426A-3BF33CD738DF}"/>
              </a:ext>
            </a:extLst>
          </p:cNvPr>
          <p:cNvSpPr/>
          <p:nvPr/>
        </p:nvSpPr>
        <p:spPr>
          <a:xfrm>
            <a:off x="5592548" y="4107419"/>
            <a:ext cx="2497138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en-US" altLang="id-ID" dirty="0" err="1"/>
              <a:t>Pembuktian</a:t>
            </a:r>
            <a:r>
              <a:rPr lang="en-US" altLang="id-ID" dirty="0"/>
              <a:t> dan </a:t>
            </a:r>
            <a:r>
              <a:rPr lang="id-ID" altLang="id-ID" dirty="0"/>
              <a:t>mengesahkan alat bukti</a:t>
            </a:r>
            <a:r>
              <a:rPr lang="en-US" altLang="id-ID" dirty="0"/>
              <a:t> </a:t>
            </a:r>
            <a:r>
              <a:rPr lang="en-US" altLang="id-ID" dirty="0" err="1"/>
              <a:t>tambahan</a:t>
            </a:r>
            <a:endParaRPr lang="en-US" altLang="id-ID" dirty="0"/>
          </a:p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en-US" altLang="id-ID" dirty="0" err="1"/>
              <a:t>Keterangan</a:t>
            </a:r>
            <a:r>
              <a:rPr lang="en-US" altLang="id-ID" dirty="0"/>
              <a:t> Ahli</a:t>
            </a:r>
          </a:p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en-US" altLang="id-ID" dirty="0" err="1"/>
              <a:t>Keterangan</a:t>
            </a:r>
            <a:r>
              <a:rPr lang="en-US" altLang="id-ID" dirty="0"/>
              <a:t> </a:t>
            </a:r>
            <a:r>
              <a:rPr lang="en-US" altLang="id-ID" dirty="0" err="1"/>
              <a:t>Saksi</a:t>
            </a:r>
            <a:endParaRPr lang="id-ID" altLang="id-ID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2D81DC0-79E5-BB18-CCAF-6269252E6C75}"/>
              </a:ext>
            </a:extLst>
          </p:cNvPr>
          <p:cNvSpPr txBox="1"/>
          <p:nvPr/>
        </p:nvSpPr>
        <p:spPr>
          <a:xfrm>
            <a:off x="8183430" y="2798412"/>
            <a:ext cx="1843524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>
                <a:solidFill>
                  <a:srgbClr val="FF0000"/>
                </a:solidFill>
              </a:rPr>
              <a:t>RPH </a:t>
            </a:r>
          </a:p>
          <a:p>
            <a:pPr algn="ctr"/>
            <a:r>
              <a:rPr lang="en-US" sz="1600" b="1" dirty="0" err="1">
                <a:solidFill>
                  <a:srgbClr val="FF0000"/>
                </a:solidFill>
              </a:rPr>
              <a:t>Pengambilan</a:t>
            </a:r>
            <a:r>
              <a:rPr lang="en-US" sz="1600" b="1" dirty="0">
                <a:solidFill>
                  <a:srgbClr val="FF0000"/>
                </a:solidFill>
              </a:rPr>
              <a:t> </a:t>
            </a:r>
            <a:r>
              <a:rPr lang="en-US" sz="1600" b="1" dirty="0" err="1">
                <a:solidFill>
                  <a:srgbClr val="FF0000"/>
                </a:solidFill>
              </a:rPr>
              <a:t>Putusan</a:t>
            </a:r>
            <a:r>
              <a:rPr lang="en-US" sz="1600" b="1" dirty="0">
                <a:solidFill>
                  <a:srgbClr val="FF0000"/>
                </a:solidFill>
              </a:rPr>
              <a:t>/</a:t>
            </a:r>
            <a:r>
              <a:rPr lang="en-US" sz="1600" b="1" dirty="0" err="1">
                <a:solidFill>
                  <a:srgbClr val="FF0000"/>
                </a:solidFill>
              </a:rPr>
              <a:t>Ketetapan</a:t>
            </a:r>
            <a:r>
              <a:rPr lang="en-US" sz="1600" b="1" dirty="0">
                <a:solidFill>
                  <a:srgbClr val="FF0000"/>
                </a:solidFill>
              </a:rPr>
              <a:t> </a:t>
            </a:r>
          </a:p>
          <a:p>
            <a:pPr algn="ctr"/>
            <a:r>
              <a:rPr lang="en-US" sz="1600" b="1" dirty="0">
                <a:solidFill>
                  <a:srgbClr val="FF0000"/>
                </a:solidFill>
              </a:rPr>
              <a:t> </a:t>
            </a:r>
          </a:p>
        </p:txBody>
      </p:sp>
      <p:sp>
        <p:nvSpPr>
          <p:cNvPr id="9" name="Right Brace 8">
            <a:extLst>
              <a:ext uri="{FF2B5EF4-FFF2-40B4-BE49-F238E27FC236}">
                <a16:creationId xmlns:a16="http://schemas.microsoft.com/office/drawing/2014/main" id="{385909C3-886E-D13F-7D60-0BFEB830EA06}"/>
              </a:ext>
            </a:extLst>
          </p:cNvPr>
          <p:cNvSpPr/>
          <p:nvPr/>
        </p:nvSpPr>
        <p:spPr>
          <a:xfrm>
            <a:off x="9616905" y="2716433"/>
            <a:ext cx="804748" cy="1229852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38AAD62-3D59-E3F5-9E52-44E8FD6B68C8}"/>
              </a:ext>
            </a:extLst>
          </p:cNvPr>
          <p:cNvSpPr txBox="1"/>
          <p:nvPr/>
        </p:nvSpPr>
        <p:spPr>
          <a:xfrm>
            <a:off x="10371590" y="3107693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Sidang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Pengucapan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Putusan</a:t>
            </a:r>
            <a:r>
              <a:rPr lang="en-US" sz="1400" b="1" dirty="0">
                <a:solidFill>
                  <a:srgbClr val="FF0000"/>
                </a:solidFill>
              </a:rPr>
              <a:t>/</a:t>
            </a:r>
            <a:r>
              <a:rPr lang="en-US" sz="1400" b="1" dirty="0" err="1">
                <a:solidFill>
                  <a:srgbClr val="FF0000"/>
                </a:solidFill>
              </a:rPr>
              <a:t>Ketetapan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0453660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15055" y="214461"/>
            <a:ext cx="7856349" cy="751387"/>
          </a:xfrm>
          <a:solidFill>
            <a:srgbClr val="FF0000"/>
          </a:solidFill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0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SIDANG PENGUCAPAN PUTUSAN </a:t>
            </a:r>
            <a:endParaRPr lang="en-US" sz="1600" dirty="0">
              <a:solidFill>
                <a:schemeClr val="bg1"/>
              </a:solidFill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01022" y="281126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28295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9844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249692" y="3347591"/>
            <a:ext cx="1478603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798143" y="3346190"/>
            <a:ext cx="1502879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800224" y="1166502"/>
            <a:ext cx="1829088" cy="1644764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/>
              <a:t>PERSIAPAN SIDANG</a:t>
            </a:r>
          </a:p>
          <a:p>
            <a:pPr algn="ctr">
              <a:lnSpc>
                <a:spcPct val="95000"/>
              </a:lnSpc>
            </a:pPr>
            <a:endParaRPr lang="en-US" b="1" dirty="0"/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5745480" y="1194904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solidFill>
                  <a:srgbClr val="FF0000"/>
                </a:solidFill>
              </a:rPr>
              <a:t>SIDANG PENGUCAPAN PUTUSAN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2106365" y="2262337"/>
            <a:ext cx="157602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Dikirim</a:t>
            </a:r>
            <a:r>
              <a:rPr lang="en-US" sz="1600" b="1" dirty="0"/>
              <a:t> </a:t>
            </a:r>
            <a:r>
              <a:rPr lang="en-US" sz="1600" b="1" dirty="0" err="1"/>
              <a:t>melalui</a:t>
            </a:r>
            <a:r>
              <a:rPr lang="en-US" sz="1600" b="1" dirty="0"/>
              <a:t> </a:t>
            </a:r>
            <a:r>
              <a:rPr lang="en-US" sz="1600" b="1" dirty="0" err="1"/>
              <a:t>aplikasi</a:t>
            </a:r>
            <a:endParaRPr lang="en-US" sz="16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4901612" y="2278585"/>
            <a:ext cx="179877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Pelaksanaan</a:t>
            </a:r>
            <a:r>
              <a:rPr lang="en-US" sz="1600" b="1" dirty="0"/>
              <a:t> </a:t>
            </a:r>
            <a:r>
              <a:rPr lang="en-US" sz="1600" b="1" dirty="0" err="1"/>
              <a:t>Sidang</a:t>
            </a:r>
            <a:r>
              <a:rPr lang="en-US" sz="1600" b="1" dirty="0"/>
              <a:t> 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60153" y="3046995"/>
            <a:ext cx="658756" cy="588858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5169772" y="2955094"/>
            <a:ext cx="348523" cy="85178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801056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809780" y="4039872"/>
            <a:ext cx="1829085" cy="2574014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800224" y="3946285"/>
            <a:ext cx="1829088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indent="-128856">
              <a:buFont typeface="Arial" panose="020B0604020202020204" pitchFamily="34" charset="0"/>
              <a:buChar char="•"/>
              <a:defRPr/>
            </a:pP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Para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pihak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mengirimkan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daftar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nama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yang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akan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hadir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dalam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persidangan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</a:t>
            </a:r>
            <a:r>
              <a:rPr lang="en-US" altLang="id-ID" dirty="0" err="1">
                <a:latin typeface="Cambria" panose="02040503050406030204" pitchFamily="18" charset="0"/>
                <a:ea typeface="Cambria" panose="02040503050406030204" pitchFamily="18" charset="0"/>
              </a:rPr>
              <a:t>melalui</a:t>
            </a:r>
            <a:r>
              <a:rPr lang="en-US" altLang="id-ID" dirty="0">
                <a:latin typeface="Cambria" panose="02040503050406030204" pitchFamily="18" charset="0"/>
                <a:ea typeface="Cambria" panose="02040503050406030204" pitchFamily="18" charset="0"/>
              </a:rPr>
              <a:t> link SIMPP PHPU PILEG</a:t>
            </a:r>
            <a:endParaRPr lang="id-ID" altLang="id-ID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3274207" y="4059763"/>
            <a:ext cx="1988600" cy="252646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3369551" y="4058794"/>
            <a:ext cx="1838641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1079500">
              <a:lnSpc>
                <a:spcPct val="95000"/>
              </a:lnSpc>
            </a:pPr>
            <a:r>
              <a:rPr lang="en-US" dirty="0"/>
              <a:t>Pada </a:t>
            </a:r>
            <a:r>
              <a:rPr lang="en-US" dirty="0" err="1"/>
              <a:t>hari</a:t>
            </a:r>
            <a:r>
              <a:rPr lang="en-US" dirty="0"/>
              <a:t> </a:t>
            </a:r>
            <a:r>
              <a:rPr lang="en-US" dirty="0" err="1"/>
              <a:t>Persidangan</a:t>
            </a:r>
            <a:r>
              <a:rPr lang="en-US" dirty="0"/>
              <a:t> </a:t>
            </a:r>
            <a:r>
              <a:rPr lang="en-US" dirty="0" err="1"/>
              <a:t>Jurupanggil</a:t>
            </a:r>
            <a:r>
              <a:rPr lang="en-US" dirty="0"/>
              <a:t> </a:t>
            </a:r>
            <a:r>
              <a:rPr lang="en-US" dirty="0" err="1"/>
              <a:t>akan</a:t>
            </a:r>
            <a:r>
              <a:rPr lang="en-US" dirty="0"/>
              <a:t> </a:t>
            </a:r>
            <a:r>
              <a:rPr lang="en-US" dirty="0" err="1"/>
              <a:t>mencocokkan</a:t>
            </a:r>
            <a:r>
              <a:rPr lang="en-US" dirty="0"/>
              <a:t> daftar </a:t>
            </a:r>
            <a:r>
              <a:rPr lang="en-US" dirty="0" err="1"/>
              <a:t>nama</a:t>
            </a:r>
            <a:r>
              <a:rPr lang="en-US" dirty="0"/>
              <a:t> yang </a:t>
            </a:r>
            <a:r>
              <a:rPr lang="en-US" dirty="0" err="1"/>
              <a:t>dikirimkan</a:t>
            </a:r>
            <a:r>
              <a:rPr lang="en-US" dirty="0"/>
              <a:t> dengan </a:t>
            </a:r>
            <a:r>
              <a:rPr lang="en-US" dirty="0" err="1"/>
              <a:t>kehadiran</a:t>
            </a:r>
            <a:r>
              <a:rPr lang="en-US" dirty="0"/>
              <a:t> </a:t>
            </a:r>
            <a:r>
              <a:rPr lang="en-US" dirty="0" err="1"/>
              <a:t>langsung</a:t>
            </a:r>
            <a:r>
              <a:rPr lang="en-US" dirty="0"/>
              <a:t> di MK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5701175" y="4039872"/>
            <a:ext cx="1597088" cy="145986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5710733" y="4069501"/>
            <a:ext cx="158753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28856" lvl="1" indent="-128856">
              <a:buFont typeface="Wingdings" pitchFamily="2" charset="2"/>
              <a:buChar char="§"/>
              <a:defRPr/>
            </a:pPr>
            <a:r>
              <a:rPr lang="en-US" altLang="id-ID" dirty="0" err="1"/>
              <a:t>Pengucapan</a:t>
            </a:r>
            <a:r>
              <a:rPr lang="en-US" altLang="id-ID" dirty="0"/>
              <a:t> </a:t>
            </a:r>
            <a:r>
              <a:rPr lang="en-US" altLang="id-ID" dirty="0" err="1"/>
              <a:t>Putusan</a:t>
            </a:r>
            <a:r>
              <a:rPr lang="en-US" altLang="id-ID" dirty="0"/>
              <a:t>/</a:t>
            </a:r>
            <a:r>
              <a:rPr lang="en-US" altLang="id-ID" dirty="0" err="1"/>
              <a:t>Ketetapan</a:t>
            </a:r>
            <a:endParaRPr lang="id-ID" altLang="id-ID" dirty="0"/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7BA626E8-4DAC-22B0-183E-3AF06B00E6DB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" name="Freeform 99">
            <a:extLst>
              <a:ext uri="{FF2B5EF4-FFF2-40B4-BE49-F238E27FC236}">
                <a16:creationId xmlns:a16="http://schemas.microsoft.com/office/drawing/2014/main" id="{420BF90F-2F39-F76B-53B1-0B76046A7ECF}"/>
              </a:ext>
            </a:extLst>
          </p:cNvPr>
          <p:cNvSpPr/>
          <p:nvPr/>
        </p:nvSpPr>
        <p:spPr>
          <a:xfrm>
            <a:off x="3144338" y="1259276"/>
            <a:ext cx="2279510" cy="1539136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KEJURUPANGGILAN</a:t>
            </a:r>
            <a:endParaRPr lang="en-US" sz="1400" dirty="0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23D066D2-F695-F6B2-39A7-228638A96C72}"/>
              </a:ext>
            </a:extLst>
          </p:cNvPr>
          <p:cNvSpPr/>
          <p:nvPr/>
        </p:nvSpPr>
        <p:spPr>
          <a:xfrm>
            <a:off x="9404450" y="1883398"/>
            <a:ext cx="1526526" cy="5689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>
                <a:solidFill>
                  <a:schemeClr val="tx1"/>
                </a:solidFill>
              </a:rPr>
              <a:t>PEMOHON</a:t>
            </a:r>
            <a:endParaRPr lang="en-ID" b="1" dirty="0">
              <a:solidFill>
                <a:schemeClr val="tx1"/>
              </a:solidFill>
            </a:endParaRP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60CDA778-4314-52C4-A01F-6F64711E4F7D}"/>
              </a:ext>
            </a:extLst>
          </p:cNvPr>
          <p:cNvSpPr/>
          <p:nvPr/>
        </p:nvSpPr>
        <p:spPr>
          <a:xfrm>
            <a:off x="9419690" y="2639452"/>
            <a:ext cx="1526526" cy="568952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TERMOHON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3D9187BD-3191-A806-55CE-2E55AB158E69}"/>
              </a:ext>
            </a:extLst>
          </p:cNvPr>
          <p:cNvSpPr/>
          <p:nvPr/>
        </p:nvSpPr>
        <p:spPr>
          <a:xfrm>
            <a:off x="9440070" y="3543913"/>
            <a:ext cx="1526526" cy="568952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PIHAK TERKAIT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8B64A8E2-6AD9-B22D-62BE-BACF1E4A042E}"/>
              </a:ext>
            </a:extLst>
          </p:cNvPr>
          <p:cNvSpPr/>
          <p:nvPr/>
        </p:nvSpPr>
        <p:spPr>
          <a:xfrm>
            <a:off x="9476206" y="4407414"/>
            <a:ext cx="1526526" cy="568952"/>
          </a:xfrm>
          <a:prstGeom prst="round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BAWASLU</a:t>
            </a:r>
            <a:endParaRPr lang="en-ID" dirty="0">
              <a:solidFill>
                <a:srgbClr val="FF0000"/>
              </a:solidFill>
            </a:endParaRPr>
          </a:p>
        </p:txBody>
      </p:sp>
      <p:cxnSp>
        <p:nvCxnSpPr>
          <p:cNvPr id="23" name="Connector: Elbow 22">
            <a:extLst>
              <a:ext uri="{FF2B5EF4-FFF2-40B4-BE49-F238E27FC236}">
                <a16:creationId xmlns:a16="http://schemas.microsoft.com/office/drawing/2014/main" id="{3A2355D5-497C-42EA-6249-2B63C306A5B0}"/>
              </a:ext>
            </a:extLst>
          </p:cNvPr>
          <p:cNvCxnSpPr>
            <a:stCxn id="5" idx="6"/>
            <a:endCxn id="7" idx="1"/>
          </p:cNvCxnSpPr>
          <p:nvPr/>
        </p:nvCxnSpPr>
        <p:spPr>
          <a:xfrm flipV="1">
            <a:off x="7370870" y="2167874"/>
            <a:ext cx="2033580" cy="1178316"/>
          </a:xfrm>
          <a:prstGeom prst="bentConnector3">
            <a:avLst>
              <a:gd name="adj1" fmla="val 353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Connector: Elbow 27">
            <a:extLst>
              <a:ext uri="{FF2B5EF4-FFF2-40B4-BE49-F238E27FC236}">
                <a16:creationId xmlns:a16="http://schemas.microsoft.com/office/drawing/2014/main" id="{43703140-AAC1-29EA-7FF0-A5B4596B39C3}"/>
              </a:ext>
            </a:extLst>
          </p:cNvPr>
          <p:cNvCxnSpPr>
            <a:stCxn id="5" idx="6"/>
            <a:endCxn id="13" idx="1"/>
          </p:cNvCxnSpPr>
          <p:nvPr/>
        </p:nvCxnSpPr>
        <p:spPr>
          <a:xfrm>
            <a:off x="7370870" y="3346190"/>
            <a:ext cx="2105336" cy="1345700"/>
          </a:xfrm>
          <a:prstGeom prst="bentConnector3">
            <a:avLst>
              <a:gd name="adj1" fmla="val 2948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or: Elbow 33">
            <a:extLst>
              <a:ext uri="{FF2B5EF4-FFF2-40B4-BE49-F238E27FC236}">
                <a16:creationId xmlns:a16="http://schemas.microsoft.com/office/drawing/2014/main" id="{97FD2224-19C0-EB26-65F6-21BF6844A3F4}"/>
              </a:ext>
            </a:extLst>
          </p:cNvPr>
          <p:cNvCxnSpPr>
            <a:stCxn id="5" idx="6"/>
            <a:endCxn id="9" idx="1"/>
          </p:cNvCxnSpPr>
          <p:nvPr/>
        </p:nvCxnSpPr>
        <p:spPr>
          <a:xfrm flipV="1">
            <a:off x="7370870" y="2923928"/>
            <a:ext cx="2048820" cy="422262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Connector: Elbow 37">
            <a:extLst>
              <a:ext uri="{FF2B5EF4-FFF2-40B4-BE49-F238E27FC236}">
                <a16:creationId xmlns:a16="http://schemas.microsoft.com/office/drawing/2014/main" id="{91875503-B9A1-F624-CECF-D329B2C1E479}"/>
              </a:ext>
            </a:extLst>
          </p:cNvPr>
          <p:cNvCxnSpPr>
            <a:stCxn id="5" idx="6"/>
            <a:endCxn id="12" idx="1"/>
          </p:cNvCxnSpPr>
          <p:nvPr/>
        </p:nvCxnSpPr>
        <p:spPr>
          <a:xfrm>
            <a:off x="7370870" y="3346190"/>
            <a:ext cx="2069200" cy="482199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>
            <a:extLst>
              <a:ext uri="{FF2B5EF4-FFF2-40B4-BE49-F238E27FC236}">
                <a16:creationId xmlns:a16="http://schemas.microsoft.com/office/drawing/2014/main" id="{8B3EBAA8-1078-B4BE-A160-805FACA98F2E}"/>
              </a:ext>
            </a:extLst>
          </p:cNvPr>
          <p:cNvSpPr txBox="1"/>
          <p:nvPr/>
        </p:nvSpPr>
        <p:spPr>
          <a:xfrm>
            <a:off x="7401577" y="3026341"/>
            <a:ext cx="179877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1" dirty="0" err="1"/>
              <a:t>Penyampaian</a:t>
            </a:r>
            <a:r>
              <a:rPr lang="en-US" sz="1600" b="1" dirty="0"/>
              <a:t> Salinan </a:t>
            </a:r>
            <a:r>
              <a:rPr lang="en-US" sz="1600" b="1" dirty="0" err="1"/>
              <a:t>Putusan</a:t>
            </a:r>
            <a:r>
              <a:rPr lang="en-US" sz="1600" b="1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399472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1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7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53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9" grpId="0" animBg="1"/>
      <p:bldP spid="12" grpId="0" animBg="1"/>
      <p:bldP spid="13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2227</TotalTime>
  <Words>354</Words>
  <Application>Microsoft Office PowerPoint</Application>
  <PresentationFormat>Widescreen</PresentationFormat>
  <Paragraphs>87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2" baseType="lpstr">
      <vt:lpstr>Arial</vt:lpstr>
      <vt:lpstr>Bookman Old Style</vt:lpstr>
      <vt:lpstr>Calibri</vt:lpstr>
      <vt:lpstr>Calibri Light</vt:lpstr>
      <vt:lpstr>Cambria</vt:lpstr>
      <vt:lpstr>Wingdings</vt:lpstr>
      <vt:lpstr>Office Theme</vt:lpstr>
      <vt:lpstr>SIDANG PEMERIKSAAN PENDAHULUAN</vt:lpstr>
      <vt:lpstr>SIDANG PEMERIKSAAN PEMERIKSAAN</vt:lpstr>
      <vt:lpstr>SIDANG PENGUCAPAN PUTUSAN (DISMISAL)</vt:lpstr>
      <vt:lpstr>SIDANG PEMERIKSAAN PERSIDANGAN LANJUTAN</vt:lpstr>
      <vt:lpstr>SIDANG PENGUCAPAN PUTUSAN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71</cp:revision>
  <dcterms:created xsi:type="dcterms:W3CDTF">2023-01-10T09:53:07Z</dcterms:created>
  <dcterms:modified xsi:type="dcterms:W3CDTF">2023-03-13T14:49:21Z</dcterms:modified>
</cp:coreProperties>
</file>

<file path=docProps/thumbnail.jpeg>
</file>