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55"/>
  </p:notesMasterIdLst>
  <p:handoutMasterIdLst>
    <p:handoutMasterId r:id="rId5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5143500" type="screen16x9"/>
  <p:notesSz cx="7010400" cy="12039600"/>
  <p:embeddedFontLst>
    <p:embeddedFont>
      <p:font typeface="Arial Black" pitchFamily="34" charset="0"/>
      <p:bold r:id="rId57"/>
    </p:embeddedFont>
    <p:embeddedFont>
      <p:font typeface="Cabin" charset="0"/>
      <p:regular r:id="rId58"/>
      <p:bold r:id="rId59"/>
      <p:italic r:id="rId60"/>
      <p:boldItalic r:id="rId61"/>
    </p:embeddedFont>
    <p:embeddedFont>
      <p:font typeface="Poppins" charset="0"/>
      <p:regular r:id="rId62"/>
      <p:bold r:id="rId63"/>
      <p:italic r:id="rId64"/>
      <p:boldItalic r:id="rId65"/>
    </p:embeddedFont>
    <p:embeddedFont>
      <p:font typeface="Georgia" pitchFamily="18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1980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601980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/>
            </a:lvl1pPr>
          </a:lstStyle>
          <a:p>
            <a:fld id="{31B551BE-D1B2-45E2-B937-DABBCEB2183F}" type="datetimeFigureOut">
              <a:rPr lang="id-ID" smtClean="0"/>
              <a:t>19/11/2018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35530"/>
            <a:ext cx="3037840" cy="60198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1435530"/>
            <a:ext cx="3037840" cy="60198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400"/>
            </a:lvl1pPr>
          </a:lstStyle>
          <a:p>
            <a:fld id="{D5158C34-0CC5-4D93-967B-DB8DE80693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88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32" tIns="108832" rIns="108832" bIns="10883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360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801827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8018275d_0_5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8018275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8018275d_0_42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8018275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8018275d_0_6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8018275d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48018275d_0_1078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48018275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48018275d_0_25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801827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8018275d_0_445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8018275d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8018275d_0_96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48018275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48018275d_0_498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48018275d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48018275d_0_51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48018275d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48018275d_0_53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48018275d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48018275d_0_54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8018275d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8018275d_0_114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48018275d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48018275d_0_547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48018275d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48018275d_0_559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48018275d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48018275d_0_566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48018275d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48018275d_0_59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48018275d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48018275d_0_62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48018275d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48018275d_0_646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48018275d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48018275d_0_658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48018275d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48018275d_0_665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448018275d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448018275d_0_69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48018275d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448018275d_0_72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8018275d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8018275d_0_1022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448018275d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448018275d_0_747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448018275d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448018275d_0_759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48018275d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48018275d_0_766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48018275d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448018275d_0_79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448018275d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448018275d_0_82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48018275d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448018275d_0_832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448018275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448018275d_0_839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448018275d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448018275d_0_867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448018275d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448018275d_0_89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p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8018275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48018275d_0_17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448018275d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448018275d_0_1199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ceb698e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ceb698eae_0_5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ceb698e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ceb698eae_0_1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ceb698ea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ceb698eae_0_51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ceb698ea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3ceb698eae_0_15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f0eee0e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f0eee0e0_0_56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ceb698ea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ceb698eae_0_28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cf0eee0e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cf0eee0e0_0_79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ceb698ea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ceb698eae_0_3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ceb698ea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3ceb698eae_0_76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8018275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48018275d_0_133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ceb698ea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ceb698eae_0_82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ceb698e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ceb698eae_0_71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48018275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48018275d_0_202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48018275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48018275d_0_214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48018275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48018275d_0_227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48018275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903288"/>
            <a:ext cx="8024813" cy="451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48018275d_0_300:notes"/>
          <p:cNvSpPr txBox="1">
            <a:spLocks noGrp="1"/>
          </p:cNvSpPr>
          <p:nvPr>
            <p:ph type="body" idx="1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</p:spPr>
        <p:txBody>
          <a:bodyPr spcFirstLastPara="1" wrap="square" lIns="108832" tIns="108832" rIns="108832" bIns="1088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925" y="-393125"/>
            <a:ext cx="9388625" cy="62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/>
          <p:nvPr/>
        </p:nvSpPr>
        <p:spPr>
          <a:xfrm>
            <a:off x="-105925" y="-376800"/>
            <a:ext cx="9388500" cy="5520300"/>
          </a:xfrm>
          <a:prstGeom prst="rect">
            <a:avLst/>
          </a:prstGeom>
          <a:solidFill>
            <a:srgbClr val="FFF2CC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7"/>
          <p:cNvSpPr txBox="1"/>
          <p:nvPr/>
        </p:nvSpPr>
        <p:spPr>
          <a:xfrm>
            <a:off x="311700" y="1026525"/>
            <a:ext cx="79488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Evaluasi Pilkada 2018 dan </a:t>
            </a:r>
            <a:br>
              <a:rPr lang="en" sz="4800" b="1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1">
                <a:solidFill>
                  <a:srgbClr val="CC412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Persiapan Pemilu 2019</a:t>
            </a:r>
            <a:endParaRPr b="1">
              <a:solidFill>
                <a:srgbClr val="CC4125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37"/>
          <p:cNvSpPr/>
          <p:nvPr/>
        </p:nvSpPr>
        <p:spPr>
          <a:xfrm>
            <a:off x="-105925" y="-400175"/>
            <a:ext cx="364800" cy="5520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57282" y="3669711"/>
            <a:ext cx="4862670" cy="115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Arial Black" pitchFamily="34" charset="0"/>
              </a:rPr>
              <a:t>Dr. Ratna Dewi Pettalolo,SH.,MH.</a:t>
            </a:r>
          </a:p>
          <a:p>
            <a:r>
              <a:rPr lang="id-ID" sz="2000" dirty="0" smtClean="0">
                <a:latin typeface="Arial Black" pitchFamily="34" charset="0"/>
              </a:rPr>
              <a:t>Koordinator Divisi Penindakan</a:t>
            </a:r>
          </a:p>
          <a:p>
            <a:r>
              <a:rPr lang="id-ID" sz="2000" dirty="0" smtClean="0">
                <a:latin typeface="Arial Black" pitchFamily="34" charset="0"/>
              </a:rPr>
              <a:t>Bawaslu RI</a:t>
            </a:r>
            <a:endParaRPr lang="id-ID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/>
          <p:nvPr/>
        </p:nvSpPr>
        <p:spPr>
          <a:xfrm>
            <a:off x="0" y="0"/>
            <a:ext cx="9144000" cy="3091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6"/>
          <p:cNvSpPr/>
          <p:nvPr/>
        </p:nvSpPr>
        <p:spPr>
          <a:xfrm>
            <a:off x="8299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244917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40684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568767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7306925" y="2571750"/>
            <a:ext cx="975000" cy="974700"/>
          </a:xfrm>
          <a:prstGeom prst="ellipse">
            <a:avLst/>
          </a:prstGeom>
          <a:solidFill>
            <a:srgbClr val="2255A7"/>
          </a:soli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 rot="10800000">
            <a:off x="2149625" y="-124"/>
            <a:ext cx="4507800" cy="705600"/>
          </a:xfrm>
          <a:prstGeom prst="trapezoid">
            <a:avLst>
              <a:gd name="adj" fmla="val 25000"/>
            </a:avLst>
          </a:prstGeom>
          <a:solidFill>
            <a:srgbClr val="2255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6"/>
          <p:cNvSpPr txBox="1"/>
          <p:nvPr/>
        </p:nvSpPr>
        <p:spPr>
          <a:xfrm>
            <a:off x="807417" y="-63373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KAMPANYE </a:t>
            </a:r>
            <a:endParaRPr sz="2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PEMILU 2019</a:t>
            </a:r>
            <a:endParaRPr sz="2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525125" y="3566575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penyampaian Surat Edaran batasan pelaksanaan kampanye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2244675" y="356657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koordinasi intensif dengan Satpol PP dan Pemda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3895422" y="360505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koordinasi dengan KPU Provinsi dan KPI Provinsi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5495622" y="3605055"/>
            <a:ext cx="1423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sosialisasi dengan Parpol dan Bacelg Pemilu 2019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7045279" y="3592225"/>
            <a:ext cx="1577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pembentukan Satgas Dana Kampanye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/>
          <p:nvPr/>
        </p:nvSpPr>
        <p:spPr>
          <a:xfrm flipH="1">
            <a:off x="16950" y="-12"/>
            <a:ext cx="9110100" cy="5143500"/>
          </a:xfrm>
          <a:prstGeom prst="rtTriangle">
            <a:avLst/>
          </a:prstGeom>
          <a:solidFill>
            <a:srgbClr val="FCE5CD">
              <a:alpha val="1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7"/>
          <p:cNvSpPr/>
          <p:nvPr/>
        </p:nvSpPr>
        <p:spPr>
          <a:xfrm>
            <a:off x="11775" y="11775"/>
            <a:ext cx="9110100" cy="5143500"/>
          </a:xfrm>
          <a:prstGeom prst="rtTriangle">
            <a:avLst/>
          </a:prstGeom>
          <a:solidFill>
            <a:srgbClr val="FFF2CC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7"/>
          <p:cNvSpPr/>
          <p:nvPr/>
        </p:nvSpPr>
        <p:spPr>
          <a:xfrm>
            <a:off x="0" y="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Google Shape;279;p47"/>
          <p:cNvSpPr/>
          <p:nvPr/>
        </p:nvSpPr>
        <p:spPr>
          <a:xfrm>
            <a:off x="17000" y="21125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Google Shape;280;p47"/>
          <p:cNvSpPr/>
          <p:nvPr/>
        </p:nvSpPr>
        <p:spPr>
          <a:xfrm>
            <a:off x="245950" y="3754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47"/>
          <p:cNvSpPr/>
          <p:nvPr/>
        </p:nvSpPr>
        <p:spPr>
          <a:xfrm>
            <a:off x="374800" y="5984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47"/>
          <p:cNvSpPr/>
          <p:nvPr/>
        </p:nvSpPr>
        <p:spPr>
          <a:xfrm>
            <a:off x="491900" y="7508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Google Shape;283;p47"/>
          <p:cNvSpPr/>
          <p:nvPr/>
        </p:nvSpPr>
        <p:spPr>
          <a:xfrm>
            <a:off x="491900" y="901463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Google Shape;284;p47"/>
          <p:cNvSpPr/>
          <p:nvPr/>
        </p:nvSpPr>
        <p:spPr>
          <a:xfrm>
            <a:off x="620150" y="106740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47"/>
          <p:cNvSpPr/>
          <p:nvPr/>
        </p:nvSpPr>
        <p:spPr>
          <a:xfrm>
            <a:off x="737250" y="12080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47"/>
          <p:cNvSpPr/>
          <p:nvPr/>
        </p:nvSpPr>
        <p:spPr>
          <a:xfrm>
            <a:off x="901400" y="134867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47"/>
          <p:cNvSpPr/>
          <p:nvPr/>
        </p:nvSpPr>
        <p:spPr>
          <a:xfrm>
            <a:off x="994950" y="146577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Google Shape;288;p47"/>
          <p:cNvSpPr/>
          <p:nvPr/>
        </p:nvSpPr>
        <p:spPr>
          <a:xfrm>
            <a:off x="994950" y="17123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Google Shape;289;p47"/>
          <p:cNvSpPr/>
          <p:nvPr/>
        </p:nvSpPr>
        <p:spPr>
          <a:xfrm>
            <a:off x="1205600" y="191180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Google Shape;290;p47"/>
          <p:cNvSpPr/>
          <p:nvPr/>
        </p:nvSpPr>
        <p:spPr>
          <a:xfrm>
            <a:off x="1157900" y="214660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Google Shape;291;p47"/>
          <p:cNvSpPr/>
          <p:nvPr/>
        </p:nvSpPr>
        <p:spPr>
          <a:xfrm>
            <a:off x="1310325" y="24755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/>
          <p:nvPr/>
        </p:nvSpPr>
        <p:spPr>
          <a:xfrm>
            <a:off x="527200" y="7508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47"/>
          <p:cNvSpPr/>
          <p:nvPr/>
        </p:nvSpPr>
        <p:spPr>
          <a:xfrm>
            <a:off x="1147350" y="18647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47"/>
          <p:cNvSpPr/>
          <p:nvPr/>
        </p:nvSpPr>
        <p:spPr>
          <a:xfrm>
            <a:off x="1310300" y="2299000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Google Shape;296;p47"/>
          <p:cNvSpPr/>
          <p:nvPr/>
        </p:nvSpPr>
        <p:spPr>
          <a:xfrm>
            <a:off x="1462725" y="2627925"/>
            <a:ext cx="9110000" cy="5214125"/>
          </a:xfrm>
          <a:custGeom>
            <a:avLst/>
            <a:gdLst/>
            <a:ahLst/>
            <a:cxnLst/>
            <a:rect l="l" t="t" r="r" b="b"/>
            <a:pathLst>
              <a:path w="364400" h="208565" extrusionOk="0">
                <a:moveTo>
                  <a:pt x="0" y="208565"/>
                </a:moveTo>
                <a:cubicBezTo>
                  <a:pt x="10624" y="203251"/>
                  <a:pt x="15726" y="190697"/>
                  <a:pt x="24482" y="182671"/>
                </a:cubicBezTo>
                <a:cubicBezTo>
                  <a:pt x="40469" y="168017"/>
                  <a:pt x="61124" y="157264"/>
                  <a:pt x="82390" y="153010"/>
                </a:cubicBezTo>
                <a:cubicBezTo>
                  <a:pt x="110075" y="147472"/>
                  <a:pt x="138438" y="145177"/>
                  <a:pt x="166664" y="144536"/>
                </a:cubicBezTo>
                <a:cubicBezTo>
                  <a:pt x="201987" y="143734"/>
                  <a:pt x="241291" y="148013"/>
                  <a:pt x="271652" y="129941"/>
                </a:cubicBezTo>
                <a:cubicBezTo>
                  <a:pt x="286104" y="121339"/>
                  <a:pt x="300482" y="111141"/>
                  <a:pt x="310258" y="97456"/>
                </a:cubicBezTo>
                <a:cubicBezTo>
                  <a:pt x="318662" y="85691"/>
                  <a:pt x="324266" y="72109"/>
                  <a:pt x="330031" y="58850"/>
                </a:cubicBezTo>
                <a:cubicBezTo>
                  <a:pt x="336047" y="45012"/>
                  <a:pt x="343526" y="31856"/>
                  <a:pt x="350276" y="18361"/>
                </a:cubicBezTo>
                <a:cubicBezTo>
                  <a:pt x="353730" y="11455"/>
                  <a:pt x="357075" y="2443"/>
                  <a:pt x="364400" y="0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Google Shape;297;p47"/>
          <p:cNvSpPr txBox="1"/>
          <p:nvPr/>
        </p:nvSpPr>
        <p:spPr>
          <a:xfrm>
            <a:off x="245950" y="555175"/>
            <a:ext cx="66036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Indeks Kerawanan Pemilu </a:t>
            </a:r>
            <a:endParaRPr sz="3600" b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2019 </a:t>
            </a:r>
            <a:endParaRPr sz="3600" b="1">
              <a:solidFill>
                <a:srgbClr val="CC0000"/>
              </a:solidFill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245950" y="2271378"/>
            <a:ext cx="57312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2889425" y="1731900"/>
            <a:ext cx="47010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lang="en" sz="20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Papua Barat (52,83)</a:t>
            </a:r>
            <a:endParaRPr sz="2000" b="1" i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lang="en" sz="20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DI Yogyakarta (52,14)</a:t>
            </a:r>
            <a:endParaRPr sz="2000" b="1" i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lang="en" sz="20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Sumatera Barat (51,21)</a:t>
            </a:r>
            <a:endParaRPr sz="2000" b="1" i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lang="en" sz="20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Maluku (51,02)</a:t>
            </a:r>
            <a:endParaRPr sz="2000" b="1" i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Georgia"/>
              <a:buAutoNum type="arabicPeriod"/>
            </a:pPr>
            <a:r>
              <a:rPr lang="en" sz="2000" b="1" i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Sulawesi Tenggara (50,86)</a:t>
            </a:r>
            <a:endParaRPr sz="2000" b="1" i="1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/>
          <p:nvPr/>
        </p:nvSpPr>
        <p:spPr>
          <a:xfrm>
            <a:off x="5104600" y="0"/>
            <a:ext cx="135000" cy="514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8"/>
          <p:cNvPicPr preferRelativeResize="0"/>
          <p:nvPr/>
        </p:nvPicPr>
        <p:blipFill rotWithShape="1">
          <a:blip r:embed="rId3">
            <a:alphaModFix amt="55000"/>
          </a:blip>
          <a:srcRect l="31670"/>
          <a:stretch/>
        </p:blipFill>
        <p:spPr>
          <a:xfrm>
            <a:off x="5252450" y="0"/>
            <a:ext cx="3891550" cy="4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8"/>
          <p:cNvSpPr/>
          <p:nvPr/>
        </p:nvSpPr>
        <p:spPr>
          <a:xfrm>
            <a:off x="5728877" y="678153"/>
            <a:ext cx="3548275" cy="1043250"/>
          </a:xfrm>
          <a:custGeom>
            <a:avLst/>
            <a:gdLst/>
            <a:ahLst/>
            <a:cxnLst/>
            <a:rect l="l" t="t" r="r" b="b"/>
            <a:pathLst>
              <a:path w="141931" h="41730" extrusionOk="0">
                <a:moveTo>
                  <a:pt x="8694" y="8359"/>
                </a:moveTo>
                <a:cubicBezTo>
                  <a:pt x="6289" y="9161"/>
                  <a:pt x="8070" y="14163"/>
                  <a:pt x="5869" y="15421"/>
                </a:cubicBezTo>
                <a:cubicBezTo>
                  <a:pt x="3110" y="16998"/>
                  <a:pt x="-1556" y="21178"/>
                  <a:pt x="691" y="23425"/>
                </a:cubicBezTo>
                <a:cubicBezTo>
                  <a:pt x="3142" y="25876"/>
                  <a:pt x="7685" y="23323"/>
                  <a:pt x="11048" y="22483"/>
                </a:cubicBezTo>
                <a:cubicBezTo>
                  <a:pt x="13636" y="21836"/>
                  <a:pt x="17948" y="24912"/>
                  <a:pt x="19052" y="22483"/>
                </a:cubicBezTo>
                <a:cubicBezTo>
                  <a:pt x="19906" y="20604"/>
                  <a:pt x="19569" y="17822"/>
                  <a:pt x="18110" y="16363"/>
                </a:cubicBezTo>
                <a:cubicBezTo>
                  <a:pt x="16995" y="15248"/>
                  <a:pt x="14440" y="14705"/>
                  <a:pt x="13402" y="15892"/>
                </a:cubicBezTo>
                <a:cubicBezTo>
                  <a:pt x="11017" y="18619"/>
                  <a:pt x="13457" y="23237"/>
                  <a:pt x="12461" y="26721"/>
                </a:cubicBezTo>
                <a:cubicBezTo>
                  <a:pt x="12105" y="27965"/>
                  <a:pt x="10604" y="29572"/>
                  <a:pt x="11519" y="30487"/>
                </a:cubicBezTo>
                <a:cubicBezTo>
                  <a:pt x="13752" y="32720"/>
                  <a:pt x="17061" y="33552"/>
                  <a:pt x="19993" y="34724"/>
                </a:cubicBezTo>
                <a:cubicBezTo>
                  <a:pt x="23176" y="35996"/>
                  <a:pt x="22333" y="28230"/>
                  <a:pt x="22818" y="24837"/>
                </a:cubicBezTo>
                <a:cubicBezTo>
                  <a:pt x="23353" y="21096"/>
                  <a:pt x="28787" y="19804"/>
                  <a:pt x="30351" y="16363"/>
                </a:cubicBezTo>
                <a:cubicBezTo>
                  <a:pt x="31605" y="13604"/>
                  <a:pt x="31164" y="6151"/>
                  <a:pt x="33647" y="7889"/>
                </a:cubicBezTo>
                <a:cubicBezTo>
                  <a:pt x="35836" y="9422"/>
                  <a:pt x="34114" y="13390"/>
                  <a:pt x="33176" y="15892"/>
                </a:cubicBezTo>
                <a:cubicBezTo>
                  <a:pt x="32705" y="17148"/>
                  <a:pt x="34588" y="18318"/>
                  <a:pt x="34588" y="19659"/>
                </a:cubicBezTo>
                <a:cubicBezTo>
                  <a:pt x="34588" y="25107"/>
                  <a:pt x="33351" y="32645"/>
                  <a:pt x="37884" y="35666"/>
                </a:cubicBezTo>
                <a:cubicBezTo>
                  <a:pt x="39170" y="36523"/>
                  <a:pt x="40622" y="37924"/>
                  <a:pt x="42121" y="37549"/>
                </a:cubicBezTo>
                <a:cubicBezTo>
                  <a:pt x="45501" y="36703"/>
                  <a:pt x="44835" y="28345"/>
                  <a:pt x="48242" y="29075"/>
                </a:cubicBezTo>
                <a:cubicBezTo>
                  <a:pt x="55610" y="30654"/>
                  <a:pt x="61516" y="45368"/>
                  <a:pt x="67544" y="40845"/>
                </a:cubicBezTo>
                <a:cubicBezTo>
                  <a:pt x="69529" y="39356"/>
                  <a:pt x="63062" y="35059"/>
                  <a:pt x="65190" y="33783"/>
                </a:cubicBezTo>
                <a:cubicBezTo>
                  <a:pt x="67803" y="32215"/>
                  <a:pt x="75499" y="34625"/>
                  <a:pt x="74136" y="31899"/>
                </a:cubicBezTo>
                <a:cubicBezTo>
                  <a:pt x="72871" y="29369"/>
                  <a:pt x="72190" y="25450"/>
                  <a:pt x="69428" y="24837"/>
                </a:cubicBezTo>
                <a:cubicBezTo>
                  <a:pt x="68345" y="24596"/>
                  <a:pt x="66544" y="23337"/>
                  <a:pt x="66132" y="24367"/>
                </a:cubicBezTo>
                <a:cubicBezTo>
                  <a:pt x="64684" y="27986"/>
                  <a:pt x="71198" y="31512"/>
                  <a:pt x="75077" y="31899"/>
                </a:cubicBezTo>
                <a:cubicBezTo>
                  <a:pt x="77619" y="32153"/>
                  <a:pt x="80701" y="28790"/>
                  <a:pt x="82610" y="30487"/>
                </a:cubicBezTo>
                <a:cubicBezTo>
                  <a:pt x="86020" y="33518"/>
                  <a:pt x="88412" y="39671"/>
                  <a:pt x="92968" y="39432"/>
                </a:cubicBezTo>
                <a:cubicBezTo>
                  <a:pt x="95596" y="39294"/>
                  <a:pt x="96222" y="40286"/>
                  <a:pt x="98146" y="38491"/>
                </a:cubicBezTo>
                <a:cubicBezTo>
                  <a:pt x="100353" y="36431"/>
                  <a:pt x="99259" y="32549"/>
                  <a:pt x="99559" y="29545"/>
                </a:cubicBezTo>
                <a:cubicBezTo>
                  <a:pt x="99914" y="25984"/>
                  <a:pt x="107331" y="26463"/>
                  <a:pt x="108033" y="22954"/>
                </a:cubicBezTo>
                <a:cubicBezTo>
                  <a:pt x="108713" y="19555"/>
                  <a:pt x="106180" y="15941"/>
                  <a:pt x="107092" y="12597"/>
                </a:cubicBezTo>
                <a:cubicBezTo>
                  <a:pt x="107764" y="10132"/>
                  <a:pt x="111029" y="9180"/>
                  <a:pt x="112270" y="6947"/>
                </a:cubicBezTo>
                <a:cubicBezTo>
                  <a:pt x="114156" y="3552"/>
                  <a:pt x="111300" y="4622"/>
                  <a:pt x="112741" y="3181"/>
                </a:cubicBezTo>
                <a:cubicBezTo>
                  <a:pt x="115413" y="509"/>
                  <a:pt x="120799" y="6066"/>
                  <a:pt x="124040" y="4122"/>
                </a:cubicBezTo>
                <a:cubicBezTo>
                  <a:pt x="127019" y="2335"/>
                  <a:pt x="131471" y="-1629"/>
                  <a:pt x="133927" y="827"/>
                </a:cubicBezTo>
                <a:cubicBezTo>
                  <a:pt x="136302" y="3202"/>
                  <a:pt x="136690" y="8830"/>
                  <a:pt x="140048" y="8830"/>
                </a:cubicBezTo>
                <a:cubicBezTo>
                  <a:pt x="141594" y="8830"/>
                  <a:pt x="141442" y="6059"/>
                  <a:pt x="141931" y="4593"/>
                </a:cubicBezTo>
              </a:path>
            </a:pathLst>
          </a:custGeom>
          <a:noFill/>
          <a:ln w="19050" cap="flat" cmpd="sng">
            <a:solidFill>
              <a:srgbClr val="FCE5C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Google Shape;307;p48"/>
          <p:cNvSpPr/>
          <p:nvPr/>
        </p:nvSpPr>
        <p:spPr>
          <a:xfrm>
            <a:off x="5576477" y="525753"/>
            <a:ext cx="3548275" cy="1043250"/>
          </a:xfrm>
          <a:custGeom>
            <a:avLst/>
            <a:gdLst/>
            <a:ahLst/>
            <a:cxnLst/>
            <a:rect l="l" t="t" r="r" b="b"/>
            <a:pathLst>
              <a:path w="141931" h="41730" extrusionOk="0">
                <a:moveTo>
                  <a:pt x="8694" y="8359"/>
                </a:moveTo>
                <a:cubicBezTo>
                  <a:pt x="6289" y="9161"/>
                  <a:pt x="8070" y="14163"/>
                  <a:pt x="5869" y="15421"/>
                </a:cubicBezTo>
                <a:cubicBezTo>
                  <a:pt x="3110" y="16998"/>
                  <a:pt x="-1556" y="21178"/>
                  <a:pt x="691" y="23425"/>
                </a:cubicBezTo>
                <a:cubicBezTo>
                  <a:pt x="3142" y="25876"/>
                  <a:pt x="7685" y="23323"/>
                  <a:pt x="11048" y="22483"/>
                </a:cubicBezTo>
                <a:cubicBezTo>
                  <a:pt x="13636" y="21836"/>
                  <a:pt x="17948" y="24912"/>
                  <a:pt x="19052" y="22483"/>
                </a:cubicBezTo>
                <a:cubicBezTo>
                  <a:pt x="19906" y="20604"/>
                  <a:pt x="19569" y="17822"/>
                  <a:pt x="18110" y="16363"/>
                </a:cubicBezTo>
                <a:cubicBezTo>
                  <a:pt x="16995" y="15248"/>
                  <a:pt x="14440" y="14705"/>
                  <a:pt x="13402" y="15892"/>
                </a:cubicBezTo>
                <a:cubicBezTo>
                  <a:pt x="11017" y="18619"/>
                  <a:pt x="13457" y="23237"/>
                  <a:pt x="12461" y="26721"/>
                </a:cubicBezTo>
                <a:cubicBezTo>
                  <a:pt x="12105" y="27965"/>
                  <a:pt x="10604" y="29572"/>
                  <a:pt x="11519" y="30487"/>
                </a:cubicBezTo>
                <a:cubicBezTo>
                  <a:pt x="13752" y="32720"/>
                  <a:pt x="17061" y="33552"/>
                  <a:pt x="19993" y="34724"/>
                </a:cubicBezTo>
                <a:cubicBezTo>
                  <a:pt x="23176" y="35996"/>
                  <a:pt x="22333" y="28230"/>
                  <a:pt x="22818" y="24837"/>
                </a:cubicBezTo>
                <a:cubicBezTo>
                  <a:pt x="23353" y="21096"/>
                  <a:pt x="28787" y="19804"/>
                  <a:pt x="30351" y="16363"/>
                </a:cubicBezTo>
                <a:cubicBezTo>
                  <a:pt x="31605" y="13604"/>
                  <a:pt x="31164" y="6151"/>
                  <a:pt x="33647" y="7889"/>
                </a:cubicBezTo>
                <a:cubicBezTo>
                  <a:pt x="35836" y="9422"/>
                  <a:pt x="34114" y="13390"/>
                  <a:pt x="33176" y="15892"/>
                </a:cubicBezTo>
                <a:cubicBezTo>
                  <a:pt x="32705" y="17148"/>
                  <a:pt x="34588" y="18318"/>
                  <a:pt x="34588" y="19659"/>
                </a:cubicBezTo>
                <a:cubicBezTo>
                  <a:pt x="34588" y="25107"/>
                  <a:pt x="33351" y="32645"/>
                  <a:pt x="37884" y="35666"/>
                </a:cubicBezTo>
                <a:cubicBezTo>
                  <a:pt x="39170" y="36523"/>
                  <a:pt x="40622" y="37924"/>
                  <a:pt x="42121" y="37549"/>
                </a:cubicBezTo>
                <a:cubicBezTo>
                  <a:pt x="45501" y="36703"/>
                  <a:pt x="44835" y="28345"/>
                  <a:pt x="48242" y="29075"/>
                </a:cubicBezTo>
                <a:cubicBezTo>
                  <a:pt x="55610" y="30654"/>
                  <a:pt x="61516" y="45368"/>
                  <a:pt x="67544" y="40845"/>
                </a:cubicBezTo>
                <a:cubicBezTo>
                  <a:pt x="69529" y="39356"/>
                  <a:pt x="63062" y="35059"/>
                  <a:pt x="65190" y="33783"/>
                </a:cubicBezTo>
                <a:cubicBezTo>
                  <a:pt x="67803" y="32215"/>
                  <a:pt x="75499" y="34625"/>
                  <a:pt x="74136" y="31899"/>
                </a:cubicBezTo>
                <a:cubicBezTo>
                  <a:pt x="72871" y="29369"/>
                  <a:pt x="72190" y="25450"/>
                  <a:pt x="69428" y="24837"/>
                </a:cubicBezTo>
                <a:cubicBezTo>
                  <a:pt x="68345" y="24596"/>
                  <a:pt x="66544" y="23337"/>
                  <a:pt x="66132" y="24367"/>
                </a:cubicBezTo>
                <a:cubicBezTo>
                  <a:pt x="64684" y="27986"/>
                  <a:pt x="71198" y="31512"/>
                  <a:pt x="75077" y="31899"/>
                </a:cubicBezTo>
                <a:cubicBezTo>
                  <a:pt x="77619" y="32153"/>
                  <a:pt x="80701" y="28790"/>
                  <a:pt x="82610" y="30487"/>
                </a:cubicBezTo>
                <a:cubicBezTo>
                  <a:pt x="86020" y="33518"/>
                  <a:pt x="88412" y="39671"/>
                  <a:pt x="92968" y="39432"/>
                </a:cubicBezTo>
                <a:cubicBezTo>
                  <a:pt x="95596" y="39294"/>
                  <a:pt x="96222" y="40286"/>
                  <a:pt x="98146" y="38491"/>
                </a:cubicBezTo>
                <a:cubicBezTo>
                  <a:pt x="100353" y="36431"/>
                  <a:pt x="99259" y="32549"/>
                  <a:pt x="99559" y="29545"/>
                </a:cubicBezTo>
                <a:cubicBezTo>
                  <a:pt x="99914" y="25984"/>
                  <a:pt x="107331" y="26463"/>
                  <a:pt x="108033" y="22954"/>
                </a:cubicBezTo>
                <a:cubicBezTo>
                  <a:pt x="108713" y="19555"/>
                  <a:pt x="106180" y="15941"/>
                  <a:pt x="107092" y="12597"/>
                </a:cubicBezTo>
                <a:cubicBezTo>
                  <a:pt x="107764" y="10132"/>
                  <a:pt x="111029" y="9180"/>
                  <a:pt x="112270" y="6947"/>
                </a:cubicBezTo>
                <a:cubicBezTo>
                  <a:pt x="114156" y="3552"/>
                  <a:pt x="111300" y="4622"/>
                  <a:pt x="112741" y="3181"/>
                </a:cubicBezTo>
                <a:cubicBezTo>
                  <a:pt x="115413" y="509"/>
                  <a:pt x="120799" y="6066"/>
                  <a:pt x="124040" y="4122"/>
                </a:cubicBezTo>
                <a:cubicBezTo>
                  <a:pt x="127019" y="2335"/>
                  <a:pt x="131471" y="-1629"/>
                  <a:pt x="133927" y="827"/>
                </a:cubicBezTo>
                <a:cubicBezTo>
                  <a:pt x="136302" y="3202"/>
                  <a:pt x="136690" y="8830"/>
                  <a:pt x="140048" y="8830"/>
                </a:cubicBezTo>
                <a:cubicBezTo>
                  <a:pt x="141594" y="8830"/>
                  <a:pt x="141442" y="6059"/>
                  <a:pt x="141931" y="4593"/>
                </a:cubicBez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Google Shape;308;p48"/>
          <p:cNvSpPr/>
          <p:nvPr/>
        </p:nvSpPr>
        <p:spPr>
          <a:xfrm>
            <a:off x="5252450" y="4366675"/>
            <a:ext cx="3924000" cy="790800"/>
          </a:xfrm>
          <a:prstGeom prst="rect">
            <a:avLst/>
          </a:prstGeom>
          <a:solidFill>
            <a:srgbClr val="F1C232">
              <a:alpha val="2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8"/>
          <p:cNvSpPr/>
          <p:nvPr/>
        </p:nvSpPr>
        <p:spPr>
          <a:xfrm flipH="1">
            <a:off x="0" y="-11775"/>
            <a:ext cx="5101500" cy="5143500"/>
          </a:xfrm>
          <a:prstGeom prst="rtTriangle">
            <a:avLst/>
          </a:prstGeom>
          <a:solidFill>
            <a:srgbClr val="E6B8AF">
              <a:alpha val="3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8"/>
          <p:cNvSpPr/>
          <p:nvPr/>
        </p:nvSpPr>
        <p:spPr>
          <a:xfrm>
            <a:off x="5366125" y="3892300"/>
            <a:ext cx="888600" cy="8886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8"/>
          <p:cNvSpPr txBox="1"/>
          <p:nvPr/>
        </p:nvSpPr>
        <p:spPr>
          <a:xfrm>
            <a:off x="-76250" y="822050"/>
            <a:ext cx="51015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Penyelesaian Sengketa</a:t>
            </a:r>
            <a:endParaRPr sz="4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651700" y="1990725"/>
            <a:ext cx="43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Selama </a:t>
            </a:r>
            <a:endParaRPr sz="3600" b="1" i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Pilkada 2018 dan Pemilu 2019</a:t>
            </a:r>
            <a:endParaRPr sz="3600" b="1" i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48"/>
          <p:cNvSpPr/>
          <p:nvPr/>
        </p:nvSpPr>
        <p:spPr>
          <a:xfrm>
            <a:off x="5163025" y="3689200"/>
            <a:ext cx="1294800" cy="12948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6B26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8"/>
          <p:cNvSpPr/>
          <p:nvPr/>
        </p:nvSpPr>
        <p:spPr>
          <a:xfrm>
            <a:off x="5447900" y="3892300"/>
            <a:ext cx="888600" cy="888600"/>
          </a:xfrm>
          <a:prstGeom prst="ellipse">
            <a:avLst/>
          </a:prstGeom>
          <a:solidFill>
            <a:srgbClr val="DD7E6B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/>
          <p:nvPr/>
        </p:nvSpPr>
        <p:spPr>
          <a:xfrm>
            <a:off x="-150" y="12825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9"/>
          <p:cNvSpPr/>
          <p:nvPr/>
        </p:nvSpPr>
        <p:spPr>
          <a:xfrm rot="10800000" flipH="1">
            <a:off x="0" y="0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9"/>
          <p:cNvSpPr txBox="1"/>
          <p:nvPr/>
        </p:nvSpPr>
        <p:spPr>
          <a:xfrm>
            <a:off x="1705950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PENYELESAIAN SENGKETA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PILKADA 2018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1651223" y="9132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PENYELESAIAN SENGKETA </a:t>
            </a:r>
            <a:endParaRPr sz="30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PILKADA 2018</a:t>
            </a:r>
            <a:endParaRPr sz="30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4546200" y="1164000"/>
            <a:ext cx="51600" cy="3655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49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-149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9"/>
          <p:cNvSpPr/>
          <p:nvPr/>
        </p:nvSpPr>
        <p:spPr>
          <a:xfrm>
            <a:off x="4572000" y="1616150"/>
            <a:ext cx="5331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9"/>
          <p:cNvSpPr/>
          <p:nvPr/>
        </p:nvSpPr>
        <p:spPr>
          <a:xfrm>
            <a:off x="4572000" y="2682950"/>
            <a:ext cx="33678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4572000" y="3825950"/>
            <a:ext cx="1713000" cy="256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9"/>
          <p:cNvSpPr txBox="1"/>
          <p:nvPr/>
        </p:nvSpPr>
        <p:spPr>
          <a:xfrm>
            <a:off x="5147300" y="1515075"/>
            <a:ext cx="368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8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7966700" y="2569050"/>
            <a:ext cx="533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63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6328020" y="3724875"/>
            <a:ext cx="458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23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4546725" y="1825950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Gubernur dan Wakil Gubernur</a:t>
            </a:r>
            <a:endParaRPr sz="1600" b="1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4546725" y="2892750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Bupati dan Wakil Bupati</a:t>
            </a:r>
            <a:endParaRPr sz="1600" b="1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4546725" y="4010857"/>
            <a:ext cx="3829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9900"/>
                </a:solidFill>
                <a:latin typeface="Cabin"/>
                <a:ea typeface="Cabin"/>
                <a:cs typeface="Cabin"/>
                <a:sym typeface="Cabin"/>
              </a:rPr>
              <a:t>Pemilihan Wali Kota dan Wakil Wali Kota</a:t>
            </a:r>
            <a:endParaRPr sz="1600" b="1">
              <a:solidFill>
                <a:srgbClr val="FF99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1449400" y="1683950"/>
            <a:ext cx="2052300" cy="2142000"/>
          </a:xfrm>
          <a:prstGeom prst="blockArc">
            <a:avLst>
              <a:gd name="adj1" fmla="val 10800000"/>
              <a:gd name="adj2" fmla="val 6762606"/>
              <a:gd name="adj3" fmla="val 2410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9"/>
          <p:cNvSpPr/>
          <p:nvPr/>
        </p:nvSpPr>
        <p:spPr>
          <a:xfrm>
            <a:off x="1346805" y="1724097"/>
            <a:ext cx="1923900" cy="2142000"/>
          </a:xfrm>
          <a:prstGeom prst="blockArc">
            <a:avLst>
              <a:gd name="adj1" fmla="val 6879729"/>
              <a:gd name="adj2" fmla="val 8915483"/>
              <a:gd name="adj3" fmla="val 24224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9"/>
          <p:cNvSpPr/>
          <p:nvPr/>
        </p:nvSpPr>
        <p:spPr>
          <a:xfrm>
            <a:off x="1310587" y="1734497"/>
            <a:ext cx="1923900" cy="2142000"/>
          </a:xfrm>
          <a:prstGeom prst="blockArc">
            <a:avLst>
              <a:gd name="adj1" fmla="val 9388265"/>
              <a:gd name="adj2" fmla="val 10594137"/>
              <a:gd name="adj3" fmla="val 2529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9"/>
          <p:cNvSpPr/>
          <p:nvPr/>
        </p:nvSpPr>
        <p:spPr>
          <a:xfrm rot="-5400000">
            <a:off x="2125900" y="1631250"/>
            <a:ext cx="595500" cy="52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9"/>
          <p:cNvSpPr txBox="1"/>
          <p:nvPr/>
        </p:nvSpPr>
        <p:spPr>
          <a:xfrm rot="-5400000">
            <a:off x="2352825" y="2862325"/>
            <a:ext cx="41415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PERMOHONAN YANG MASUK</a:t>
            </a:r>
            <a:endParaRPr sz="15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49"/>
          <p:cNvSpPr/>
          <p:nvPr/>
        </p:nvSpPr>
        <p:spPr>
          <a:xfrm rot="-5400000">
            <a:off x="1524525" y="3659750"/>
            <a:ext cx="433800" cy="45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9"/>
          <p:cNvSpPr/>
          <p:nvPr/>
        </p:nvSpPr>
        <p:spPr>
          <a:xfrm>
            <a:off x="1058025" y="2990757"/>
            <a:ext cx="533100" cy="33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9"/>
          <p:cNvSpPr txBox="1"/>
          <p:nvPr/>
        </p:nvSpPr>
        <p:spPr>
          <a:xfrm>
            <a:off x="2193353" y="985380"/>
            <a:ext cx="7191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88</a:t>
            </a:r>
            <a:endParaRPr sz="16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49"/>
          <p:cNvSpPr txBox="1"/>
          <p:nvPr/>
        </p:nvSpPr>
        <p:spPr>
          <a:xfrm>
            <a:off x="1416586" y="740003"/>
            <a:ext cx="2155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 Pemilu</a:t>
            </a:r>
            <a:endParaRPr sz="16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49"/>
          <p:cNvSpPr txBox="1"/>
          <p:nvPr/>
        </p:nvSpPr>
        <p:spPr>
          <a:xfrm>
            <a:off x="1507553" y="3804780"/>
            <a:ext cx="7191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sz="1600" b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49"/>
          <p:cNvSpPr txBox="1"/>
          <p:nvPr/>
        </p:nvSpPr>
        <p:spPr>
          <a:xfrm>
            <a:off x="1289834" y="4016600"/>
            <a:ext cx="962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PT TUN</a:t>
            </a:r>
            <a:endParaRPr sz="1600" b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550358" y="2948000"/>
            <a:ext cx="711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MA</a:t>
            </a:r>
            <a:endParaRPr sz="1600" b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626558" y="2719400"/>
            <a:ext cx="711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600" b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2050725" y="2375850"/>
            <a:ext cx="3367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Upaya Hukum </a:t>
            </a:r>
            <a:endParaRPr sz="1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di Pengadilan</a:t>
            </a:r>
            <a:endParaRPr sz="1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/>
          <p:nvPr/>
        </p:nvSpPr>
        <p:spPr>
          <a:xfrm>
            <a:off x="-12825" y="12825"/>
            <a:ext cx="9209700" cy="5143500"/>
          </a:xfrm>
          <a:prstGeom prst="rtTriangle">
            <a:avLst/>
          </a:prstGeom>
          <a:solidFill>
            <a:srgbClr val="FFFF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0"/>
          <p:cNvSpPr/>
          <p:nvPr/>
        </p:nvSpPr>
        <p:spPr>
          <a:xfrm flipH="1">
            <a:off x="-12825" y="0"/>
            <a:ext cx="9209700" cy="5143500"/>
          </a:xfrm>
          <a:prstGeom prst="rtTriangle">
            <a:avLst/>
          </a:prstGeom>
          <a:solidFill>
            <a:srgbClr val="FFFF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0"/>
          <p:cNvSpPr txBox="1"/>
          <p:nvPr/>
        </p:nvSpPr>
        <p:spPr>
          <a:xfrm>
            <a:off x="374800" y="282200"/>
            <a:ext cx="4486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</a:rPr>
              <a:t>Penyelesaian Sengketa </a:t>
            </a:r>
            <a:endParaRPr sz="3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</a:rPr>
              <a:t>Pemilu 2019</a:t>
            </a:r>
            <a:endParaRPr sz="3000" b="1" i="1">
              <a:solidFill>
                <a:srgbClr val="FFFFFF"/>
              </a:solidFill>
            </a:endParaRPr>
          </a:p>
        </p:txBody>
      </p:sp>
      <p:sp>
        <p:nvSpPr>
          <p:cNvPr id="356" name="Google Shape;356;p50"/>
          <p:cNvSpPr txBox="1"/>
          <p:nvPr/>
        </p:nvSpPr>
        <p:spPr>
          <a:xfrm>
            <a:off x="336524" y="275000"/>
            <a:ext cx="46017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980000"/>
                </a:solidFill>
              </a:rPr>
              <a:t>Penyelesaian Sengketa </a:t>
            </a:r>
            <a:endParaRPr sz="3000" b="1" i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980000"/>
                </a:solidFill>
              </a:rPr>
              <a:t>Pemilu 2019</a:t>
            </a:r>
            <a:endParaRPr sz="3000" b="1" i="1">
              <a:solidFill>
                <a:srgbClr val="980000"/>
              </a:solidFill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2706425" y="906589"/>
            <a:ext cx="6079850" cy="391150"/>
          </a:xfrm>
          <a:custGeom>
            <a:avLst/>
            <a:gdLst/>
            <a:ahLst/>
            <a:cxnLst/>
            <a:rect l="l" t="t" r="r" b="b"/>
            <a:pathLst>
              <a:path w="243194" h="15646" extrusionOk="0">
                <a:moveTo>
                  <a:pt x="0" y="8374"/>
                </a:moveTo>
                <a:cubicBezTo>
                  <a:pt x="6707" y="6697"/>
                  <a:pt x="17945" y="3588"/>
                  <a:pt x="24114" y="2217"/>
                </a:cubicBezTo>
                <a:cubicBezTo>
                  <a:pt x="27490" y="1467"/>
                  <a:pt x="31497" y="-1240"/>
                  <a:pt x="34375" y="678"/>
                </a:cubicBezTo>
                <a:cubicBezTo>
                  <a:pt x="37802" y="2962"/>
                  <a:pt x="39507" y="7176"/>
                  <a:pt x="42585" y="9913"/>
                </a:cubicBezTo>
                <a:cubicBezTo>
                  <a:pt x="45844" y="12810"/>
                  <a:pt x="51163" y="13458"/>
                  <a:pt x="55411" y="12478"/>
                </a:cubicBezTo>
                <a:cubicBezTo>
                  <a:pt x="62585" y="10823"/>
                  <a:pt x="67033" y="1191"/>
                  <a:pt x="74395" y="1191"/>
                </a:cubicBezTo>
                <a:cubicBezTo>
                  <a:pt x="77539" y="1191"/>
                  <a:pt x="78316" y="6333"/>
                  <a:pt x="81065" y="7860"/>
                </a:cubicBezTo>
                <a:cubicBezTo>
                  <a:pt x="84805" y="9938"/>
                  <a:pt x="89617" y="7551"/>
                  <a:pt x="93891" y="7347"/>
                </a:cubicBezTo>
                <a:cubicBezTo>
                  <a:pt x="103652" y="6882"/>
                  <a:pt x="113439" y="4083"/>
                  <a:pt x="123136" y="5295"/>
                </a:cubicBezTo>
                <a:cubicBezTo>
                  <a:pt x="129540" y="6095"/>
                  <a:pt x="133140" y="16269"/>
                  <a:pt x="139554" y="15556"/>
                </a:cubicBezTo>
                <a:cubicBezTo>
                  <a:pt x="152047" y="14168"/>
                  <a:pt x="163711" y="8535"/>
                  <a:pt x="175982" y="5808"/>
                </a:cubicBezTo>
                <a:cubicBezTo>
                  <a:pt x="185808" y="3624"/>
                  <a:pt x="195688" y="11468"/>
                  <a:pt x="205740" y="10939"/>
                </a:cubicBezTo>
                <a:cubicBezTo>
                  <a:pt x="218282" y="10279"/>
                  <a:pt x="231961" y="1217"/>
                  <a:pt x="243194" y="683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Google Shape;358;p50"/>
          <p:cNvSpPr/>
          <p:nvPr/>
        </p:nvSpPr>
        <p:spPr>
          <a:xfrm>
            <a:off x="2757732" y="969962"/>
            <a:ext cx="6079850" cy="391150"/>
          </a:xfrm>
          <a:custGeom>
            <a:avLst/>
            <a:gdLst/>
            <a:ahLst/>
            <a:cxnLst/>
            <a:rect l="l" t="t" r="r" b="b"/>
            <a:pathLst>
              <a:path w="243194" h="15646" extrusionOk="0">
                <a:moveTo>
                  <a:pt x="0" y="8374"/>
                </a:moveTo>
                <a:cubicBezTo>
                  <a:pt x="6707" y="6697"/>
                  <a:pt x="17945" y="3588"/>
                  <a:pt x="24114" y="2217"/>
                </a:cubicBezTo>
                <a:cubicBezTo>
                  <a:pt x="27490" y="1467"/>
                  <a:pt x="31497" y="-1240"/>
                  <a:pt x="34375" y="678"/>
                </a:cubicBezTo>
                <a:cubicBezTo>
                  <a:pt x="37802" y="2962"/>
                  <a:pt x="39507" y="7176"/>
                  <a:pt x="42585" y="9913"/>
                </a:cubicBezTo>
                <a:cubicBezTo>
                  <a:pt x="45844" y="12810"/>
                  <a:pt x="51163" y="13458"/>
                  <a:pt x="55411" y="12478"/>
                </a:cubicBezTo>
                <a:cubicBezTo>
                  <a:pt x="62585" y="10823"/>
                  <a:pt x="67033" y="1191"/>
                  <a:pt x="74395" y="1191"/>
                </a:cubicBezTo>
                <a:cubicBezTo>
                  <a:pt x="77539" y="1191"/>
                  <a:pt x="78316" y="6333"/>
                  <a:pt x="81065" y="7860"/>
                </a:cubicBezTo>
                <a:cubicBezTo>
                  <a:pt x="84805" y="9938"/>
                  <a:pt x="89617" y="7551"/>
                  <a:pt x="93891" y="7347"/>
                </a:cubicBezTo>
                <a:cubicBezTo>
                  <a:pt x="103652" y="6882"/>
                  <a:pt x="113439" y="4083"/>
                  <a:pt x="123136" y="5295"/>
                </a:cubicBezTo>
                <a:cubicBezTo>
                  <a:pt x="129540" y="6095"/>
                  <a:pt x="133140" y="16269"/>
                  <a:pt x="139554" y="15556"/>
                </a:cubicBezTo>
                <a:cubicBezTo>
                  <a:pt x="152047" y="14168"/>
                  <a:pt x="163711" y="8535"/>
                  <a:pt x="175982" y="5808"/>
                </a:cubicBezTo>
                <a:cubicBezTo>
                  <a:pt x="185808" y="3624"/>
                  <a:pt x="195688" y="11468"/>
                  <a:pt x="205740" y="10939"/>
                </a:cubicBezTo>
                <a:cubicBezTo>
                  <a:pt x="218282" y="10279"/>
                  <a:pt x="231961" y="1217"/>
                  <a:pt x="243194" y="6834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Google Shape;359;p50"/>
          <p:cNvSpPr/>
          <p:nvPr/>
        </p:nvSpPr>
        <p:spPr>
          <a:xfrm>
            <a:off x="4524300" y="1513525"/>
            <a:ext cx="95400" cy="32196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0"/>
          <p:cNvSpPr/>
          <p:nvPr/>
        </p:nvSpPr>
        <p:spPr>
          <a:xfrm>
            <a:off x="4439400" y="1373950"/>
            <a:ext cx="256500" cy="256500"/>
          </a:xfrm>
          <a:prstGeom prst="ellipse">
            <a:avLst/>
          </a:prstGeom>
          <a:solidFill>
            <a:srgbClr val="66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0"/>
          <p:cNvSpPr/>
          <p:nvPr/>
        </p:nvSpPr>
        <p:spPr>
          <a:xfrm>
            <a:off x="4439400" y="4650550"/>
            <a:ext cx="256500" cy="256500"/>
          </a:xfrm>
          <a:prstGeom prst="ellipse">
            <a:avLst/>
          </a:prstGeom>
          <a:solidFill>
            <a:srgbClr val="66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0"/>
          <p:cNvSpPr txBox="1"/>
          <p:nvPr/>
        </p:nvSpPr>
        <p:spPr>
          <a:xfrm>
            <a:off x="4823425" y="1221550"/>
            <a:ext cx="3282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u="sng">
                <a:solidFill>
                  <a:srgbClr val="660000"/>
                </a:solidFill>
              </a:rPr>
              <a:t>Kabupaten/Kota</a:t>
            </a:r>
            <a:endParaRPr sz="3000" b="1" i="1" u="sng">
              <a:solidFill>
                <a:srgbClr val="660000"/>
              </a:solidFill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4760052" y="1780603"/>
            <a:ext cx="3282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Char char="●"/>
            </a:pPr>
            <a:r>
              <a:rPr lang="en" sz="2400" b="1" i="1">
                <a:solidFill>
                  <a:srgbClr val="660000"/>
                </a:solidFill>
              </a:rPr>
              <a:t>481</a:t>
            </a:r>
            <a:r>
              <a:rPr lang="en" sz="2400" b="1">
                <a:solidFill>
                  <a:srgbClr val="660000"/>
                </a:solidFill>
              </a:rPr>
              <a:t> permohonan diregister</a:t>
            </a:r>
            <a:endParaRPr sz="2400" b="1">
              <a:solidFill>
                <a:srgbClr val="66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Char char="●"/>
            </a:pPr>
            <a:r>
              <a:rPr lang="en" sz="2400" b="1" i="1">
                <a:solidFill>
                  <a:srgbClr val="660000"/>
                </a:solidFill>
              </a:rPr>
              <a:t>21 </a:t>
            </a:r>
            <a:r>
              <a:rPr lang="en" sz="2400" b="1">
                <a:solidFill>
                  <a:srgbClr val="660000"/>
                </a:solidFill>
              </a:rPr>
              <a:t>permohonan tidak diregister</a:t>
            </a:r>
            <a:endParaRPr sz="2400" b="1">
              <a:solidFill>
                <a:srgbClr val="660000"/>
              </a:solidFill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2613625" y="1221550"/>
            <a:ext cx="1749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 u="sng">
                <a:solidFill>
                  <a:srgbClr val="660000"/>
                </a:solidFill>
              </a:rPr>
              <a:t>Provinsi</a:t>
            </a:r>
            <a:endParaRPr sz="3000" b="1" i="1" u="sng">
              <a:solidFill>
                <a:srgbClr val="660000"/>
              </a:solidFill>
            </a:endParaRPr>
          </a:p>
        </p:txBody>
      </p:sp>
      <p:sp>
        <p:nvSpPr>
          <p:cNvPr id="365" name="Google Shape;365;p50"/>
          <p:cNvSpPr txBox="1"/>
          <p:nvPr/>
        </p:nvSpPr>
        <p:spPr>
          <a:xfrm>
            <a:off x="220326" y="1829625"/>
            <a:ext cx="4370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4 </a:t>
            </a:r>
            <a:r>
              <a:rPr lang="en" sz="1600" b="1">
                <a:solidFill>
                  <a:srgbClr val="660000"/>
                </a:solidFill>
              </a:rPr>
              <a:t>permohonan tidak dapat diregister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1 </a:t>
            </a:r>
            <a:r>
              <a:rPr lang="en" sz="1600" b="1">
                <a:solidFill>
                  <a:srgbClr val="660000"/>
                </a:solidFill>
              </a:rPr>
              <a:t>permohonan tidak dapat diterima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3</a:t>
            </a:r>
            <a:r>
              <a:rPr lang="en" sz="1600" b="1">
                <a:solidFill>
                  <a:srgbClr val="660000"/>
                </a:solidFill>
              </a:rPr>
              <a:t> permohonan dikabulkan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3 </a:t>
            </a:r>
            <a:r>
              <a:rPr lang="en" sz="1600" b="1">
                <a:solidFill>
                  <a:srgbClr val="660000"/>
                </a:solidFill>
              </a:rPr>
              <a:t>permohonan dikabulkan sebagian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15</a:t>
            </a:r>
            <a:r>
              <a:rPr lang="en" sz="1600" b="1">
                <a:solidFill>
                  <a:srgbClr val="660000"/>
                </a:solidFill>
              </a:rPr>
              <a:t> permohonan ditolak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13</a:t>
            </a:r>
            <a:r>
              <a:rPr lang="en" sz="1600" b="1">
                <a:solidFill>
                  <a:srgbClr val="660000"/>
                </a:solidFill>
              </a:rPr>
              <a:t> permohonan menemukan kesepakatan dalam mediasi</a:t>
            </a:r>
            <a:endParaRPr sz="1600" b="1">
              <a:solidFill>
                <a:srgbClr val="66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Char char="●"/>
            </a:pPr>
            <a:r>
              <a:rPr lang="en" sz="1600" b="1" i="1">
                <a:solidFill>
                  <a:srgbClr val="660000"/>
                </a:solidFill>
              </a:rPr>
              <a:t>9</a:t>
            </a:r>
            <a:r>
              <a:rPr lang="en" sz="1600" b="1">
                <a:solidFill>
                  <a:srgbClr val="660000"/>
                </a:solidFill>
              </a:rPr>
              <a:t> permohonan masih dalam proses</a:t>
            </a:r>
            <a:endParaRPr sz="1600" b="1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ctrTitle"/>
          </p:nvPr>
        </p:nvSpPr>
        <p:spPr>
          <a:xfrm>
            <a:off x="311700" y="1927050"/>
            <a:ext cx="9720300" cy="8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Data Pelanggaran Selama  P I L K A D A</a:t>
            </a:r>
            <a:endParaRPr sz="33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1"/>
          <p:cNvSpPr txBox="1">
            <a:spLocks noGrp="1"/>
          </p:cNvSpPr>
          <p:nvPr>
            <p:ph type="subTitle" idx="1"/>
          </p:nvPr>
        </p:nvSpPr>
        <p:spPr>
          <a:xfrm>
            <a:off x="308550" y="2495555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2018</a:t>
            </a:r>
            <a:endParaRPr sz="30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1"/>
          <p:cNvSpPr/>
          <p:nvPr/>
        </p:nvSpPr>
        <p:spPr>
          <a:xfrm>
            <a:off x="8033400" y="4094825"/>
            <a:ext cx="798900" cy="7989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1"/>
          <p:cNvSpPr/>
          <p:nvPr/>
        </p:nvSpPr>
        <p:spPr>
          <a:xfrm>
            <a:off x="7875817" y="3938081"/>
            <a:ext cx="1047500" cy="1129975"/>
          </a:xfrm>
          <a:custGeom>
            <a:avLst/>
            <a:gdLst/>
            <a:ahLst/>
            <a:cxnLst/>
            <a:rect l="l" t="t" r="r" b="b"/>
            <a:pathLst>
              <a:path w="41900" h="45199" extrusionOk="0">
                <a:moveTo>
                  <a:pt x="3065" y="26245"/>
                </a:moveTo>
                <a:cubicBezTo>
                  <a:pt x="9826" y="21512"/>
                  <a:pt x="14084" y="13956"/>
                  <a:pt x="19544" y="7768"/>
                </a:cubicBezTo>
                <a:cubicBezTo>
                  <a:pt x="21886" y="5115"/>
                  <a:pt x="25778" y="-2295"/>
                  <a:pt x="27534" y="777"/>
                </a:cubicBezTo>
                <a:cubicBezTo>
                  <a:pt x="29640" y="4461"/>
                  <a:pt x="24692" y="8948"/>
                  <a:pt x="22041" y="12262"/>
                </a:cubicBezTo>
                <a:cubicBezTo>
                  <a:pt x="19808" y="15053"/>
                  <a:pt x="19838" y="19517"/>
                  <a:pt x="17047" y="21750"/>
                </a:cubicBezTo>
                <a:cubicBezTo>
                  <a:pt x="10515" y="26975"/>
                  <a:pt x="1709" y="32025"/>
                  <a:pt x="69" y="40227"/>
                </a:cubicBezTo>
                <a:cubicBezTo>
                  <a:pt x="-486" y="43002"/>
                  <a:pt x="6445" y="38833"/>
                  <a:pt x="7559" y="36232"/>
                </a:cubicBezTo>
                <a:cubicBezTo>
                  <a:pt x="8411" y="34243"/>
                  <a:pt x="6937" y="31813"/>
                  <a:pt x="7559" y="29740"/>
                </a:cubicBezTo>
                <a:cubicBezTo>
                  <a:pt x="8515" y="26551"/>
                  <a:pt x="12694" y="25461"/>
                  <a:pt x="15549" y="23748"/>
                </a:cubicBezTo>
                <a:cubicBezTo>
                  <a:pt x="19591" y="21323"/>
                  <a:pt x="21704" y="16594"/>
                  <a:pt x="25037" y="13261"/>
                </a:cubicBezTo>
                <a:cubicBezTo>
                  <a:pt x="28703" y="9595"/>
                  <a:pt x="31605" y="1133"/>
                  <a:pt x="36523" y="2774"/>
                </a:cubicBezTo>
                <a:cubicBezTo>
                  <a:pt x="39720" y="3841"/>
                  <a:pt x="35082" y="9590"/>
                  <a:pt x="33027" y="12262"/>
                </a:cubicBezTo>
                <a:cubicBezTo>
                  <a:pt x="29623" y="16687"/>
                  <a:pt x="28700" y="22643"/>
                  <a:pt x="25537" y="27244"/>
                </a:cubicBezTo>
                <a:cubicBezTo>
                  <a:pt x="21535" y="33065"/>
                  <a:pt x="8035" y="40309"/>
                  <a:pt x="13552" y="44721"/>
                </a:cubicBezTo>
                <a:cubicBezTo>
                  <a:pt x="16403" y="47001"/>
                  <a:pt x="19352" y="40152"/>
                  <a:pt x="21542" y="37231"/>
                </a:cubicBezTo>
                <a:cubicBezTo>
                  <a:pt x="23871" y="34125"/>
                  <a:pt x="24789" y="29989"/>
                  <a:pt x="27534" y="27244"/>
                </a:cubicBezTo>
                <a:cubicBezTo>
                  <a:pt x="29041" y="25737"/>
                  <a:pt x="31736" y="25228"/>
                  <a:pt x="32528" y="23249"/>
                </a:cubicBezTo>
                <a:cubicBezTo>
                  <a:pt x="34073" y="19385"/>
                  <a:pt x="35981" y="14270"/>
                  <a:pt x="40018" y="13261"/>
                </a:cubicBezTo>
                <a:cubicBezTo>
                  <a:pt x="42768" y="12574"/>
                  <a:pt x="42090" y="19391"/>
                  <a:pt x="40518" y="21750"/>
                </a:cubicBezTo>
                <a:cubicBezTo>
                  <a:pt x="38754" y="24396"/>
                  <a:pt x="34900" y="25684"/>
                  <a:pt x="34026" y="28742"/>
                </a:cubicBezTo>
                <a:cubicBezTo>
                  <a:pt x="32794" y="33051"/>
                  <a:pt x="30764" y="37740"/>
                  <a:pt x="27035" y="40227"/>
                </a:cubicBezTo>
              </a:path>
            </a:pathLst>
          </a:cu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Google Shape;374;p51"/>
          <p:cNvSpPr/>
          <p:nvPr/>
        </p:nvSpPr>
        <p:spPr>
          <a:xfrm>
            <a:off x="1367425" y="2772475"/>
            <a:ext cx="7163100" cy="75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/>
          <p:nvPr/>
        </p:nvSpPr>
        <p:spPr>
          <a:xfrm rot="5400000">
            <a:off x="2735325" y="-2510850"/>
            <a:ext cx="3687600" cy="91839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2"/>
          <p:cNvSpPr/>
          <p:nvPr/>
        </p:nvSpPr>
        <p:spPr>
          <a:xfrm>
            <a:off x="694225" y="436500"/>
            <a:ext cx="3309300" cy="2898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2"/>
          <p:cNvSpPr/>
          <p:nvPr/>
        </p:nvSpPr>
        <p:spPr>
          <a:xfrm>
            <a:off x="5219425" y="436500"/>
            <a:ext cx="3309300" cy="2898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2"/>
          <p:cNvSpPr txBox="1"/>
          <p:nvPr/>
        </p:nvSpPr>
        <p:spPr>
          <a:xfrm>
            <a:off x="1379275" y="1088300"/>
            <a:ext cx="2091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1.758</a:t>
            </a:r>
            <a:endParaRPr sz="6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52"/>
          <p:cNvSpPr txBox="1"/>
          <p:nvPr/>
        </p:nvSpPr>
        <p:spPr>
          <a:xfrm>
            <a:off x="5951275" y="1088300"/>
            <a:ext cx="2091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3.415</a:t>
            </a:r>
            <a:endParaRPr sz="6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52"/>
          <p:cNvSpPr txBox="1"/>
          <p:nvPr/>
        </p:nvSpPr>
        <p:spPr>
          <a:xfrm>
            <a:off x="5810942" y="1697900"/>
            <a:ext cx="3996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temuan</a:t>
            </a:r>
            <a:endParaRPr sz="4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52"/>
          <p:cNvSpPr txBox="1"/>
          <p:nvPr/>
        </p:nvSpPr>
        <p:spPr>
          <a:xfrm>
            <a:off x="1209415" y="1697900"/>
            <a:ext cx="3500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laporan</a:t>
            </a:r>
            <a:endParaRPr sz="4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52"/>
          <p:cNvSpPr txBox="1"/>
          <p:nvPr/>
        </p:nvSpPr>
        <p:spPr>
          <a:xfrm>
            <a:off x="4328576" y="1382425"/>
            <a:ext cx="680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666666"/>
                </a:solidFill>
              </a:rPr>
              <a:t>+</a:t>
            </a:r>
            <a:endParaRPr sz="6000" b="1">
              <a:solidFill>
                <a:srgbClr val="666666"/>
              </a:solidFill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3096750" y="2390725"/>
            <a:ext cx="2950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5.173</a:t>
            </a:r>
            <a:endParaRPr sz="96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52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2"/>
          <p:cNvSpPr txBox="1"/>
          <p:nvPr/>
        </p:nvSpPr>
        <p:spPr>
          <a:xfrm>
            <a:off x="721225" y="4043875"/>
            <a:ext cx="2950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2.137</a:t>
            </a:r>
            <a:endParaRPr sz="4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52"/>
          <p:cNvSpPr txBox="1"/>
          <p:nvPr/>
        </p:nvSpPr>
        <p:spPr>
          <a:xfrm>
            <a:off x="2262075" y="4039650"/>
            <a:ext cx="6772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bukan pelanggaran</a:t>
            </a:r>
            <a:endParaRPr sz="4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1" name="Google Shape;391;p52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/>
          <p:nvPr/>
        </p:nvSpPr>
        <p:spPr>
          <a:xfrm>
            <a:off x="0" y="0"/>
            <a:ext cx="46689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>
            <a:off x="-153925" y="2655125"/>
            <a:ext cx="9402000" cy="89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>
            <a:off x="513075" y="1821500"/>
            <a:ext cx="1872600" cy="1725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1.691</a:t>
            </a:r>
            <a:endParaRPr sz="36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53"/>
          <p:cNvSpPr/>
          <p:nvPr/>
        </p:nvSpPr>
        <p:spPr>
          <a:xfrm>
            <a:off x="3129700" y="2090750"/>
            <a:ext cx="1165800" cy="11865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205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53"/>
          <p:cNvSpPr/>
          <p:nvPr/>
        </p:nvSpPr>
        <p:spPr>
          <a:xfrm>
            <a:off x="5233275" y="2228525"/>
            <a:ext cx="997500" cy="9429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140</a:t>
            </a:r>
            <a:endParaRPr sz="24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53"/>
          <p:cNvSpPr/>
          <p:nvPr/>
        </p:nvSpPr>
        <p:spPr>
          <a:xfrm>
            <a:off x="7041850" y="1907975"/>
            <a:ext cx="1742700" cy="1584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1.000</a:t>
            </a:r>
            <a:endParaRPr sz="3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3" name="Google Shape;403;p53"/>
          <p:cNvCxnSpPr>
            <a:stCxn id="399" idx="4"/>
          </p:cNvCxnSpPr>
          <p:nvPr/>
        </p:nvCxnSpPr>
        <p:spPr>
          <a:xfrm>
            <a:off x="1449375" y="3546500"/>
            <a:ext cx="0" cy="41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53"/>
          <p:cNvCxnSpPr/>
          <p:nvPr/>
        </p:nvCxnSpPr>
        <p:spPr>
          <a:xfrm rot="10800000" flipH="1">
            <a:off x="1436595" y="3950550"/>
            <a:ext cx="4309800" cy="12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53"/>
          <p:cNvCxnSpPr/>
          <p:nvPr/>
        </p:nvCxnSpPr>
        <p:spPr>
          <a:xfrm>
            <a:off x="5716575" y="3165500"/>
            <a:ext cx="17100" cy="78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6" name="Google Shape;406;p53"/>
          <p:cNvSpPr txBox="1"/>
          <p:nvPr/>
        </p:nvSpPr>
        <p:spPr>
          <a:xfrm>
            <a:off x="1848525" y="3888775"/>
            <a:ext cx="3563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pelanggaran pemilu</a:t>
            </a:r>
            <a:endParaRPr sz="24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306827" y="1354373"/>
            <a:ext cx="2324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administratif</a:t>
            </a:r>
            <a:endParaRPr sz="24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3113400" y="1595800"/>
            <a:ext cx="2029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pidana</a:t>
            </a:r>
            <a:endParaRPr sz="24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4942200" y="1748200"/>
            <a:ext cx="2029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kode etik</a:t>
            </a:r>
            <a:endParaRPr sz="24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6454103" y="3424600"/>
            <a:ext cx="2706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pelanggaran hukum lainnya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1" name="Google Shape;411;p5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8" name="Google Shape;418;p5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50" y="295800"/>
            <a:ext cx="7912875" cy="489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4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00" y="420550"/>
            <a:ext cx="7744475" cy="47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248975" y="627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Poppins"/>
                <a:ea typeface="Poppins"/>
                <a:cs typeface="Poppins"/>
                <a:sym typeface="Poppins"/>
              </a:rPr>
              <a:t>Daftar isi.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38"/>
          <p:cNvSpPr txBox="1"/>
          <p:nvPr/>
        </p:nvSpPr>
        <p:spPr>
          <a:xfrm>
            <a:off x="1290175" y="2895925"/>
            <a:ext cx="7642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Pengawasan Pilkada 2019 dan Pengawasan Pemilu 2019</a:t>
            </a:r>
            <a:endParaRPr sz="19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38"/>
          <p:cNvSpPr txBox="1"/>
          <p:nvPr/>
        </p:nvSpPr>
        <p:spPr>
          <a:xfrm>
            <a:off x="691125" y="3182267"/>
            <a:ext cx="78816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Penyelesaian Sengketa Selama Pilkada 2018 dan Pemilu 2019</a:t>
            </a:r>
            <a:endParaRPr sz="19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38"/>
          <p:cNvSpPr txBox="1"/>
          <p:nvPr/>
        </p:nvSpPr>
        <p:spPr>
          <a:xfrm>
            <a:off x="4898522" y="4267856"/>
            <a:ext cx="539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Pemberi Keterangan di MK</a:t>
            </a:r>
            <a:endParaRPr sz="19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77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8"/>
          <p:cNvSpPr txBox="1"/>
          <p:nvPr/>
        </p:nvSpPr>
        <p:spPr>
          <a:xfrm>
            <a:off x="4340020" y="3647500"/>
            <a:ext cx="45108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latin typeface="Poppins"/>
                <a:ea typeface="Poppins"/>
                <a:cs typeface="Poppins"/>
                <a:sym typeface="Poppins"/>
              </a:rPr>
              <a:t>Data Pelanggaran Pilkada 2018</a:t>
            </a:r>
            <a:endParaRPr sz="19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8399500" y="2783375"/>
            <a:ext cx="69900" cy="197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 txBox="1"/>
          <p:nvPr/>
        </p:nvSpPr>
        <p:spPr>
          <a:xfrm>
            <a:off x="3052750" y="2043475"/>
            <a:ext cx="3514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lang="en" sz="3600" b="1" i="1"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Administrasi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7" name="Google Shape;437;p56"/>
          <p:cNvCxnSpPr/>
          <p:nvPr/>
        </p:nvCxnSpPr>
        <p:spPr>
          <a:xfrm rot="-5400000" flipH="1">
            <a:off x="4880625" y="10002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56"/>
          <p:cNvCxnSpPr/>
          <p:nvPr/>
        </p:nvCxnSpPr>
        <p:spPr>
          <a:xfrm rot="-5400000" flipH="1">
            <a:off x="2109325" y="32177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56"/>
          <p:cNvCxnSpPr/>
          <p:nvPr/>
        </p:nvCxnSpPr>
        <p:spPr>
          <a:xfrm rot="-5400000" flipH="1">
            <a:off x="5071475" y="1315400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56"/>
          <p:cNvCxnSpPr/>
          <p:nvPr/>
        </p:nvCxnSpPr>
        <p:spPr>
          <a:xfrm rot="-5400000" flipH="1">
            <a:off x="1953850" y="28955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7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5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38" y="372000"/>
            <a:ext cx="7744475" cy="47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7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8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8"/>
          <p:cNvSpPr txBox="1"/>
          <p:nvPr/>
        </p:nvSpPr>
        <p:spPr>
          <a:xfrm>
            <a:off x="526157" y="1699275"/>
            <a:ext cx="3857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LAMPUNG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58"/>
          <p:cNvSpPr txBox="1"/>
          <p:nvPr/>
        </p:nvSpPr>
        <p:spPr>
          <a:xfrm>
            <a:off x="449955" y="2355851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JAWA BARAT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JAWA TIMUR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58"/>
          <p:cNvSpPr txBox="1"/>
          <p:nvPr/>
        </p:nvSpPr>
        <p:spPr>
          <a:xfrm>
            <a:off x="265202" y="3753525"/>
            <a:ext cx="6889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JAWA TENGAH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58"/>
          <p:cNvSpPr/>
          <p:nvPr/>
        </p:nvSpPr>
        <p:spPr>
          <a:xfrm>
            <a:off x="3455525" y="2033500"/>
            <a:ext cx="29223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8"/>
          <p:cNvSpPr/>
          <p:nvPr/>
        </p:nvSpPr>
        <p:spPr>
          <a:xfrm>
            <a:off x="3810000" y="2634813"/>
            <a:ext cx="25677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8"/>
          <p:cNvSpPr/>
          <p:nvPr/>
        </p:nvSpPr>
        <p:spPr>
          <a:xfrm>
            <a:off x="3560950" y="3347175"/>
            <a:ext cx="28167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8"/>
          <p:cNvSpPr/>
          <p:nvPr/>
        </p:nvSpPr>
        <p:spPr>
          <a:xfrm>
            <a:off x="3798425" y="4059525"/>
            <a:ext cx="24936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8"/>
          <p:cNvSpPr txBox="1"/>
          <p:nvPr/>
        </p:nvSpPr>
        <p:spPr>
          <a:xfrm>
            <a:off x="6705600" y="16344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363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58"/>
          <p:cNvSpPr txBox="1"/>
          <p:nvPr/>
        </p:nvSpPr>
        <p:spPr>
          <a:xfrm>
            <a:off x="6729161" y="2290575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219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58"/>
          <p:cNvSpPr txBox="1"/>
          <p:nvPr/>
        </p:nvSpPr>
        <p:spPr>
          <a:xfrm>
            <a:off x="6732300" y="2976375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199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58"/>
          <p:cNvSpPr txBox="1"/>
          <p:nvPr/>
        </p:nvSpPr>
        <p:spPr>
          <a:xfrm>
            <a:off x="6737861" y="3676574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134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58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administrasi tertinggi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58"/>
          <p:cNvSpPr txBox="1"/>
          <p:nvPr/>
        </p:nvSpPr>
        <p:spPr>
          <a:xfrm>
            <a:off x="1211837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administrasi tertinggi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58"/>
          <p:cNvSpPr/>
          <p:nvPr/>
        </p:nvSpPr>
        <p:spPr>
          <a:xfrm>
            <a:off x="32439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8"/>
          <p:cNvSpPr/>
          <p:nvPr/>
        </p:nvSpPr>
        <p:spPr>
          <a:xfrm>
            <a:off x="62919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8"/>
          <p:cNvSpPr/>
          <p:nvPr/>
        </p:nvSpPr>
        <p:spPr>
          <a:xfrm>
            <a:off x="3548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8"/>
          <p:cNvSpPr/>
          <p:nvPr/>
        </p:nvSpPr>
        <p:spPr>
          <a:xfrm>
            <a:off x="6295039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8"/>
          <p:cNvSpPr/>
          <p:nvPr/>
        </p:nvSpPr>
        <p:spPr>
          <a:xfrm>
            <a:off x="33963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8"/>
          <p:cNvSpPr/>
          <p:nvPr/>
        </p:nvSpPr>
        <p:spPr>
          <a:xfrm>
            <a:off x="6295039" y="31657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8"/>
          <p:cNvSpPr/>
          <p:nvPr/>
        </p:nvSpPr>
        <p:spPr>
          <a:xfrm>
            <a:off x="6295039" y="3913151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8"/>
          <p:cNvSpPr/>
          <p:nvPr/>
        </p:nvSpPr>
        <p:spPr>
          <a:xfrm>
            <a:off x="36864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p58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9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9"/>
          <p:cNvSpPr/>
          <p:nvPr/>
        </p:nvSpPr>
        <p:spPr>
          <a:xfrm>
            <a:off x="0" y="1103850"/>
            <a:ext cx="2462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9"/>
          <p:cNvSpPr/>
          <p:nvPr/>
        </p:nvSpPr>
        <p:spPr>
          <a:xfrm>
            <a:off x="0" y="1180050"/>
            <a:ext cx="2383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9"/>
          <p:cNvSpPr/>
          <p:nvPr/>
        </p:nvSpPr>
        <p:spPr>
          <a:xfrm>
            <a:off x="0" y="1865850"/>
            <a:ext cx="5348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9"/>
          <p:cNvSpPr/>
          <p:nvPr/>
        </p:nvSpPr>
        <p:spPr>
          <a:xfrm>
            <a:off x="0" y="1942050"/>
            <a:ext cx="52206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9"/>
          <p:cNvSpPr/>
          <p:nvPr/>
        </p:nvSpPr>
        <p:spPr>
          <a:xfrm>
            <a:off x="0" y="2704050"/>
            <a:ext cx="7567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9"/>
          <p:cNvSpPr/>
          <p:nvPr/>
        </p:nvSpPr>
        <p:spPr>
          <a:xfrm>
            <a:off x="0" y="2780250"/>
            <a:ext cx="7411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9"/>
          <p:cNvSpPr/>
          <p:nvPr/>
        </p:nvSpPr>
        <p:spPr>
          <a:xfrm>
            <a:off x="0" y="3542250"/>
            <a:ext cx="5707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9"/>
          <p:cNvSpPr/>
          <p:nvPr/>
        </p:nvSpPr>
        <p:spPr>
          <a:xfrm>
            <a:off x="0" y="3618450"/>
            <a:ext cx="5524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9"/>
          <p:cNvSpPr/>
          <p:nvPr/>
        </p:nvSpPr>
        <p:spPr>
          <a:xfrm>
            <a:off x="0" y="4380450"/>
            <a:ext cx="5106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9"/>
          <p:cNvSpPr/>
          <p:nvPr/>
        </p:nvSpPr>
        <p:spPr>
          <a:xfrm>
            <a:off x="0" y="4456650"/>
            <a:ext cx="49428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49425" y="1970400"/>
            <a:ext cx="5106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pemasangan APK tidak sesuai ketentuan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13550" y="1180050"/>
            <a:ext cx="3516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pemilih ganda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49417" y="2780250"/>
            <a:ext cx="7336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pelaksanaan kampanye tidak sesuai perundang-undangan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59"/>
          <p:cNvSpPr txBox="1"/>
          <p:nvPr/>
        </p:nvSpPr>
        <p:spPr>
          <a:xfrm>
            <a:off x="37350" y="3618450"/>
            <a:ext cx="56064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PPDP tidak bekerja sesuai dengan ketentuan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59"/>
          <p:cNvSpPr txBox="1"/>
          <p:nvPr/>
        </p:nvSpPr>
        <p:spPr>
          <a:xfrm>
            <a:off x="37350" y="4456650"/>
            <a:ext cx="5106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pembuatan APK tidak sesuai ketentuan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59"/>
          <p:cNvSpPr txBox="1"/>
          <p:nvPr/>
        </p:nvSpPr>
        <p:spPr>
          <a:xfrm>
            <a:off x="2462700" y="944550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96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59"/>
          <p:cNvSpPr txBox="1"/>
          <p:nvPr/>
        </p:nvSpPr>
        <p:spPr>
          <a:xfrm>
            <a:off x="5348709" y="163380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460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59"/>
          <p:cNvSpPr txBox="1"/>
          <p:nvPr/>
        </p:nvSpPr>
        <p:spPr>
          <a:xfrm>
            <a:off x="7558504" y="2472000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98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59"/>
          <p:cNvSpPr txBox="1"/>
          <p:nvPr/>
        </p:nvSpPr>
        <p:spPr>
          <a:xfrm>
            <a:off x="5729699" y="3310200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59"/>
          <p:cNvSpPr txBox="1"/>
          <p:nvPr/>
        </p:nvSpPr>
        <p:spPr>
          <a:xfrm>
            <a:off x="5120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74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4" name="Google Shape;504;p59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0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0"/>
          <p:cNvSpPr/>
          <p:nvPr/>
        </p:nvSpPr>
        <p:spPr>
          <a:xfrm>
            <a:off x="0" y="1103850"/>
            <a:ext cx="7184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0"/>
          <p:cNvSpPr/>
          <p:nvPr/>
        </p:nvSpPr>
        <p:spPr>
          <a:xfrm>
            <a:off x="0" y="1180050"/>
            <a:ext cx="7053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0"/>
          <p:cNvSpPr/>
          <p:nvPr/>
        </p:nvSpPr>
        <p:spPr>
          <a:xfrm>
            <a:off x="0" y="1865850"/>
            <a:ext cx="3516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0"/>
          <p:cNvSpPr/>
          <p:nvPr/>
        </p:nvSpPr>
        <p:spPr>
          <a:xfrm>
            <a:off x="0" y="1942050"/>
            <a:ext cx="3311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0"/>
          <p:cNvSpPr/>
          <p:nvPr/>
        </p:nvSpPr>
        <p:spPr>
          <a:xfrm>
            <a:off x="0" y="2704050"/>
            <a:ext cx="5964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0"/>
          <p:cNvSpPr/>
          <p:nvPr/>
        </p:nvSpPr>
        <p:spPr>
          <a:xfrm>
            <a:off x="0" y="2780250"/>
            <a:ext cx="5830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0"/>
          <p:cNvSpPr/>
          <p:nvPr/>
        </p:nvSpPr>
        <p:spPr>
          <a:xfrm>
            <a:off x="0" y="3542250"/>
            <a:ext cx="6092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0"/>
          <p:cNvSpPr/>
          <p:nvPr/>
        </p:nvSpPr>
        <p:spPr>
          <a:xfrm>
            <a:off x="0" y="3618450"/>
            <a:ext cx="5964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0"/>
          <p:cNvSpPr/>
          <p:nvPr/>
        </p:nvSpPr>
        <p:spPr>
          <a:xfrm>
            <a:off x="0" y="4380450"/>
            <a:ext cx="42852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0"/>
          <p:cNvSpPr/>
          <p:nvPr/>
        </p:nvSpPr>
        <p:spPr>
          <a:xfrm>
            <a:off x="0" y="4456650"/>
            <a:ext cx="40620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0"/>
          <p:cNvSpPr txBox="1"/>
          <p:nvPr/>
        </p:nvSpPr>
        <p:spPr>
          <a:xfrm>
            <a:off x="49425" y="1970400"/>
            <a:ext cx="3311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kampanye di luar jadwal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60"/>
          <p:cNvSpPr txBox="1"/>
          <p:nvPr/>
        </p:nvSpPr>
        <p:spPr>
          <a:xfrm>
            <a:off x="113550" y="1180050"/>
            <a:ext cx="6939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pencocokan dan penelitian bukan dilakukan oleh PPDP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60"/>
          <p:cNvSpPr txBox="1"/>
          <p:nvPr/>
        </p:nvSpPr>
        <p:spPr>
          <a:xfrm>
            <a:off x="49423" y="2780250"/>
            <a:ext cx="5781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Pemilu tidak memenuhi syarat 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60"/>
          <p:cNvSpPr txBox="1"/>
          <p:nvPr/>
        </p:nvSpPr>
        <p:spPr>
          <a:xfrm>
            <a:off x="37350" y="3618450"/>
            <a:ext cx="5964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pembukaan kotak suara tidak sesuai prosedur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60"/>
          <p:cNvSpPr txBox="1"/>
          <p:nvPr/>
        </p:nvSpPr>
        <p:spPr>
          <a:xfrm>
            <a:off x="37350" y="4456650"/>
            <a:ext cx="4024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pemilih tidak memenuhi syarat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60"/>
          <p:cNvSpPr txBox="1"/>
          <p:nvPr/>
        </p:nvSpPr>
        <p:spPr>
          <a:xfrm>
            <a:off x="7205700" y="891241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60"/>
          <p:cNvSpPr txBox="1"/>
          <p:nvPr/>
        </p:nvSpPr>
        <p:spPr>
          <a:xfrm>
            <a:off x="3519909" y="163380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60"/>
          <p:cNvSpPr txBox="1"/>
          <p:nvPr/>
        </p:nvSpPr>
        <p:spPr>
          <a:xfrm>
            <a:off x="6016504" y="2456129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73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60"/>
          <p:cNvSpPr txBox="1"/>
          <p:nvPr/>
        </p:nvSpPr>
        <p:spPr>
          <a:xfrm>
            <a:off x="6084149" y="3358050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60"/>
          <p:cNvSpPr txBox="1"/>
          <p:nvPr/>
        </p:nvSpPr>
        <p:spPr>
          <a:xfrm>
            <a:off x="4358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1" name="Google Shape;531;p60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1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1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1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1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"/>
          <p:cNvSpPr txBox="1"/>
          <p:nvPr/>
        </p:nvSpPr>
        <p:spPr>
          <a:xfrm>
            <a:off x="2747950" y="18002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lang="en" sz="3600" b="1" i="1"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Tindak Pidana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Pemilihan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1" name="Google Shape;541;p61"/>
          <p:cNvCxnSpPr/>
          <p:nvPr/>
        </p:nvCxnSpPr>
        <p:spPr>
          <a:xfrm rot="-5400000" flipH="1">
            <a:off x="4880625" y="10002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61"/>
          <p:cNvCxnSpPr/>
          <p:nvPr/>
        </p:nvCxnSpPr>
        <p:spPr>
          <a:xfrm rot="-5400000" flipH="1">
            <a:off x="2109325" y="32177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61"/>
          <p:cNvCxnSpPr/>
          <p:nvPr/>
        </p:nvCxnSpPr>
        <p:spPr>
          <a:xfrm rot="-5400000" flipH="1">
            <a:off x="5071475" y="1315400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61"/>
          <p:cNvCxnSpPr/>
          <p:nvPr/>
        </p:nvCxnSpPr>
        <p:spPr>
          <a:xfrm rot="-5400000" flipH="1">
            <a:off x="1953850" y="28955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2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72" y="234212"/>
            <a:ext cx="8092128" cy="50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2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3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3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3"/>
          <p:cNvSpPr txBox="1"/>
          <p:nvPr/>
        </p:nvSpPr>
        <p:spPr>
          <a:xfrm>
            <a:off x="526149" y="1699275"/>
            <a:ext cx="4442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SELATAN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63"/>
          <p:cNvSpPr txBox="1"/>
          <p:nvPr/>
        </p:nvSpPr>
        <p:spPr>
          <a:xfrm>
            <a:off x="449953" y="2355850"/>
            <a:ext cx="2048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PAPUA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63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SULAWESI UTARA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63"/>
          <p:cNvSpPr txBox="1"/>
          <p:nvPr/>
        </p:nvSpPr>
        <p:spPr>
          <a:xfrm>
            <a:off x="265200" y="3753525"/>
            <a:ext cx="4916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SULAWESI TENGGARA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63"/>
          <p:cNvSpPr/>
          <p:nvPr/>
        </p:nvSpPr>
        <p:spPr>
          <a:xfrm>
            <a:off x="5055725" y="2033500"/>
            <a:ext cx="23235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3"/>
          <p:cNvSpPr/>
          <p:nvPr/>
        </p:nvSpPr>
        <p:spPr>
          <a:xfrm>
            <a:off x="2644800" y="2634816"/>
            <a:ext cx="4705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3"/>
          <p:cNvSpPr/>
          <p:nvPr/>
        </p:nvSpPr>
        <p:spPr>
          <a:xfrm>
            <a:off x="4399150" y="3347175"/>
            <a:ext cx="29802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3"/>
          <p:cNvSpPr/>
          <p:nvPr/>
        </p:nvSpPr>
        <p:spPr>
          <a:xfrm>
            <a:off x="5017625" y="4059525"/>
            <a:ext cx="23235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3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44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63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63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63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63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pidana tertinggi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2" name="Google Shape;572;p63"/>
          <p:cNvSpPr txBox="1"/>
          <p:nvPr/>
        </p:nvSpPr>
        <p:spPr>
          <a:xfrm>
            <a:off x="1219963" y="364163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pidana tertinggi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63"/>
          <p:cNvSpPr/>
          <p:nvPr/>
        </p:nvSpPr>
        <p:spPr>
          <a:xfrm>
            <a:off x="48441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3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3"/>
          <p:cNvSpPr/>
          <p:nvPr/>
        </p:nvSpPr>
        <p:spPr>
          <a:xfrm>
            <a:off x="2405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3"/>
          <p:cNvSpPr/>
          <p:nvPr/>
        </p:nvSpPr>
        <p:spPr>
          <a:xfrm>
            <a:off x="42345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3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3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49056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1" name="Google Shape;581;p6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4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4"/>
          <p:cNvSpPr/>
          <p:nvPr/>
        </p:nvSpPr>
        <p:spPr>
          <a:xfrm>
            <a:off x="4648000" y="1137675"/>
            <a:ext cx="73200" cy="40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4"/>
          <p:cNvSpPr/>
          <p:nvPr/>
        </p:nvSpPr>
        <p:spPr>
          <a:xfrm>
            <a:off x="4567750" y="1491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4"/>
          <p:cNvSpPr/>
          <p:nvPr/>
        </p:nvSpPr>
        <p:spPr>
          <a:xfrm>
            <a:off x="4567750" y="2253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4"/>
          <p:cNvSpPr/>
          <p:nvPr/>
        </p:nvSpPr>
        <p:spPr>
          <a:xfrm>
            <a:off x="4567750" y="3015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4"/>
          <p:cNvSpPr/>
          <p:nvPr/>
        </p:nvSpPr>
        <p:spPr>
          <a:xfrm>
            <a:off x="4567750" y="3777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4"/>
          <p:cNvSpPr/>
          <p:nvPr/>
        </p:nvSpPr>
        <p:spPr>
          <a:xfrm>
            <a:off x="4567750" y="4539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4"/>
          <p:cNvSpPr/>
          <p:nvPr/>
        </p:nvSpPr>
        <p:spPr>
          <a:xfrm>
            <a:off x="4721200" y="1601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4"/>
          <p:cNvSpPr/>
          <p:nvPr/>
        </p:nvSpPr>
        <p:spPr>
          <a:xfrm>
            <a:off x="3502000" y="2363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4"/>
          <p:cNvSpPr/>
          <p:nvPr/>
        </p:nvSpPr>
        <p:spPr>
          <a:xfrm>
            <a:off x="4721200" y="3125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4"/>
          <p:cNvSpPr/>
          <p:nvPr/>
        </p:nvSpPr>
        <p:spPr>
          <a:xfrm>
            <a:off x="3502000" y="3887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4"/>
          <p:cNvSpPr/>
          <p:nvPr/>
        </p:nvSpPr>
        <p:spPr>
          <a:xfrm>
            <a:off x="4721200" y="4649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5989925" y="1339875"/>
            <a:ext cx="16365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188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64"/>
          <p:cNvSpPr txBox="1"/>
          <p:nvPr/>
        </p:nvSpPr>
        <p:spPr>
          <a:xfrm>
            <a:off x="5954413" y="16230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62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64"/>
          <p:cNvSpPr txBox="1"/>
          <p:nvPr/>
        </p:nvSpPr>
        <p:spPr>
          <a:xfrm>
            <a:off x="5989925" y="2787675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(1)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5954413" y="30708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18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64"/>
          <p:cNvSpPr txBox="1"/>
          <p:nvPr/>
        </p:nvSpPr>
        <p:spPr>
          <a:xfrm>
            <a:off x="1149162" y="1949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 ayat (1)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64"/>
          <p:cNvSpPr txBox="1"/>
          <p:nvPr/>
        </p:nvSpPr>
        <p:spPr>
          <a:xfrm>
            <a:off x="1382413" y="2232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22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64"/>
          <p:cNvSpPr txBox="1"/>
          <p:nvPr/>
        </p:nvSpPr>
        <p:spPr>
          <a:xfrm>
            <a:off x="1330786" y="3473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(2)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64"/>
          <p:cNvSpPr txBox="1"/>
          <p:nvPr/>
        </p:nvSpPr>
        <p:spPr>
          <a:xfrm>
            <a:off x="1520201" y="3756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9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p64"/>
          <p:cNvSpPr txBox="1"/>
          <p:nvPr/>
        </p:nvSpPr>
        <p:spPr>
          <a:xfrm>
            <a:off x="5989925" y="4267838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(3)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64"/>
          <p:cNvSpPr txBox="1"/>
          <p:nvPr/>
        </p:nvSpPr>
        <p:spPr>
          <a:xfrm>
            <a:off x="5954413" y="4550991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9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9" name="Google Shape;609;p64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5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5"/>
          <p:cNvSpPr/>
          <p:nvPr/>
        </p:nvSpPr>
        <p:spPr>
          <a:xfrm>
            <a:off x="3425800" y="477150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65"/>
          <p:cNvSpPr/>
          <p:nvPr/>
        </p:nvSpPr>
        <p:spPr>
          <a:xfrm>
            <a:off x="4648000" y="-5325"/>
            <a:ext cx="73200" cy="4003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65"/>
          <p:cNvSpPr/>
          <p:nvPr/>
        </p:nvSpPr>
        <p:spPr>
          <a:xfrm>
            <a:off x="4567750" y="348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65"/>
          <p:cNvSpPr/>
          <p:nvPr/>
        </p:nvSpPr>
        <p:spPr>
          <a:xfrm>
            <a:off x="4567750" y="1110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5"/>
          <p:cNvSpPr/>
          <p:nvPr/>
        </p:nvSpPr>
        <p:spPr>
          <a:xfrm>
            <a:off x="4567750" y="1872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5"/>
          <p:cNvSpPr/>
          <p:nvPr/>
        </p:nvSpPr>
        <p:spPr>
          <a:xfrm>
            <a:off x="4567750" y="2634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5"/>
          <p:cNvSpPr/>
          <p:nvPr/>
        </p:nvSpPr>
        <p:spPr>
          <a:xfrm>
            <a:off x="4567750" y="3396525"/>
            <a:ext cx="233700" cy="2484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5"/>
          <p:cNvSpPr/>
          <p:nvPr/>
        </p:nvSpPr>
        <p:spPr>
          <a:xfrm>
            <a:off x="4721200" y="458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5"/>
          <p:cNvSpPr/>
          <p:nvPr/>
        </p:nvSpPr>
        <p:spPr>
          <a:xfrm>
            <a:off x="3502000" y="1220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5"/>
          <p:cNvSpPr/>
          <p:nvPr/>
        </p:nvSpPr>
        <p:spPr>
          <a:xfrm>
            <a:off x="4721200" y="1982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5"/>
          <p:cNvSpPr/>
          <p:nvPr/>
        </p:nvSpPr>
        <p:spPr>
          <a:xfrm>
            <a:off x="3502000" y="2744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5"/>
          <p:cNvSpPr/>
          <p:nvPr/>
        </p:nvSpPr>
        <p:spPr>
          <a:xfrm>
            <a:off x="4721200" y="3506175"/>
            <a:ext cx="1125000" cy="2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5"/>
          <p:cNvSpPr txBox="1"/>
          <p:nvPr/>
        </p:nvSpPr>
        <p:spPr>
          <a:xfrm>
            <a:off x="5989925" y="196875"/>
            <a:ext cx="16365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178 B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65"/>
          <p:cNvSpPr txBox="1"/>
          <p:nvPr/>
        </p:nvSpPr>
        <p:spPr>
          <a:xfrm>
            <a:off x="5954413" y="4800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6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65"/>
          <p:cNvSpPr txBox="1"/>
          <p:nvPr/>
        </p:nvSpPr>
        <p:spPr>
          <a:xfrm>
            <a:off x="5989925" y="1644675"/>
            <a:ext cx="3154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185 A ayat (1)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65"/>
          <p:cNvSpPr txBox="1"/>
          <p:nvPr/>
        </p:nvSpPr>
        <p:spPr>
          <a:xfrm>
            <a:off x="5954413" y="19278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65"/>
          <p:cNvSpPr txBox="1"/>
          <p:nvPr/>
        </p:nvSpPr>
        <p:spPr>
          <a:xfrm>
            <a:off x="1149162" y="806475"/>
            <a:ext cx="2821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178 E ayat (1)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65"/>
          <p:cNvSpPr txBox="1"/>
          <p:nvPr/>
        </p:nvSpPr>
        <p:spPr>
          <a:xfrm>
            <a:off x="1458613" y="1089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3" name="Google Shape;633;p65"/>
          <p:cNvSpPr txBox="1"/>
          <p:nvPr/>
        </p:nvSpPr>
        <p:spPr>
          <a:xfrm>
            <a:off x="2001974" y="2330475"/>
            <a:ext cx="1453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198 A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65"/>
          <p:cNvSpPr txBox="1"/>
          <p:nvPr/>
        </p:nvSpPr>
        <p:spPr>
          <a:xfrm>
            <a:off x="1520201" y="2613627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65"/>
          <p:cNvSpPr txBox="1"/>
          <p:nvPr/>
        </p:nvSpPr>
        <p:spPr>
          <a:xfrm>
            <a:off x="5989925" y="3124838"/>
            <a:ext cx="23538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Pasal 187 ayat (6)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65"/>
          <p:cNvSpPr txBox="1"/>
          <p:nvPr/>
        </p:nvSpPr>
        <p:spPr>
          <a:xfrm>
            <a:off x="5954413" y="3407991"/>
            <a:ext cx="2280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 pelanggaran</a:t>
            </a:r>
            <a:endParaRPr sz="18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7" name="Google Shape;637;p65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5765400" y="2436375"/>
            <a:ext cx="600900" cy="600900"/>
          </a:xfrm>
          <a:prstGeom prst="ellipse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9"/>
          <p:cNvSpPr/>
          <p:nvPr/>
        </p:nvSpPr>
        <p:spPr>
          <a:xfrm>
            <a:off x="718763" y="-105925"/>
            <a:ext cx="5917950" cy="5355350"/>
          </a:xfrm>
          <a:custGeom>
            <a:avLst/>
            <a:gdLst/>
            <a:ahLst/>
            <a:cxnLst/>
            <a:rect l="l" t="t" r="r" b="b"/>
            <a:pathLst>
              <a:path w="236718" h="214214" extrusionOk="0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w="19050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39"/>
          <p:cNvSpPr/>
          <p:nvPr/>
        </p:nvSpPr>
        <p:spPr>
          <a:xfrm>
            <a:off x="153575" y="152900"/>
            <a:ext cx="1035900" cy="10359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9"/>
          <p:cNvSpPr/>
          <p:nvPr/>
        </p:nvSpPr>
        <p:spPr>
          <a:xfrm>
            <a:off x="871163" y="-105925"/>
            <a:ext cx="5917950" cy="5355350"/>
          </a:xfrm>
          <a:custGeom>
            <a:avLst/>
            <a:gdLst/>
            <a:ahLst/>
            <a:cxnLst/>
            <a:rect l="l" t="t" r="r" b="b"/>
            <a:pathLst>
              <a:path w="236718" h="214214" extrusionOk="0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w="19050" cap="flat" cmpd="sng">
            <a:solidFill>
              <a:srgbClr val="D0E0E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39"/>
          <p:cNvSpPr/>
          <p:nvPr/>
        </p:nvSpPr>
        <p:spPr>
          <a:xfrm>
            <a:off x="947363" y="-105925"/>
            <a:ext cx="5917950" cy="5355350"/>
          </a:xfrm>
          <a:custGeom>
            <a:avLst/>
            <a:gdLst/>
            <a:ahLst/>
            <a:cxnLst/>
            <a:rect l="l" t="t" r="r" b="b"/>
            <a:pathLst>
              <a:path w="236718" h="214214" extrusionOk="0">
                <a:moveTo>
                  <a:pt x="23358" y="214214"/>
                </a:moveTo>
                <a:cubicBezTo>
                  <a:pt x="18524" y="212017"/>
                  <a:pt x="14297" y="208618"/>
                  <a:pt x="10175" y="205269"/>
                </a:cubicBezTo>
                <a:cubicBezTo>
                  <a:pt x="7300" y="202934"/>
                  <a:pt x="3029" y="201916"/>
                  <a:pt x="1230" y="198678"/>
                </a:cubicBezTo>
                <a:cubicBezTo>
                  <a:pt x="-677" y="195246"/>
                  <a:pt x="56" y="190771"/>
                  <a:pt x="759" y="186908"/>
                </a:cubicBezTo>
                <a:cubicBezTo>
                  <a:pt x="3424" y="172256"/>
                  <a:pt x="25066" y="167157"/>
                  <a:pt x="39836" y="165251"/>
                </a:cubicBezTo>
                <a:cubicBezTo>
                  <a:pt x="82077" y="159801"/>
                  <a:pt x="125206" y="158810"/>
                  <a:pt x="166481" y="148302"/>
                </a:cubicBezTo>
                <a:cubicBezTo>
                  <a:pt x="186543" y="143195"/>
                  <a:pt x="209927" y="141453"/>
                  <a:pt x="224861" y="127116"/>
                </a:cubicBezTo>
                <a:cubicBezTo>
                  <a:pt x="233704" y="118627"/>
                  <a:pt x="236290" y="104530"/>
                  <a:pt x="236631" y="92277"/>
                </a:cubicBezTo>
                <a:cubicBezTo>
                  <a:pt x="236800" y="86185"/>
                  <a:pt x="236640" y="79169"/>
                  <a:pt x="232864" y="74386"/>
                </a:cubicBezTo>
                <a:cubicBezTo>
                  <a:pt x="221265" y="59694"/>
                  <a:pt x="201932" y="53289"/>
                  <a:pt x="186726" y="42372"/>
                </a:cubicBezTo>
                <a:cubicBezTo>
                  <a:pt x="173723" y="33037"/>
                  <a:pt x="164127" y="16007"/>
                  <a:pt x="164127" y="0"/>
                </a:cubicBezTo>
              </a:path>
            </a:pathLst>
          </a:custGeom>
          <a:noFill/>
          <a:ln w="1905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/>
          <p:nvPr/>
        </p:nvSpPr>
        <p:spPr>
          <a:xfrm>
            <a:off x="1253125" y="4394450"/>
            <a:ext cx="600900" cy="600900"/>
          </a:xfrm>
          <a:prstGeom prst="ellipse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ctrTitle" idx="4294967295"/>
          </p:nvPr>
        </p:nvSpPr>
        <p:spPr>
          <a:xfrm>
            <a:off x="960875" y="1584925"/>
            <a:ext cx="7078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latin typeface="Poppins"/>
                <a:ea typeface="Poppins"/>
                <a:cs typeface="Poppins"/>
                <a:sym typeface="Poppins"/>
              </a:rPr>
              <a:t>PENGAWASAN PILKADA 2018</a:t>
            </a:r>
            <a:endParaRPr sz="3000" b="1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latin typeface="Poppins"/>
                <a:ea typeface="Poppins"/>
                <a:cs typeface="Poppins"/>
                <a:sym typeface="Poppins"/>
              </a:rPr>
              <a:t>DAN</a:t>
            </a:r>
            <a:endParaRPr sz="3000" b="1"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latin typeface="Poppins"/>
                <a:ea typeface="Poppins"/>
                <a:cs typeface="Poppins"/>
                <a:sym typeface="Poppins"/>
              </a:rPr>
              <a:t>PENGAWASAN PEMILU 2019</a:t>
            </a:r>
            <a:endParaRPr sz="3000" b="1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6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6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6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6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6"/>
          <p:cNvSpPr txBox="1"/>
          <p:nvPr/>
        </p:nvSpPr>
        <p:spPr>
          <a:xfrm>
            <a:off x="2747950" y="21050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lang="en" sz="3600" b="1" i="1"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Kode Etik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7" name="Google Shape;647;p66"/>
          <p:cNvCxnSpPr/>
          <p:nvPr/>
        </p:nvCxnSpPr>
        <p:spPr>
          <a:xfrm rot="-5400000" flipH="1">
            <a:off x="4880625" y="10002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66"/>
          <p:cNvCxnSpPr/>
          <p:nvPr/>
        </p:nvCxnSpPr>
        <p:spPr>
          <a:xfrm rot="-5400000" flipH="1">
            <a:off x="2109325" y="32177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66"/>
          <p:cNvCxnSpPr/>
          <p:nvPr/>
        </p:nvCxnSpPr>
        <p:spPr>
          <a:xfrm rot="-5400000" flipH="1">
            <a:off x="5071475" y="1315400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66"/>
          <p:cNvCxnSpPr/>
          <p:nvPr/>
        </p:nvCxnSpPr>
        <p:spPr>
          <a:xfrm rot="-5400000" flipH="1">
            <a:off x="1953850" y="28955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7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7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7" name="Google Shape;657;p6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925" y="509775"/>
            <a:ext cx="7352126" cy="45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7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8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8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8"/>
          <p:cNvSpPr txBox="1"/>
          <p:nvPr/>
        </p:nvSpPr>
        <p:spPr>
          <a:xfrm>
            <a:off x="526150" y="1699275"/>
            <a:ext cx="4705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TENGGARA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6" name="Google Shape;666;p68"/>
          <p:cNvSpPr txBox="1"/>
          <p:nvPr/>
        </p:nvSpPr>
        <p:spPr>
          <a:xfrm>
            <a:off x="449953" y="2355850"/>
            <a:ext cx="2048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PAPUA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7" name="Google Shape;667;p68"/>
          <p:cNvSpPr txBox="1"/>
          <p:nvPr/>
        </p:nvSpPr>
        <p:spPr>
          <a:xfrm>
            <a:off x="373755" y="3067736"/>
            <a:ext cx="5019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SULAWESI UTARA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68"/>
          <p:cNvSpPr txBox="1"/>
          <p:nvPr/>
        </p:nvSpPr>
        <p:spPr>
          <a:xfrm>
            <a:off x="265200" y="3753525"/>
            <a:ext cx="3120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JAWA TIMUR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68"/>
          <p:cNvSpPr/>
          <p:nvPr/>
        </p:nvSpPr>
        <p:spPr>
          <a:xfrm>
            <a:off x="5481400" y="2033500"/>
            <a:ext cx="1897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8"/>
          <p:cNvSpPr/>
          <p:nvPr/>
        </p:nvSpPr>
        <p:spPr>
          <a:xfrm>
            <a:off x="2644800" y="2634816"/>
            <a:ext cx="4705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8"/>
          <p:cNvSpPr/>
          <p:nvPr/>
        </p:nvSpPr>
        <p:spPr>
          <a:xfrm>
            <a:off x="4399150" y="3347175"/>
            <a:ext cx="29802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8"/>
          <p:cNvSpPr/>
          <p:nvPr/>
        </p:nvSpPr>
        <p:spPr>
          <a:xfrm>
            <a:off x="3580000" y="4059525"/>
            <a:ext cx="37611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8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4" name="Google Shape;674;p68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5" name="Google Shape;675;p68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6" name="Google Shape;676;p68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7" name="Google Shape;677;p68"/>
          <p:cNvSpPr txBox="1"/>
          <p:nvPr/>
        </p:nvSpPr>
        <p:spPr>
          <a:xfrm>
            <a:off x="12734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kode etik tertinggi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8" name="Google Shape;678;p68"/>
          <p:cNvSpPr txBox="1"/>
          <p:nvPr/>
        </p:nvSpPr>
        <p:spPr>
          <a:xfrm>
            <a:off x="1208488" y="3924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kode etik tertinggi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68"/>
          <p:cNvSpPr/>
          <p:nvPr/>
        </p:nvSpPr>
        <p:spPr>
          <a:xfrm>
            <a:off x="5225437" y="18971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68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8"/>
          <p:cNvSpPr/>
          <p:nvPr/>
        </p:nvSpPr>
        <p:spPr>
          <a:xfrm>
            <a:off x="2405700" y="24945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8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8"/>
          <p:cNvSpPr/>
          <p:nvPr/>
        </p:nvSpPr>
        <p:spPr>
          <a:xfrm>
            <a:off x="4234500" y="31949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8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8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8"/>
          <p:cNvSpPr/>
          <p:nvPr/>
        </p:nvSpPr>
        <p:spPr>
          <a:xfrm>
            <a:off x="3381688" y="391001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7" name="Google Shape;687;p68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69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69"/>
          <p:cNvSpPr/>
          <p:nvPr/>
        </p:nvSpPr>
        <p:spPr>
          <a:xfrm>
            <a:off x="0" y="1103850"/>
            <a:ext cx="7700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69"/>
          <p:cNvSpPr/>
          <p:nvPr/>
        </p:nvSpPr>
        <p:spPr>
          <a:xfrm>
            <a:off x="0" y="1180050"/>
            <a:ext cx="75678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9"/>
          <p:cNvSpPr/>
          <p:nvPr/>
        </p:nvSpPr>
        <p:spPr>
          <a:xfrm>
            <a:off x="0" y="1865850"/>
            <a:ext cx="7934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9"/>
          <p:cNvSpPr/>
          <p:nvPr/>
        </p:nvSpPr>
        <p:spPr>
          <a:xfrm>
            <a:off x="0" y="1942050"/>
            <a:ext cx="78030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69"/>
          <p:cNvSpPr/>
          <p:nvPr/>
        </p:nvSpPr>
        <p:spPr>
          <a:xfrm>
            <a:off x="0" y="2704050"/>
            <a:ext cx="6180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9"/>
          <p:cNvSpPr/>
          <p:nvPr/>
        </p:nvSpPr>
        <p:spPr>
          <a:xfrm>
            <a:off x="0" y="2780250"/>
            <a:ext cx="6043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9"/>
          <p:cNvSpPr/>
          <p:nvPr/>
        </p:nvSpPr>
        <p:spPr>
          <a:xfrm>
            <a:off x="0" y="3542250"/>
            <a:ext cx="7482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69"/>
          <p:cNvSpPr/>
          <p:nvPr/>
        </p:nvSpPr>
        <p:spPr>
          <a:xfrm>
            <a:off x="0" y="3618450"/>
            <a:ext cx="7343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69"/>
          <p:cNvSpPr/>
          <p:nvPr/>
        </p:nvSpPr>
        <p:spPr>
          <a:xfrm>
            <a:off x="0" y="4380450"/>
            <a:ext cx="7482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69"/>
          <p:cNvSpPr/>
          <p:nvPr/>
        </p:nvSpPr>
        <p:spPr>
          <a:xfrm>
            <a:off x="0" y="4456650"/>
            <a:ext cx="7343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9"/>
          <p:cNvSpPr txBox="1"/>
          <p:nvPr/>
        </p:nvSpPr>
        <p:spPr>
          <a:xfrm>
            <a:off x="49425" y="1832612"/>
            <a:ext cx="7567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Pemilihan tidak melaksanakan tugas sesuai dengan peraturan perundang-undangan</a:t>
            </a:r>
            <a:endParaRPr sz="16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5" name="Google Shape;705;p69"/>
          <p:cNvSpPr txBox="1"/>
          <p:nvPr/>
        </p:nvSpPr>
        <p:spPr>
          <a:xfrm>
            <a:off x="92175" y="1178250"/>
            <a:ext cx="7482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pelanggaran terhadap netralitas Penyelenggara Pemilihan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6" name="Google Shape;706;p69"/>
          <p:cNvSpPr txBox="1"/>
          <p:nvPr/>
        </p:nvSpPr>
        <p:spPr>
          <a:xfrm>
            <a:off x="49424" y="2780250"/>
            <a:ext cx="6043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KPPS bekerja tidak sesuai perundang-undangan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7" name="Google Shape;707;p69"/>
          <p:cNvSpPr txBox="1"/>
          <p:nvPr/>
        </p:nvSpPr>
        <p:spPr>
          <a:xfrm>
            <a:off x="50700" y="3618450"/>
            <a:ext cx="734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keterlibatan Penyelenggara Pemilihan dalam partai politik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8" name="Google Shape;708;p69"/>
          <p:cNvSpPr txBox="1"/>
          <p:nvPr/>
        </p:nvSpPr>
        <p:spPr>
          <a:xfrm>
            <a:off x="37350" y="4456650"/>
            <a:ext cx="734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penyelenggara terlibat dalam kampanye peserta pemilihan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69"/>
          <p:cNvSpPr txBox="1"/>
          <p:nvPr/>
        </p:nvSpPr>
        <p:spPr>
          <a:xfrm>
            <a:off x="7803009" y="891309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37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0" name="Google Shape;710;p69"/>
          <p:cNvSpPr txBox="1"/>
          <p:nvPr/>
        </p:nvSpPr>
        <p:spPr>
          <a:xfrm>
            <a:off x="8022554" y="1681650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1" name="Google Shape;711;p69"/>
          <p:cNvSpPr txBox="1"/>
          <p:nvPr/>
        </p:nvSpPr>
        <p:spPr>
          <a:xfrm>
            <a:off x="6210128" y="2507813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2" name="Google Shape;712;p69"/>
          <p:cNvSpPr txBox="1"/>
          <p:nvPr/>
        </p:nvSpPr>
        <p:spPr>
          <a:xfrm>
            <a:off x="7526136" y="3328826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49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69"/>
          <p:cNvSpPr txBox="1"/>
          <p:nvPr/>
        </p:nvSpPr>
        <p:spPr>
          <a:xfrm>
            <a:off x="7567800" y="419625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4" name="Google Shape;714;p69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0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70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70"/>
          <p:cNvSpPr/>
          <p:nvPr/>
        </p:nvSpPr>
        <p:spPr>
          <a:xfrm>
            <a:off x="3193775" y="1231375"/>
            <a:ext cx="2988600" cy="2937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70"/>
          <p:cNvSpPr/>
          <p:nvPr/>
        </p:nvSpPr>
        <p:spPr>
          <a:xfrm>
            <a:off x="3419075" y="1501525"/>
            <a:ext cx="2538000" cy="2397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70"/>
          <p:cNvSpPr txBox="1"/>
          <p:nvPr/>
        </p:nvSpPr>
        <p:spPr>
          <a:xfrm>
            <a:off x="2777174" y="1800263"/>
            <a:ext cx="3807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Pelanggaran </a:t>
            </a:r>
            <a:br>
              <a:rPr lang="en" sz="3600" b="1" i="1">
                <a:latin typeface="Poppins"/>
                <a:ea typeface="Poppins"/>
                <a:cs typeface="Poppins"/>
                <a:sym typeface="Poppins"/>
              </a:rPr>
            </a:b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Hukum Lainnya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4" name="Google Shape;724;p70"/>
          <p:cNvCxnSpPr/>
          <p:nvPr/>
        </p:nvCxnSpPr>
        <p:spPr>
          <a:xfrm rot="-5400000" flipH="1">
            <a:off x="4880625" y="10002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70"/>
          <p:cNvCxnSpPr/>
          <p:nvPr/>
        </p:nvCxnSpPr>
        <p:spPr>
          <a:xfrm rot="-5400000" flipH="1">
            <a:off x="2109325" y="32177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70"/>
          <p:cNvCxnSpPr/>
          <p:nvPr/>
        </p:nvCxnSpPr>
        <p:spPr>
          <a:xfrm rot="-5400000" flipH="1">
            <a:off x="5071475" y="1315400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70"/>
          <p:cNvCxnSpPr/>
          <p:nvPr/>
        </p:nvCxnSpPr>
        <p:spPr>
          <a:xfrm rot="-5400000" flipH="1">
            <a:off x="1953850" y="2895525"/>
            <a:ext cx="2295900" cy="1282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CCCCCC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1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71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4" name="Google Shape;734;p7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262" y="372000"/>
            <a:ext cx="7433145" cy="45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1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2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72"/>
          <p:cNvSpPr/>
          <p:nvPr/>
        </p:nvSpPr>
        <p:spPr>
          <a:xfrm>
            <a:off x="3386225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72"/>
          <p:cNvSpPr txBox="1"/>
          <p:nvPr/>
        </p:nvSpPr>
        <p:spPr>
          <a:xfrm>
            <a:off x="526150" y="1699275"/>
            <a:ext cx="4705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Poppins"/>
              <a:buAutoNum type="arabicPeriod"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SULAWESI TENGGARA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3" name="Google Shape;743;p72"/>
          <p:cNvSpPr txBox="1"/>
          <p:nvPr/>
        </p:nvSpPr>
        <p:spPr>
          <a:xfrm>
            <a:off x="449946" y="2355850"/>
            <a:ext cx="45036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2.  SULAWESI SELATAN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4" name="Google Shape;744;p72"/>
          <p:cNvSpPr txBox="1"/>
          <p:nvPr/>
        </p:nvSpPr>
        <p:spPr>
          <a:xfrm>
            <a:off x="373752" y="3067725"/>
            <a:ext cx="3345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3.  JAWA BARAT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72"/>
          <p:cNvSpPr txBox="1"/>
          <p:nvPr/>
        </p:nvSpPr>
        <p:spPr>
          <a:xfrm>
            <a:off x="265200" y="3753525"/>
            <a:ext cx="3120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4.  LAMPUNG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6" name="Google Shape;746;p72"/>
          <p:cNvSpPr/>
          <p:nvPr/>
        </p:nvSpPr>
        <p:spPr>
          <a:xfrm>
            <a:off x="5481400" y="2033500"/>
            <a:ext cx="18978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2"/>
          <p:cNvSpPr/>
          <p:nvPr/>
        </p:nvSpPr>
        <p:spPr>
          <a:xfrm>
            <a:off x="5138651" y="2634824"/>
            <a:ext cx="22119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72"/>
          <p:cNvSpPr/>
          <p:nvPr/>
        </p:nvSpPr>
        <p:spPr>
          <a:xfrm>
            <a:off x="3719200" y="3347175"/>
            <a:ext cx="36603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2"/>
          <p:cNvSpPr/>
          <p:nvPr/>
        </p:nvSpPr>
        <p:spPr>
          <a:xfrm>
            <a:off x="3156250" y="4059525"/>
            <a:ext cx="4185000" cy="58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72"/>
          <p:cNvSpPr txBox="1"/>
          <p:nvPr/>
        </p:nvSpPr>
        <p:spPr>
          <a:xfrm>
            <a:off x="7630500" y="167758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144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1" name="Google Shape;751;p72"/>
          <p:cNvSpPr txBox="1"/>
          <p:nvPr/>
        </p:nvSpPr>
        <p:spPr>
          <a:xfrm>
            <a:off x="7654561" y="227965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137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2" name="Google Shape;752;p72"/>
          <p:cNvSpPr txBox="1"/>
          <p:nvPr/>
        </p:nvSpPr>
        <p:spPr>
          <a:xfrm>
            <a:off x="7682424" y="2975600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80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3" name="Google Shape;753;p72"/>
          <p:cNvSpPr txBox="1"/>
          <p:nvPr/>
        </p:nvSpPr>
        <p:spPr>
          <a:xfrm>
            <a:off x="7696211" y="3704698"/>
            <a:ext cx="1779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76</a:t>
            </a:r>
            <a:endParaRPr sz="36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4" name="Google Shape;754;p72"/>
          <p:cNvSpPr txBox="1"/>
          <p:nvPr/>
        </p:nvSpPr>
        <p:spPr>
          <a:xfrm>
            <a:off x="1121025" y="378788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tingkat pelanggaran hukum lainnya tertinggi</a:t>
            </a:r>
            <a:endParaRPr sz="30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72"/>
          <p:cNvSpPr txBox="1"/>
          <p:nvPr/>
        </p:nvSpPr>
        <p:spPr>
          <a:xfrm>
            <a:off x="1071489" y="36005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tingkat pelanggaran hukum lainnya tertinggi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6" name="Google Shape;756;p72"/>
          <p:cNvSpPr/>
          <p:nvPr/>
        </p:nvSpPr>
        <p:spPr>
          <a:xfrm>
            <a:off x="5225437" y="18971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72"/>
          <p:cNvSpPr/>
          <p:nvPr/>
        </p:nvSpPr>
        <p:spPr>
          <a:xfrm>
            <a:off x="7293000" y="1884975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2"/>
          <p:cNvSpPr/>
          <p:nvPr/>
        </p:nvSpPr>
        <p:spPr>
          <a:xfrm>
            <a:off x="4801150" y="2497062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2"/>
          <p:cNvSpPr/>
          <p:nvPr/>
        </p:nvSpPr>
        <p:spPr>
          <a:xfrm>
            <a:off x="7300251" y="2479963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72"/>
          <p:cNvSpPr/>
          <p:nvPr/>
        </p:nvSpPr>
        <p:spPr>
          <a:xfrm>
            <a:off x="3503900" y="321083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2"/>
          <p:cNvSpPr/>
          <p:nvPr/>
        </p:nvSpPr>
        <p:spPr>
          <a:xfrm>
            <a:off x="7300239" y="3199138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72"/>
          <p:cNvSpPr/>
          <p:nvPr/>
        </p:nvSpPr>
        <p:spPr>
          <a:xfrm>
            <a:off x="7300239" y="3918326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2"/>
          <p:cNvSpPr/>
          <p:nvPr/>
        </p:nvSpPr>
        <p:spPr>
          <a:xfrm>
            <a:off x="2887388" y="3923187"/>
            <a:ext cx="337500" cy="331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4" name="Google Shape;764;p72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3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3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3"/>
          <p:cNvSpPr/>
          <p:nvPr/>
        </p:nvSpPr>
        <p:spPr>
          <a:xfrm>
            <a:off x="0" y="1103850"/>
            <a:ext cx="41739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73"/>
          <p:cNvSpPr/>
          <p:nvPr/>
        </p:nvSpPr>
        <p:spPr>
          <a:xfrm>
            <a:off x="0" y="1180050"/>
            <a:ext cx="3982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73"/>
          <p:cNvSpPr/>
          <p:nvPr/>
        </p:nvSpPr>
        <p:spPr>
          <a:xfrm>
            <a:off x="0" y="1865850"/>
            <a:ext cx="7336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3"/>
          <p:cNvSpPr/>
          <p:nvPr/>
        </p:nvSpPr>
        <p:spPr>
          <a:xfrm>
            <a:off x="0" y="1942050"/>
            <a:ext cx="713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73"/>
          <p:cNvSpPr/>
          <p:nvPr/>
        </p:nvSpPr>
        <p:spPr>
          <a:xfrm>
            <a:off x="0" y="2704050"/>
            <a:ext cx="7336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73"/>
          <p:cNvSpPr/>
          <p:nvPr/>
        </p:nvSpPr>
        <p:spPr>
          <a:xfrm>
            <a:off x="0" y="2780250"/>
            <a:ext cx="713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73"/>
          <p:cNvSpPr/>
          <p:nvPr/>
        </p:nvSpPr>
        <p:spPr>
          <a:xfrm>
            <a:off x="0" y="3542250"/>
            <a:ext cx="6977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3"/>
          <p:cNvSpPr/>
          <p:nvPr/>
        </p:nvSpPr>
        <p:spPr>
          <a:xfrm>
            <a:off x="0" y="3618450"/>
            <a:ext cx="6850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3"/>
          <p:cNvSpPr/>
          <p:nvPr/>
        </p:nvSpPr>
        <p:spPr>
          <a:xfrm>
            <a:off x="0" y="4380450"/>
            <a:ext cx="45084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73"/>
          <p:cNvSpPr/>
          <p:nvPr/>
        </p:nvSpPr>
        <p:spPr>
          <a:xfrm>
            <a:off x="0" y="4456650"/>
            <a:ext cx="43011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73"/>
          <p:cNvSpPr txBox="1"/>
          <p:nvPr/>
        </p:nvSpPr>
        <p:spPr>
          <a:xfrm>
            <a:off x="49425" y="1858900"/>
            <a:ext cx="7135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ASN berfoto, mengunggah, dan/atau memposting foto bersama paslon di medsos</a:t>
            </a:r>
            <a:endParaRPr sz="16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2" name="Google Shape;782;p73"/>
          <p:cNvSpPr txBox="1"/>
          <p:nvPr/>
        </p:nvSpPr>
        <p:spPr>
          <a:xfrm>
            <a:off x="113550" y="1180050"/>
            <a:ext cx="3868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netralitas ASN pada pemilihan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73"/>
          <p:cNvSpPr txBox="1"/>
          <p:nvPr/>
        </p:nvSpPr>
        <p:spPr>
          <a:xfrm>
            <a:off x="49425" y="2780250"/>
            <a:ext cx="7135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Kepala Desa dan/atau Pejabat Desa mengikuti Kampanye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4" name="Google Shape;784;p73"/>
          <p:cNvSpPr txBox="1"/>
          <p:nvPr/>
        </p:nvSpPr>
        <p:spPr>
          <a:xfrm>
            <a:off x="37350" y="3618450"/>
            <a:ext cx="6812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netralitas pejabat dan pejabat negara dalam Pemilihan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73"/>
          <p:cNvSpPr txBox="1"/>
          <p:nvPr/>
        </p:nvSpPr>
        <p:spPr>
          <a:xfrm>
            <a:off x="37350" y="4456650"/>
            <a:ext cx="4173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pelangaran Undang-Undang Pers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73"/>
          <p:cNvSpPr txBox="1"/>
          <p:nvPr/>
        </p:nvSpPr>
        <p:spPr>
          <a:xfrm>
            <a:off x="4173750" y="868350"/>
            <a:ext cx="1976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372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73"/>
          <p:cNvSpPr txBox="1"/>
          <p:nvPr/>
        </p:nvSpPr>
        <p:spPr>
          <a:xfrm>
            <a:off x="7282509" y="1649850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384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73"/>
          <p:cNvSpPr txBox="1"/>
          <p:nvPr/>
        </p:nvSpPr>
        <p:spPr>
          <a:xfrm>
            <a:off x="7342383" y="2516339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40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73"/>
          <p:cNvSpPr txBox="1"/>
          <p:nvPr/>
        </p:nvSpPr>
        <p:spPr>
          <a:xfrm>
            <a:off x="7069199" y="3357989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0" name="Google Shape;790;p73"/>
          <p:cNvSpPr txBox="1"/>
          <p:nvPr/>
        </p:nvSpPr>
        <p:spPr>
          <a:xfrm>
            <a:off x="45105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1" name="Google Shape;791;p7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4"/>
          <p:cNvSpPr/>
          <p:nvPr/>
        </p:nvSpPr>
        <p:spPr>
          <a:xfrm>
            <a:off x="0" y="0"/>
            <a:ext cx="4705800" cy="5143500"/>
          </a:xfrm>
          <a:prstGeom prst="rect">
            <a:avLst/>
          </a:prstGeom>
          <a:solidFill>
            <a:srgbClr val="FFFFFF">
              <a:alpha val="3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74"/>
          <p:cNvSpPr/>
          <p:nvPr/>
        </p:nvSpPr>
        <p:spPr>
          <a:xfrm>
            <a:off x="3360572" y="0"/>
            <a:ext cx="2603700" cy="37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74"/>
          <p:cNvSpPr/>
          <p:nvPr/>
        </p:nvSpPr>
        <p:spPr>
          <a:xfrm>
            <a:off x="0" y="1103850"/>
            <a:ext cx="53307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74"/>
          <p:cNvSpPr/>
          <p:nvPr/>
        </p:nvSpPr>
        <p:spPr>
          <a:xfrm>
            <a:off x="0" y="1180050"/>
            <a:ext cx="51933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74"/>
          <p:cNvSpPr/>
          <p:nvPr/>
        </p:nvSpPr>
        <p:spPr>
          <a:xfrm>
            <a:off x="0" y="1865850"/>
            <a:ext cx="44445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"/>
          <p:cNvSpPr/>
          <p:nvPr/>
        </p:nvSpPr>
        <p:spPr>
          <a:xfrm>
            <a:off x="0" y="1942050"/>
            <a:ext cx="42852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74"/>
          <p:cNvSpPr/>
          <p:nvPr/>
        </p:nvSpPr>
        <p:spPr>
          <a:xfrm>
            <a:off x="0" y="2704050"/>
            <a:ext cx="77592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74"/>
          <p:cNvSpPr/>
          <p:nvPr/>
        </p:nvSpPr>
        <p:spPr>
          <a:xfrm>
            <a:off x="0" y="2780250"/>
            <a:ext cx="75837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4"/>
          <p:cNvSpPr/>
          <p:nvPr/>
        </p:nvSpPr>
        <p:spPr>
          <a:xfrm>
            <a:off x="0" y="3542250"/>
            <a:ext cx="80658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74"/>
          <p:cNvSpPr/>
          <p:nvPr/>
        </p:nvSpPr>
        <p:spPr>
          <a:xfrm>
            <a:off x="0" y="3618450"/>
            <a:ext cx="79197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74"/>
          <p:cNvSpPr/>
          <p:nvPr/>
        </p:nvSpPr>
        <p:spPr>
          <a:xfrm>
            <a:off x="0" y="4380450"/>
            <a:ext cx="3600300" cy="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74"/>
          <p:cNvSpPr/>
          <p:nvPr/>
        </p:nvSpPr>
        <p:spPr>
          <a:xfrm>
            <a:off x="0" y="4456650"/>
            <a:ext cx="3403500" cy="487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74"/>
          <p:cNvSpPr txBox="1"/>
          <p:nvPr/>
        </p:nvSpPr>
        <p:spPr>
          <a:xfrm>
            <a:off x="49425" y="1970400"/>
            <a:ext cx="423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pelibatan Anak dalam kampanye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74"/>
          <p:cNvSpPr txBox="1"/>
          <p:nvPr/>
        </p:nvSpPr>
        <p:spPr>
          <a:xfrm>
            <a:off x="113550" y="1180050"/>
            <a:ext cx="5079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menyebarkan berita hoax tentang calon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74"/>
          <p:cNvSpPr txBox="1"/>
          <p:nvPr/>
        </p:nvSpPr>
        <p:spPr>
          <a:xfrm>
            <a:off x="49425" y="2780250"/>
            <a:ext cx="7534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melanggar asas, prinsip, nilai dasar, serta kode etik dan kode perilaku</a:t>
            </a:r>
            <a:endParaRPr sz="16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74"/>
          <p:cNvSpPr txBox="1"/>
          <p:nvPr/>
        </p:nvSpPr>
        <p:spPr>
          <a:xfrm>
            <a:off x="37350" y="3618450"/>
            <a:ext cx="7882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menghadiri acara/kegiatan Bakal Paslon yang berbau sosialisasi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74"/>
          <p:cNvSpPr txBox="1"/>
          <p:nvPr/>
        </p:nvSpPr>
        <p:spPr>
          <a:xfrm>
            <a:off x="37350" y="4456650"/>
            <a:ext cx="3403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pelanggaran UU Penyiaran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3" name="Google Shape;813;p74"/>
          <p:cNvSpPr txBox="1"/>
          <p:nvPr/>
        </p:nvSpPr>
        <p:spPr>
          <a:xfrm>
            <a:off x="5376900" y="875311"/>
            <a:ext cx="1167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4" name="Google Shape;814;p74"/>
          <p:cNvSpPr txBox="1"/>
          <p:nvPr/>
        </p:nvSpPr>
        <p:spPr>
          <a:xfrm>
            <a:off x="4548309" y="1653241"/>
            <a:ext cx="1796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5" name="Google Shape;815;p74"/>
          <p:cNvSpPr txBox="1"/>
          <p:nvPr/>
        </p:nvSpPr>
        <p:spPr>
          <a:xfrm>
            <a:off x="7828404" y="2444166"/>
            <a:ext cx="10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6" name="Google Shape;816;p74"/>
          <p:cNvSpPr txBox="1"/>
          <p:nvPr/>
        </p:nvSpPr>
        <p:spPr>
          <a:xfrm>
            <a:off x="8126712" y="3311074"/>
            <a:ext cx="1248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7" name="Google Shape;817;p74"/>
          <p:cNvSpPr txBox="1"/>
          <p:nvPr/>
        </p:nvSpPr>
        <p:spPr>
          <a:xfrm>
            <a:off x="3596100" y="4148400"/>
            <a:ext cx="972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48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8" name="Google Shape;818;p74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923525"/>
            <a:ext cx="9296399" cy="6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75"/>
          <p:cNvSpPr/>
          <p:nvPr/>
        </p:nvSpPr>
        <p:spPr>
          <a:xfrm>
            <a:off x="2361450" y="361200"/>
            <a:ext cx="4421100" cy="44211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75"/>
          <p:cNvSpPr txBox="1">
            <a:spLocks noGrp="1"/>
          </p:cNvSpPr>
          <p:nvPr>
            <p:ph type="ctrTitle"/>
          </p:nvPr>
        </p:nvSpPr>
        <p:spPr>
          <a:xfrm>
            <a:off x="387908" y="2268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Pemberi </a:t>
            </a:r>
            <a:endParaRPr sz="5000" b="1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sz="5000" b="1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sz="2000" b="1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sz="5000" b="1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CC4125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sz="5000" b="1">
              <a:solidFill>
                <a:srgbClr val="CC4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75"/>
          <p:cNvSpPr txBox="1">
            <a:spLocks noGrp="1"/>
          </p:cNvSpPr>
          <p:nvPr>
            <p:ph type="ctrTitle"/>
          </p:nvPr>
        </p:nvSpPr>
        <p:spPr>
          <a:xfrm>
            <a:off x="311708" y="2268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Pemberi </a:t>
            </a:r>
            <a:endParaRPr sz="5000" b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Keterangan </a:t>
            </a:r>
            <a:endParaRPr sz="5000" b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endParaRPr sz="2000" b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Mahkamah </a:t>
            </a:r>
            <a:endParaRPr sz="5000" b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Konstitusi</a:t>
            </a:r>
            <a:endParaRPr sz="5000" b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27" name="Google Shape;827;p75"/>
          <p:cNvCxnSpPr/>
          <p:nvPr/>
        </p:nvCxnSpPr>
        <p:spPr>
          <a:xfrm>
            <a:off x="5507300" y="-200725"/>
            <a:ext cx="3010800" cy="2057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75"/>
          <p:cNvCxnSpPr/>
          <p:nvPr/>
        </p:nvCxnSpPr>
        <p:spPr>
          <a:xfrm>
            <a:off x="8166875" y="2785025"/>
            <a:ext cx="0" cy="928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75"/>
          <p:cNvCxnSpPr/>
          <p:nvPr/>
        </p:nvCxnSpPr>
        <p:spPr>
          <a:xfrm>
            <a:off x="5005500" y="2546650"/>
            <a:ext cx="1530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75"/>
          <p:cNvCxnSpPr/>
          <p:nvPr/>
        </p:nvCxnSpPr>
        <p:spPr>
          <a:xfrm>
            <a:off x="2724125" y="2546650"/>
            <a:ext cx="1530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/>
          <p:nvPr/>
        </p:nvSpPr>
        <p:spPr>
          <a:xfrm>
            <a:off x="5438500" y="-153900"/>
            <a:ext cx="5579700" cy="5451300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0"/>
          <p:cNvSpPr/>
          <p:nvPr/>
        </p:nvSpPr>
        <p:spPr>
          <a:xfrm>
            <a:off x="4572000" y="1616150"/>
            <a:ext cx="2167800" cy="22575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0"/>
          <p:cNvSpPr/>
          <p:nvPr/>
        </p:nvSpPr>
        <p:spPr>
          <a:xfrm>
            <a:off x="4707400" y="1731600"/>
            <a:ext cx="1898400" cy="2026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485775" dist="304800" dir="49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0"/>
          <p:cNvSpPr txBox="1"/>
          <p:nvPr/>
        </p:nvSpPr>
        <p:spPr>
          <a:xfrm>
            <a:off x="4856550" y="2506200"/>
            <a:ext cx="1141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latin typeface="Poppins"/>
                <a:ea typeface="Poppins"/>
                <a:cs typeface="Poppins"/>
                <a:sym typeface="Poppins"/>
              </a:rPr>
              <a:t>69%</a:t>
            </a:r>
            <a:endParaRPr sz="36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4888300" y="1935150"/>
            <a:ext cx="1536600" cy="1412700"/>
          </a:xfrm>
          <a:prstGeom prst="blockArc">
            <a:avLst>
              <a:gd name="adj1" fmla="val 10800000"/>
              <a:gd name="adj2" fmla="val 2888599"/>
              <a:gd name="adj3" fmla="val 2590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0"/>
          <p:cNvSpPr txBox="1"/>
          <p:nvPr/>
        </p:nvSpPr>
        <p:spPr>
          <a:xfrm>
            <a:off x="320650" y="352850"/>
            <a:ext cx="3463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Data Pemilih</a:t>
            </a:r>
            <a:endParaRPr sz="3600" b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pada</a:t>
            </a:r>
            <a:endParaRPr sz="3600" b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Pilkada 2018 </a:t>
            </a:r>
            <a:endParaRPr sz="3600" b="1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448950" y="2068150"/>
            <a:ext cx="2770500" cy="51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0"/>
          <p:cNvSpPr txBox="1"/>
          <p:nvPr/>
        </p:nvSpPr>
        <p:spPr>
          <a:xfrm>
            <a:off x="782425" y="3129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0"/>
          <p:cNvSpPr txBox="1"/>
          <p:nvPr/>
        </p:nvSpPr>
        <p:spPr>
          <a:xfrm>
            <a:off x="372750" y="2266950"/>
            <a:ext cx="3937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oppins"/>
                <a:ea typeface="Poppins"/>
                <a:cs typeface="Poppins"/>
                <a:sym typeface="Poppins"/>
              </a:rPr>
              <a:t>Total jumlah data pemilih 143.667.935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40"/>
          <p:cNvSpPr txBox="1"/>
          <p:nvPr/>
        </p:nvSpPr>
        <p:spPr>
          <a:xfrm>
            <a:off x="372750" y="3054600"/>
            <a:ext cx="3937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Poppins"/>
                <a:ea typeface="Poppins"/>
                <a:cs typeface="Poppins"/>
                <a:sym typeface="Poppins"/>
              </a:rPr>
              <a:t>Total jumlah partisipasi 98.592.326 (69 %)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372750" y="3740400"/>
            <a:ext cx="3885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Jumlah pemilih terbanyak berada di Jawa Barat, Jawa Tengah, dan Jawa Timur.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7" name="Google Shape;187;p40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63975" y="4843450"/>
            <a:ext cx="898025" cy="2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76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0" y="0"/>
            <a:ext cx="9144000" cy="60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76"/>
          <p:cNvSpPr/>
          <p:nvPr/>
        </p:nvSpPr>
        <p:spPr>
          <a:xfrm rot="10451923">
            <a:off x="4663775" y="1442024"/>
            <a:ext cx="3036250" cy="3185238"/>
          </a:xfrm>
          <a:prstGeom prst="blockArc">
            <a:avLst>
              <a:gd name="adj1" fmla="val 10800000"/>
              <a:gd name="adj2" fmla="val 6160302"/>
              <a:gd name="adj3" fmla="val 29498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76"/>
          <p:cNvSpPr/>
          <p:nvPr/>
        </p:nvSpPr>
        <p:spPr>
          <a:xfrm rot="10451781">
            <a:off x="4923619" y="1260983"/>
            <a:ext cx="2922279" cy="3185238"/>
          </a:xfrm>
          <a:prstGeom prst="blockArc">
            <a:avLst>
              <a:gd name="adj1" fmla="val 6265641"/>
              <a:gd name="adj2" fmla="val 8330362"/>
              <a:gd name="adj3" fmla="val 29476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76"/>
          <p:cNvSpPr/>
          <p:nvPr/>
        </p:nvSpPr>
        <p:spPr>
          <a:xfrm rot="-9008521">
            <a:off x="4901243" y="1187656"/>
            <a:ext cx="2921954" cy="3185478"/>
          </a:xfrm>
          <a:prstGeom prst="blockArc">
            <a:avLst>
              <a:gd name="adj1" fmla="val 7163318"/>
              <a:gd name="adj2" fmla="val 8854751"/>
              <a:gd name="adj3" fmla="val 28988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76"/>
          <p:cNvSpPr/>
          <p:nvPr/>
        </p:nvSpPr>
        <p:spPr>
          <a:xfrm>
            <a:off x="6586325" y="4124875"/>
            <a:ext cx="2118900" cy="7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</p:txBody>
      </p:sp>
      <p:sp>
        <p:nvSpPr>
          <p:cNvPr id="840" name="Google Shape;840;p76"/>
          <p:cNvSpPr txBox="1"/>
          <p:nvPr/>
        </p:nvSpPr>
        <p:spPr>
          <a:xfrm>
            <a:off x="7475515" y="4078975"/>
            <a:ext cx="1448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kabupaten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841" name="Google Shape;841;p76"/>
          <p:cNvSpPr txBox="1"/>
          <p:nvPr/>
        </p:nvSpPr>
        <p:spPr>
          <a:xfrm>
            <a:off x="8208290" y="3651000"/>
            <a:ext cx="832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9900"/>
                </a:solidFill>
              </a:rPr>
              <a:t>49</a:t>
            </a:r>
            <a:endParaRPr sz="3000" b="1">
              <a:solidFill>
                <a:srgbClr val="FF9900"/>
              </a:solidFill>
            </a:endParaRPr>
          </a:p>
        </p:txBody>
      </p:sp>
      <p:sp>
        <p:nvSpPr>
          <p:cNvPr id="842" name="Google Shape;842;p76"/>
          <p:cNvSpPr/>
          <p:nvPr/>
        </p:nvSpPr>
        <p:spPr>
          <a:xfrm>
            <a:off x="7424525" y="2372275"/>
            <a:ext cx="1061400" cy="732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76"/>
          <p:cNvSpPr txBox="1"/>
          <p:nvPr/>
        </p:nvSpPr>
        <p:spPr>
          <a:xfrm>
            <a:off x="8193675" y="1898400"/>
            <a:ext cx="8328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90000"/>
                </a:solidFill>
              </a:rPr>
              <a:t>5</a:t>
            </a:r>
            <a:endParaRPr sz="3000" b="1">
              <a:solidFill>
                <a:srgbClr val="990000"/>
              </a:solidFill>
            </a:endParaRPr>
          </a:p>
        </p:txBody>
      </p:sp>
      <p:sp>
        <p:nvSpPr>
          <p:cNvPr id="844" name="Google Shape;844;p76"/>
          <p:cNvSpPr txBox="1"/>
          <p:nvPr/>
        </p:nvSpPr>
        <p:spPr>
          <a:xfrm>
            <a:off x="7932725" y="2326375"/>
            <a:ext cx="1448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00"/>
                </a:solidFill>
              </a:rPr>
              <a:t>kota</a:t>
            </a:r>
            <a:endParaRPr sz="1800" b="1">
              <a:solidFill>
                <a:srgbClr val="990000"/>
              </a:solidFill>
            </a:endParaRPr>
          </a:p>
        </p:txBody>
      </p:sp>
      <p:sp>
        <p:nvSpPr>
          <p:cNvPr id="845" name="Google Shape;845;p76"/>
          <p:cNvSpPr/>
          <p:nvPr/>
        </p:nvSpPr>
        <p:spPr>
          <a:xfrm>
            <a:off x="6814925" y="1457875"/>
            <a:ext cx="1448700" cy="73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76"/>
          <p:cNvSpPr txBox="1"/>
          <p:nvPr/>
        </p:nvSpPr>
        <p:spPr>
          <a:xfrm>
            <a:off x="8041275" y="984000"/>
            <a:ext cx="8328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155CC"/>
                </a:solidFill>
              </a:rPr>
              <a:t>7</a:t>
            </a:r>
            <a:endParaRPr sz="3000" b="1">
              <a:solidFill>
                <a:srgbClr val="1155CC"/>
              </a:solidFill>
            </a:endParaRPr>
          </a:p>
        </p:txBody>
      </p:sp>
      <p:sp>
        <p:nvSpPr>
          <p:cNvPr id="847" name="Google Shape;847;p76"/>
          <p:cNvSpPr txBox="1"/>
          <p:nvPr/>
        </p:nvSpPr>
        <p:spPr>
          <a:xfrm>
            <a:off x="7305374" y="1382751"/>
            <a:ext cx="1448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55CC"/>
                </a:solidFill>
              </a:rPr>
              <a:t>provinsi</a:t>
            </a:r>
            <a:endParaRPr sz="1800" b="1">
              <a:solidFill>
                <a:srgbClr val="1155CC"/>
              </a:solidFill>
            </a:endParaRPr>
          </a:p>
        </p:txBody>
      </p:sp>
      <p:sp>
        <p:nvSpPr>
          <p:cNvPr id="848" name="Google Shape;848;p76"/>
          <p:cNvSpPr/>
          <p:nvPr/>
        </p:nvSpPr>
        <p:spPr>
          <a:xfrm>
            <a:off x="0" y="10975"/>
            <a:ext cx="4547700" cy="5366400"/>
          </a:xfrm>
          <a:prstGeom prst="rect">
            <a:avLst/>
          </a:prstGeom>
          <a:solidFill>
            <a:srgbClr val="F1C232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76"/>
          <p:cNvSpPr txBox="1"/>
          <p:nvPr/>
        </p:nvSpPr>
        <p:spPr>
          <a:xfrm>
            <a:off x="336075" y="189950"/>
            <a:ext cx="389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990000"/>
                </a:solidFill>
                <a:latin typeface="Poppins"/>
                <a:ea typeface="Poppins"/>
                <a:cs typeface="Poppins"/>
                <a:sym typeface="Poppins"/>
              </a:rPr>
              <a:t>Permohonan yang telah diajukan di Mahkamah Konstitusi</a:t>
            </a:r>
            <a:endParaRPr sz="2400" b="1" i="1">
              <a:solidFill>
                <a:srgbClr val="99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76"/>
          <p:cNvSpPr txBox="1"/>
          <p:nvPr/>
        </p:nvSpPr>
        <p:spPr>
          <a:xfrm>
            <a:off x="277626" y="189950"/>
            <a:ext cx="389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Permohonan yang telah diajukan di Mahkamah Konstitusi</a:t>
            </a:r>
            <a:endParaRPr sz="24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76"/>
          <p:cNvSpPr txBox="1"/>
          <p:nvPr/>
        </p:nvSpPr>
        <p:spPr>
          <a:xfrm>
            <a:off x="122088" y="1436700"/>
            <a:ext cx="43347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   Permohonan yang diperiksa oleh MK: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Mimika (5 perkara)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Deiyai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Paniai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Kota Cirebon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Kota Tegal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Bolaang Mongondow Utara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Provinsi Maluku Utara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Timor Tengah Selatan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Kabupaten Sampang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2" name="Google Shape;852;p76"/>
          <p:cNvSpPr txBox="1"/>
          <p:nvPr/>
        </p:nvSpPr>
        <p:spPr>
          <a:xfrm>
            <a:off x="4922400" y="160075"/>
            <a:ext cx="40113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Dari 72 permohonan yang masuk, 1 permohonan tidak diregistrasi karena ditarik yakni dari Paslon Wali Kota dan Wakil Wali Kota Bengkulu. </a:t>
            </a:r>
            <a:endParaRPr b="1" i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3" name="Google Shape;853;p76"/>
          <p:cNvSpPr/>
          <p:nvPr/>
        </p:nvSpPr>
        <p:spPr>
          <a:xfrm>
            <a:off x="4953550" y="189950"/>
            <a:ext cx="3970800" cy="7941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7"/>
          <p:cNvSpPr/>
          <p:nvPr/>
        </p:nvSpPr>
        <p:spPr>
          <a:xfrm>
            <a:off x="1426594" y="2822650"/>
            <a:ext cx="919350" cy="225825"/>
          </a:xfrm>
          <a:custGeom>
            <a:avLst/>
            <a:gdLst/>
            <a:ahLst/>
            <a:cxnLst/>
            <a:rect l="l" t="t" r="r" b="b"/>
            <a:pathLst>
              <a:path w="36774" h="9033" extrusionOk="0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9" name="Google Shape;859;p77"/>
          <p:cNvSpPr/>
          <p:nvPr/>
        </p:nvSpPr>
        <p:spPr>
          <a:xfrm>
            <a:off x="346507" y="2572161"/>
            <a:ext cx="3358000" cy="813625"/>
          </a:xfrm>
          <a:custGeom>
            <a:avLst/>
            <a:gdLst/>
            <a:ahLst/>
            <a:cxnLst/>
            <a:rect l="l" t="t" r="r" b="b"/>
            <a:pathLst>
              <a:path w="134320" h="32545" extrusionOk="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0" name="Google Shape;860;p77"/>
          <p:cNvSpPr/>
          <p:nvPr/>
        </p:nvSpPr>
        <p:spPr>
          <a:xfrm>
            <a:off x="-664716" y="2257520"/>
            <a:ext cx="5203025" cy="1491400"/>
          </a:xfrm>
          <a:custGeom>
            <a:avLst/>
            <a:gdLst/>
            <a:ahLst/>
            <a:cxnLst/>
            <a:rect l="l" t="t" r="r" b="b"/>
            <a:pathLst>
              <a:path w="208121" h="59656" extrusionOk="0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1" name="Google Shape;861;p77"/>
          <p:cNvSpPr/>
          <p:nvPr/>
        </p:nvSpPr>
        <p:spPr>
          <a:xfrm>
            <a:off x="-664900" y="1842475"/>
            <a:ext cx="6910475" cy="2495475"/>
          </a:xfrm>
          <a:custGeom>
            <a:avLst/>
            <a:gdLst/>
            <a:ahLst/>
            <a:cxnLst/>
            <a:rect l="l" t="t" r="r" b="b"/>
            <a:pathLst>
              <a:path w="276419" h="99819" extrusionOk="0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2" name="Google Shape;862;p77"/>
          <p:cNvSpPr/>
          <p:nvPr/>
        </p:nvSpPr>
        <p:spPr>
          <a:xfrm>
            <a:off x="-539450" y="1344745"/>
            <a:ext cx="8410975" cy="3403850"/>
          </a:xfrm>
          <a:custGeom>
            <a:avLst/>
            <a:gdLst/>
            <a:ahLst/>
            <a:cxnLst/>
            <a:rect l="l" t="t" r="r" b="b"/>
            <a:pathLst>
              <a:path w="336439" h="136154" extrusionOk="0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3" name="Google Shape;863;p77"/>
          <p:cNvSpPr/>
          <p:nvPr/>
        </p:nvSpPr>
        <p:spPr>
          <a:xfrm>
            <a:off x="-451625" y="789726"/>
            <a:ext cx="9405750" cy="4567650"/>
          </a:xfrm>
          <a:custGeom>
            <a:avLst/>
            <a:gdLst/>
            <a:ahLst/>
            <a:cxnLst/>
            <a:rect l="l" t="t" r="r" b="b"/>
            <a:pathLst>
              <a:path w="376230" h="182706" extrusionOk="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77"/>
          <p:cNvSpPr txBox="1">
            <a:spLocks noGrp="1"/>
          </p:cNvSpPr>
          <p:nvPr>
            <p:ph type="title"/>
          </p:nvPr>
        </p:nvSpPr>
        <p:spPr>
          <a:xfrm>
            <a:off x="198800" y="70825"/>
            <a:ext cx="4631100" cy="21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Peran </a:t>
            </a:r>
            <a:endParaRPr sz="6000" b="1" i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Bawaslu</a:t>
            </a:r>
            <a:endParaRPr sz="6000" b="1" i="1">
              <a:solidFill>
                <a:srgbClr val="A61C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77"/>
          <p:cNvSpPr/>
          <p:nvPr/>
        </p:nvSpPr>
        <p:spPr>
          <a:xfrm>
            <a:off x="-313625" y="-209906"/>
            <a:ext cx="9817125" cy="5503950"/>
          </a:xfrm>
          <a:custGeom>
            <a:avLst/>
            <a:gdLst/>
            <a:ahLst/>
            <a:cxnLst/>
            <a:rect l="l" t="t" r="r" b="b"/>
            <a:pathLst>
              <a:path w="392685" h="220158" extrusionOk="0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6" name="Google Shape;866;p77"/>
          <p:cNvSpPr/>
          <p:nvPr/>
        </p:nvSpPr>
        <p:spPr>
          <a:xfrm>
            <a:off x="-12550" y="-237163"/>
            <a:ext cx="9936600" cy="5418300"/>
          </a:xfrm>
          <a:custGeom>
            <a:avLst/>
            <a:gdLst/>
            <a:ahLst/>
            <a:cxnLst/>
            <a:rect l="l" t="t" r="r" b="b"/>
            <a:pathLst>
              <a:path w="397464" h="216732" extrusionOk="0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7" name="Google Shape;867;p77"/>
          <p:cNvSpPr txBox="1">
            <a:spLocks noGrp="1"/>
          </p:cNvSpPr>
          <p:nvPr>
            <p:ph type="body" idx="1"/>
          </p:nvPr>
        </p:nvSpPr>
        <p:spPr>
          <a:xfrm>
            <a:off x="3995900" y="3203650"/>
            <a:ext cx="4631100" cy="17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00000"/>
                </a:solidFill>
              </a:rPr>
              <a:t>Bawaslu berkedudukan sebagai </a:t>
            </a:r>
            <a:r>
              <a:rPr lang="en" sz="2400" b="1" i="1" u="sng">
                <a:solidFill>
                  <a:srgbClr val="000000"/>
                </a:solidFill>
              </a:rPr>
              <a:t>pemberi keterangan </a:t>
            </a:r>
            <a:r>
              <a:rPr lang="en" sz="2400" b="1" i="1">
                <a:solidFill>
                  <a:srgbClr val="000000"/>
                </a:solidFill>
              </a:rPr>
              <a:t>secara lisan maupun tulisan</a:t>
            </a:r>
            <a:endParaRPr sz="2400" b="1" i="1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b="1" i="1">
              <a:solidFill>
                <a:srgbClr val="000000"/>
              </a:solidFill>
            </a:endParaRPr>
          </a:p>
        </p:txBody>
      </p:sp>
      <p:sp>
        <p:nvSpPr>
          <p:cNvPr id="868" name="Google Shape;868;p77"/>
          <p:cNvSpPr txBox="1"/>
          <p:nvPr/>
        </p:nvSpPr>
        <p:spPr>
          <a:xfrm>
            <a:off x="198800" y="1783250"/>
            <a:ext cx="69105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latin typeface="Poppins"/>
                <a:ea typeface="Poppins"/>
                <a:cs typeface="Poppins"/>
                <a:sym typeface="Poppins"/>
              </a:rPr>
              <a:t>(Pasal 2 Perbawaslu No. 22 Tahun 2018)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9" name="Google Shape;869;p77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8"/>
          <p:cNvSpPr/>
          <p:nvPr/>
        </p:nvSpPr>
        <p:spPr>
          <a:xfrm>
            <a:off x="-2295775" y="-50100"/>
            <a:ext cx="6991800" cy="5243700"/>
          </a:xfrm>
          <a:prstGeom prst="trapezoid">
            <a:avLst>
              <a:gd name="adj" fmla="val 25000"/>
            </a:avLst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75" name="Google Shape;875;p78"/>
          <p:cNvSpPr txBox="1">
            <a:spLocks noGrp="1"/>
          </p:cNvSpPr>
          <p:nvPr>
            <p:ph type="body" idx="1"/>
          </p:nvPr>
        </p:nvSpPr>
        <p:spPr>
          <a:xfrm>
            <a:off x="5039425" y="891350"/>
            <a:ext cx="360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Bawaslu berwenang memberikan keterangan di sidang PHPU.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Bawaslu Provinsi dan Bawaslu Kabupaten/Kota memberikan keterangan dalam PHPU sesuai yurisdiksinya.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u="sng">
                <a:solidFill>
                  <a:srgbClr val="000000"/>
                </a:solidFill>
              </a:rPr>
              <a:t>Pemberian keterangan wajib disertai dengan surat tugas yang ditandatangani oleh Ketua Bawaslu</a:t>
            </a:r>
            <a:endParaRPr sz="2000" b="1" u="sng">
              <a:solidFill>
                <a:srgbClr val="000000"/>
              </a:solidFill>
            </a:endParaRPr>
          </a:p>
        </p:txBody>
      </p:sp>
      <p:sp>
        <p:nvSpPr>
          <p:cNvPr id="876" name="Google Shape;876;p78"/>
          <p:cNvSpPr/>
          <p:nvPr/>
        </p:nvSpPr>
        <p:spPr>
          <a:xfrm>
            <a:off x="3838800" y="200725"/>
            <a:ext cx="857100" cy="857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78"/>
          <p:cNvSpPr txBox="1"/>
          <p:nvPr/>
        </p:nvSpPr>
        <p:spPr>
          <a:xfrm>
            <a:off x="-159650" y="1057825"/>
            <a:ext cx="4231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Kewenangan</a:t>
            </a:r>
            <a:endParaRPr sz="4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p78"/>
          <p:cNvSpPr txBox="1"/>
          <p:nvPr/>
        </p:nvSpPr>
        <p:spPr>
          <a:xfrm>
            <a:off x="714525" y="1731500"/>
            <a:ext cx="46203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Pemberian</a:t>
            </a:r>
            <a:endParaRPr sz="4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p78"/>
          <p:cNvSpPr txBox="1"/>
          <p:nvPr/>
        </p:nvSpPr>
        <p:spPr>
          <a:xfrm>
            <a:off x="2582950" y="3031725"/>
            <a:ext cx="3000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(Pasal 3)</a:t>
            </a:r>
            <a:endParaRPr sz="25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0" name="Google Shape;880;p78"/>
          <p:cNvSpPr/>
          <p:nvPr/>
        </p:nvSpPr>
        <p:spPr>
          <a:xfrm>
            <a:off x="2850838" y="256857"/>
            <a:ext cx="2570800" cy="793550"/>
          </a:xfrm>
          <a:custGeom>
            <a:avLst/>
            <a:gdLst/>
            <a:ahLst/>
            <a:cxnLst/>
            <a:rect l="l" t="t" r="r" b="b"/>
            <a:pathLst>
              <a:path w="102832" h="31742" extrusionOk="0">
                <a:moveTo>
                  <a:pt x="41024" y="16823"/>
                </a:moveTo>
                <a:cubicBezTo>
                  <a:pt x="32126" y="13011"/>
                  <a:pt x="22101" y="11805"/>
                  <a:pt x="12421" y="11805"/>
                </a:cubicBezTo>
                <a:cubicBezTo>
                  <a:pt x="8283" y="11805"/>
                  <a:pt x="-1917" y="11373"/>
                  <a:pt x="378" y="14816"/>
                </a:cubicBezTo>
                <a:cubicBezTo>
                  <a:pt x="1716" y="16823"/>
                  <a:pt x="4693" y="17125"/>
                  <a:pt x="6399" y="18831"/>
                </a:cubicBezTo>
                <a:cubicBezTo>
                  <a:pt x="9057" y="21489"/>
                  <a:pt x="12247" y="25588"/>
                  <a:pt x="15933" y="24852"/>
                </a:cubicBezTo>
                <a:cubicBezTo>
                  <a:pt x="22832" y="23474"/>
                  <a:pt x="29473" y="15717"/>
                  <a:pt x="36006" y="18329"/>
                </a:cubicBezTo>
                <a:cubicBezTo>
                  <a:pt x="46879" y="22676"/>
                  <a:pt x="57141" y="33673"/>
                  <a:pt x="68623" y="31376"/>
                </a:cubicBezTo>
                <a:cubicBezTo>
                  <a:pt x="74952" y="30110"/>
                  <a:pt x="81311" y="26504"/>
                  <a:pt x="85183" y="21340"/>
                </a:cubicBezTo>
                <a:cubicBezTo>
                  <a:pt x="86440" y="19663"/>
                  <a:pt x="86556" y="17129"/>
                  <a:pt x="88193" y="15820"/>
                </a:cubicBezTo>
                <a:cubicBezTo>
                  <a:pt x="93459" y="11608"/>
                  <a:pt x="101423" y="8381"/>
                  <a:pt x="102746" y="1769"/>
                </a:cubicBezTo>
                <a:cubicBezTo>
                  <a:pt x="103089" y="57"/>
                  <a:pt x="99422" y="-160"/>
                  <a:pt x="97728" y="264"/>
                </a:cubicBezTo>
                <a:cubicBezTo>
                  <a:pt x="90074" y="2179"/>
                  <a:pt x="83538" y="8795"/>
                  <a:pt x="75648" y="8795"/>
                </a:cubicBezTo>
                <a:cubicBezTo>
                  <a:pt x="74900" y="8795"/>
                  <a:pt x="73641" y="8539"/>
                  <a:pt x="73641" y="7791"/>
                </a:cubicBezTo>
              </a:path>
            </a:pathLst>
          </a:cu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1" name="Google Shape;881;p78"/>
          <p:cNvSpPr/>
          <p:nvPr/>
        </p:nvSpPr>
        <p:spPr>
          <a:xfrm>
            <a:off x="3467291" y="198389"/>
            <a:ext cx="1373025" cy="1313000"/>
          </a:xfrm>
          <a:custGeom>
            <a:avLst/>
            <a:gdLst/>
            <a:ahLst/>
            <a:cxnLst/>
            <a:rect l="l" t="t" r="r" b="b"/>
            <a:pathLst>
              <a:path w="54921" h="52520" extrusionOk="0">
                <a:moveTo>
                  <a:pt x="19377" y="5613"/>
                </a:moveTo>
                <a:cubicBezTo>
                  <a:pt x="13462" y="3077"/>
                  <a:pt x="2699" y="-3372"/>
                  <a:pt x="308" y="2602"/>
                </a:cubicBezTo>
                <a:cubicBezTo>
                  <a:pt x="-925" y="5684"/>
                  <a:pt x="4238" y="8055"/>
                  <a:pt x="6831" y="10129"/>
                </a:cubicBezTo>
                <a:cubicBezTo>
                  <a:pt x="14440" y="16215"/>
                  <a:pt x="24028" y="19799"/>
                  <a:pt x="30918" y="26689"/>
                </a:cubicBezTo>
                <a:cubicBezTo>
                  <a:pt x="37092" y="32863"/>
                  <a:pt x="41018" y="40947"/>
                  <a:pt x="46474" y="47764"/>
                </a:cubicBezTo>
                <a:cubicBezTo>
                  <a:pt x="48251" y="49984"/>
                  <a:pt x="52294" y="54053"/>
                  <a:pt x="54001" y="51779"/>
                </a:cubicBezTo>
                <a:cubicBezTo>
                  <a:pt x="56925" y="47883"/>
                  <a:pt x="51167" y="42454"/>
                  <a:pt x="49987" y="37728"/>
                </a:cubicBezTo>
                <a:cubicBezTo>
                  <a:pt x="48921" y="33459"/>
                  <a:pt x="47979" y="29081"/>
                  <a:pt x="47979" y="24681"/>
                </a:cubicBezTo>
              </a:path>
            </a:pathLst>
          </a:cu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82" name="Google Shape;882;p78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8"/>
          <p:cNvSpPr txBox="1"/>
          <p:nvPr/>
        </p:nvSpPr>
        <p:spPr>
          <a:xfrm>
            <a:off x="562125" y="2455780"/>
            <a:ext cx="46203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Keterangan</a:t>
            </a:r>
            <a:endParaRPr sz="42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79"/>
          <p:cNvPicPr preferRelativeResize="0"/>
          <p:nvPr/>
        </p:nvPicPr>
        <p:blipFill rotWithShape="1">
          <a:blip r:embed="rId3">
            <a:alphaModFix/>
          </a:blip>
          <a:srcRect l="19640" r="25514"/>
          <a:stretch/>
        </p:blipFill>
        <p:spPr>
          <a:xfrm>
            <a:off x="4955325" y="1079250"/>
            <a:ext cx="3274200" cy="2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79"/>
          <p:cNvSpPr/>
          <p:nvPr/>
        </p:nvSpPr>
        <p:spPr>
          <a:xfrm>
            <a:off x="2044850" y="2923025"/>
            <a:ext cx="6598800" cy="752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79"/>
          <p:cNvSpPr/>
          <p:nvPr/>
        </p:nvSpPr>
        <p:spPr>
          <a:xfrm>
            <a:off x="4955325" y="1079250"/>
            <a:ext cx="3274200" cy="2985000"/>
          </a:xfrm>
          <a:prstGeom prst="rect">
            <a:avLst/>
          </a:prstGeom>
          <a:solidFill>
            <a:srgbClr val="CC4125">
              <a:alpha val="6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79"/>
          <p:cNvSpPr txBox="1">
            <a:spLocks noGrp="1"/>
          </p:cNvSpPr>
          <p:nvPr>
            <p:ph type="body" idx="1"/>
          </p:nvPr>
        </p:nvSpPr>
        <p:spPr>
          <a:xfrm>
            <a:off x="692700" y="1533475"/>
            <a:ext cx="562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Pengawas Pemilu memastikan Panwaslu Kecamatan, Panwaslu Kelurahan/Desa, Panwaslu LN, dan/atau Pengawas TPS:</a:t>
            </a:r>
            <a:endParaRPr sz="20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79"/>
          <p:cNvSpPr/>
          <p:nvPr/>
        </p:nvSpPr>
        <p:spPr>
          <a:xfrm>
            <a:off x="7418248" y="1800463"/>
            <a:ext cx="1360550" cy="512650"/>
          </a:xfrm>
          <a:custGeom>
            <a:avLst/>
            <a:gdLst/>
            <a:ahLst/>
            <a:cxnLst/>
            <a:rect l="l" t="t" r="r" b="b"/>
            <a:pathLst>
              <a:path w="54422" h="20506" extrusionOk="0">
                <a:moveTo>
                  <a:pt x="729" y="16224"/>
                </a:moveTo>
                <a:cubicBezTo>
                  <a:pt x="-1315" y="11116"/>
                  <a:pt x="1328" y="-1794"/>
                  <a:pt x="6249" y="668"/>
                </a:cubicBezTo>
                <a:cubicBezTo>
                  <a:pt x="13681" y="4386"/>
                  <a:pt x="15393" y="24348"/>
                  <a:pt x="22306" y="19737"/>
                </a:cubicBezTo>
                <a:cubicBezTo>
                  <a:pt x="28043" y="15910"/>
                  <a:pt x="24597" y="4494"/>
                  <a:pt x="30335" y="668"/>
                </a:cubicBezTo>
                <a:cubicBezTo>
                  <a:pt x="36269" y="-3288"/>
                  <a:pt x="37950" y="13272"/>
                  <a:pt x="43884" y="17228"/>
                </a:cubicBezTo>
                <a:cubicBezTo>
                  <a:pt x="48867" y="20550"/>
                  <a:pt x="51742" y="8032"/>
                  <a:pt x="54422" y="2676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3" name="Google Shape;893;p79"/>
          <p:cNvSpPr txBox="1"/>
          <p:nvPr/>
        </p:nvSpPr>
        <p:spPr>
          <a:xfrm>
            <a:off x="428850" y="1924525"/>
            <a:ext cx="61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lang="en" sz="1600" b="1" i="1">
                <a:latin typeface="Poppins"/>
                <a:ea typeface="Poppins"/>
                <a:cs typeface="Poppins"/>
                <a:sym typeface="Poppins"/>
              </a:rPr>
              <a:t>Tidak memberikan keterangan; &amp;</a:t>
            </a:r>
            <a:endParaRPr sz="1600" b="1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AutoNum type="alphaLcPeriod"/>
            </a:pPr>
            <a:r>
              <a:rPr lang="en" sz="1600" b="1" i="1">
                <a:latin typeface="Poppins"/>
                <a:ea typeface="Poppins"/>
                <a:cs typeface="Poppins"/>
                <a:sym typeface="Poppins"/>
              </a:rPr>
              <a:t>Tidak hadir di dalam persidangan </a:t>
            </a:r>
            <a:endParaRPr sz="1600"/>
          </a:p>
        </p:txBody>
      </p:sp>
      <p:cxnSp>
        <p:nvCxnSpPr>
          <p:cNvPr id="894" name="Google Shape;894;p79"/>
          <p:cNvCxnSpPr/>
          <p:nvPr/>
        </p:nvCxnSpPr>
        <p:spPr>
          <a:xfrm>
            <a:off x="840525" y="1329775"/>
            <a:ext cx="1317300" cy="0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5" name="Google Shape;895;p79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0"/>
          <p:cNvSpPr txBox="1">
            <a:spLocks noGrp="1"/>
          </p:cNvSpPr>
          <p:nvPr>
            <p:ph type="body" idx="1"/>
          </p:nvPr>
        </p:nvSpPr>
        <p:spPr>
          <a:xfrm>
            <a:off x="4830450" y="526900"/>
            <a:ext cx="3976200" cy="3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>
                <a:solidFill>
                  <a:srgbClr val="000000"/>
                </a:solidFill>
              </a:rPr>
              <a:t>Menghimpun dan mengelola data hasil pengawasan dan penyelenggaran Pemilu di setiap tingkatan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>
                <a:solidFill>
                  <a:srgbClr val="000000"/>
                </a:solidFill>
              </a:rPr>
              <a:t>Menyusun keterangan tertulis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>
                <a:solidFill>
                  <a:srgbClr val="000000"/>
                </a:solidFill>
              </a:rPr>
              <a:t>melakukan konsultasi kepada Bawaslu untuk Bawaslu Provinsi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b="1">
                <a:solidFill>
                  <a:srgbClr val="000000"/>
                </a:solidFill>
              </a:rPr>
              <a:t>melakukan konsultasi kepada Bawaslu Provinsi dan Bawaslu untuk Bawaslu Kabupaten/Kota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01" name="Google Shape;901;p80"/>
          <p:cNvSpPr/>
          <p:nvPr/>
        </p:nvSpPr>
        <p:spPr>
          <a:xfrm>
            <a:off x="276000" y="288550"/>
            <a:ext cx="4026900" cy="4539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0"/>
          <p:cNvSpPr/>
          <p:nvPr/>
        </p:nvSpPr>
        <p:spPr>
          <a:xfrm>
            <a:off x="539450" y="526900"/>
            <a:ext cx="3763500" cy="400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80"/>
          <p:cNvSpPr/>
          <p:nvPr/>
        </p:nvSpPr>
        <p:spPr>
          <a:xfrm>
            <a:off x="551975" y="539450"/>
            <a:ext cx="3750900" cy="4002000"/>
          </a:xfrm>
          <a:prstGeom prst="rtTriangle">
            <a:avLst/>
          </a:prstGeom>
          <a:solidFill>
            <a:srgbClr val="FFD966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80"/>
          <p:cNvSpPr txBox="1">
            <a:spLocks noGrp="1"/>
          </p:cNvSpPr>
          <p:nvPr>
            <p:ph type="title"/>
          </p:nvPr>
        </p:nvSpPr>
        <p:spPr>
          <a:xfrm>
            <a:off x="-689975" y="1041600"/>
            <a:ext cx="492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Persiapan Pemberian Keterangan Tertulis</a:t>
            </a:r>
            <a:r>
              <a:rPr lang="en" sz="4200" b="1" i="1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4200" b="1" i="1">
                <a:latin typeface="Poppins"/>
                <a:ea typeface="Poppins"/>
                <a:cs typeface="Poppins"/>
                <a:sym typeface="Poppins"/>
              </a:rPr>
            </a:br>
            <a:endParaRPr sz="42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80"/>
          <p:cNvSpPr txBox="1"/>
          <p:nvPr/>
        </p:nvSpPr>
        <p:spPr>
          <a:xfrm>
            <a:off x="1219875" y="2279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Pasal 6 ayat (2) </a:t>
            </a:r>
            <a:endParaRPr sz="1800"/>
          </a:p>
        </p:txBody>
      </p:sp>
      <p:sp>
        <p:nvSpPr>
          <p:cNvPr id="906" name="Google Shape;906;p80"/>
          <p:cNvSpPr/>
          <p:nvPr/>
        </p:nvSpPr>
        <p:spPr>
          <a:xfrm>
            <a:off x="4415875" y="288425"/>
            <a:ext cx="156000" cy="4539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80"/>
          <p:cNvSpPr/>
          <p:nvPr/>
        </p:nvSpPr>
        <p:spPr>
          <a:xfrm>
            <a:off x="8292450" y="4313350"/>
            <a:ext cx="514200" cy="5142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0"/>
          <p:cNvSpPr/>
          <p:nvPr/>
        </p:nvSpPr>
        <p:spPr>
          <a:xfrm>
            <a:off x="8442875" y="4541325"/>
            <a:ext cx="156000" cy="15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9" name="Google Shape;909;p80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1"/>
          <p:cNvSpPr txBox="1">
            <a:spLocks noGrp="1"/>
          </p:cNvSpPr>
          <p:nvPr>
            <p:ph type="title"/>
          </p:nvPr>
        </p:nvSpPr>
        <p:spPr>
          <a:xfrm>
            <a:off x="3435900" y="-12175"/>
            <a:ext cx="390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Penyusunan keterangan tertulis sesuai dengan:</a:t>
            </a:r>
            <a:endParaRPr sz="36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81"/>
          <p:cNvSpPr/>
          <p:nvPr/>
        </p:nvSpPr>
        <p:spPr>
          <a:xfrm>
            <a:off x="-188175" y="-87825"/>
            <a:ext cx="8242150" cy="5055700"/>
          </a:xfrm>
          <a:custGeom>
            <a:avLst/>
            <a:gdLst/>
            <a:ahLst/>
            <a:cxnLst/>
            <a:rect l="l" t="t" r="r" b="b"/>
            <a:pathLst>
              <a:path w="329686" h="202228" extrusionOk="0">
                <a:moveTo>
                  <a:pt x="329686" y="0"/>
                </a:moveTo>
                <a:cubicBezTo>
                  <a:pt x="319735" y="7107"/>
                  <a:pt x="310232" y="14938"/>
                  <a:pt x="301585" y="23585"/>
                </a:cubicBezTo>
                <a:cubicBezTo>
                  <a:pt x="295765" y="29405"/>
                  <a:pt x="287882" y="35037"/>
                  <a:pt x="286531" y="43156"/>
                </a:cubicBezTo>
                <a:cubicBezTo>
                  <a:pt x="284586" y="54844"/>
                  <a:pt x="300947" y="65282"/>
                  <a:pt x="298072" y="76777"/>
                </a:cubicBezTo>
                <a:cubicBezTo>
                  <a:pt x="295345" y="87678"/>
                  <a:pt x="281931" y="92415"/>
                  <a:pt x="273985" y="100361"/>
                </a:cubicBezTo>
                <a:cubicBezTo>
                  <a:pt x="270598" y="103748"/>
                  <a:pt x="265097" y="104007"/>
                  <a:pt x="260938" y="106383"/>
                </a:cubicBezTo>
                <a:cubicBezTo>
                  <a:pt x="250441" y="112380"/>
                  <a:pt x="237754" y="113530"/>
                  <a:pt x="225812" y="115415"/>
                </a:cubicBezTo>
                <a:cubicBezTo>
                  <a:pt x="201403" y="119268"/>
                  <a:pt x="177525" y="125980"/>
                  <a:pt x="153552" y="131975"/>
                </a:cubicBezTo>
                <a:cubicBezTo>
                  <a:pt x="140496" y="135240"/>
                  <a:pt x="132413" y="150013"/>
                  <a:pt x="119429" y="153553"/>
                </a:cubicBezTo>
                <a:cubicBezTo>
                  <a:pt x="111920" y="155600"/>
                  <a:pt x="104023" y="151320"/>
                  <a:pt x="96346" y="150040"/>
                </a:cubicBezTo>
                <a:cubicBezTo>
                  <a:pt x="87710" y="148600"/>
                  <a:pt x="77761" y="148547"/>
                  <a:pt x="70253" y="153051"/>
                </a:cubicBezTo>
                <a:cubicBezTo>
                  <a:pt x="57435" y="160740"/>
                  <a:pt x="43598" y="167067"/>
                  <a:pt x="32115" y="176636"/>
                </a:cubicBezTo>
                <a:cubicBezTo>
                  <a:pt x="21599" y="185399"/>
                  <a:pt x="12243" y="196106"/>
                  <a:pt x="0" y="20222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6" name="Google Shape;916;p81"/>
          <p:cNvSpPr/>
          <p:nvPr/>
        </p:nvSpPr>
        <p:spPr>
          <a:xfrm>
            <a:off x="1856650" y="1568150"/>
            <a:ext cx="740100" cy="7401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81"/>
          <p:cNvSpPr/>
          <p:nvPr/>
        </p:nvSpPr>
        <p:spPr>
          <a:xfrm>
            <a:off x="1416850" y="3727750"/>
            <a:ext cx="1179900" cy="11799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81"/>
          <p:cNvSpPr/>
          <p:nvPr/>
        </p:nvSpPr>
        <p:spPr>
          <a:xfrm>
            <a:off x="37625" y="75275"/>
            <a:ext cx="3249200" cy="1994675"/>
          </a:xfrm>
          <a:custGeom>
            <a:avLst/>
            <a:gdLst/>
            <a:ahLst/>
            <a:cxnLst/>
            <a:rect l="l" t="t" r="r" b="b"/>
            <a:pathLst>
              <a:path w="129968" h="79787" extrusionOk="0">
                <a:moveTo>
                  <a:pt x="0" y="0"/>
                </a:moveTo>
                <a:cubicBezTo>
                  <a:pt x="7097" y="4731"/>
                  <a:pt x="13247" y="11440"/>
                  <a:pt x="17062" y="19068"/>
                </a:cubicBezTo>
                <a:cubicBezTo>
                  <a:pt x="20057" y="25056"/>
                  <a:pt x="18132" y="32899"/>
                  <a:pt x="21578" y="38639"/>
                </a:cubicBezTo>
                <a:cubicBezTo>
                  <a:pt x="24381" y="43308"/>
                  <a:pt x="28087" y="47661"/>
                  <a:pt x="32618" y="50682"/>
                </a:cubicBezTo>
                <a:cubicBezTo>
                  <a:pt x="43464" y="57913"/>
                  <a:pt x="58233" y="57247"/>
                  <a:pt x="71257" y="56704"/>
                </a:cubicBezTo>
                <a:cubicBezTo>
                  <a:pt x="78868" y="56387"/>
                  <a:pt x="85293" y="48099"/>
                  <a:pt x="92834" y="49177"/>
                </a:cubicBezTo>
                <a:cubicBezTo>
                  <a:pt x="96248" y="49665"/>
                  <a:pt x="97779" y="54158"/>
                  <a:pt x="100863" y="55700"/>
                </a:cubicBezTo>
                <a:cubicBezTo>
                  <a:pt x="105681" y="58108"/>
                  <a:pt x="111968" y="58587"/>
                  <a:pt x="115416" y="62725"/>
                </a:cubicBezTo>
                <a:cubicBezTo>
                  <a:pt x="120201" y="68468"/>
                  <a:pt x="122493" y="79787"/>
                  <a:pt x="129968" y="79787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81"/>
          <p:cNvSpPr/>
          <p:nvPr/>
        </p:nvSpPr>
        <p:spPr>
          <a:xfrm>
            <a:off x="7388450" y="778763"/>
            <a:ext cx="1014900" cy="10149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1"/>
          <p:cNvSpPr/>
          <p:nvPr/>
        </p:nvSpPr>
        <p:spPr>
          <a:xfrm>
            <a:off x="5076325" y="3048375"/>
            <a:ext cx="572700" cy="5727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1"/>
          <p:cNvSpPr txBox="1"/>
          <p:nvPr/>
        </p:nvSpPr>
        <p:spPr>
          <a:xfrm>
            <a:off x="3435900" y="2153675"/>
            <a:ext cx="200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8 ayat (1))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81"/>
          <p:cNvSpPr txBox="1">
            <a:spLocks noGrp="1"/>
          </p:cNvSpPr>
          <p:nvPr>
            <p:ph type="body" idx="1"/>
          </p:nvPr>
        </p:nvSpPr>
        <p:spPr>
          <a:xfrm>
            <a:off x="2123700" y="3972475"/>
            <a:ext cx="18657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dokumen  dan bukti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3" name="Google Shape;923;p81"/>
          <p:cNvSpPr txBox="1"/>
          <p:nvPr/>
        </p:nvSpPr>
        <p:spPr>
          <a:xfrm>
            <a:off x="312700" y="2017850"/>
            <a:ext cx="2974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pokok permohonan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4" name="Google Shape;924;p81"/>
          <p:cNvSpPr txBox="1"/>
          <p:nvPr/>
        </p:nvSpPr>
        <p:spPr>
          <a:xfrm>
            <a:off x="6979250" y="778775"/>
            <a:ext cx="223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hasil pengawasan</a:t>
            </a:r>
            <a:endParaRPr sz="18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5" name="Google Shape;925;p81"/>
          <p:cNvSpPr txBox="1"/>
          <p:nvPr/>
        </p:nvSpPr>
        <p:spPr>
          <a:xfrm>
            <a:off x="5226650" y="31245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putusan rapat pleno</a:t>
            </a:r>
            <a:endParaRPr/>
          </a:p>
        </p:txBody>
      </p:sp>
      <p:pic>
        <p:nvPicPr>
          <p:cNvPr id="926" name="Google Shape;926;p81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82"/>
          <p:cNvPicPr preferRelativeResize="0"/>
          <p:nvPr/>
        </p:nvPicPr>
        <p:blipFill rotWithShape="1">
          <a:blip r:embed="rId3">
            <a:alphaModFix amt="83000"/>
          </a:blip>
          <a:srcRect t="17725" b="4737"/>
          <a:stretch/>
        </p:blipFill>
        <p:spPr>
          <a:xfrm>
            <a:off x="-913050" y="119875"/>
            <a:ext cx="5619300" cy="24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2"/>
          <p:cNvSpPr txBox="1">
            <a:spLocks noGrp="1"/>
          </p:cNvSpPr>
          <p:nvPr>
            <p:ph type="title"/>
          </p:nvPr>
        </p:nvSpPr>
        <p:spPr>
          <a:xfrm>
            <a:off x="4290425" y="119875"/>
            <a:ext cx="42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Dokumen Pendukung Keterangan Tertulis</a:t>
            </a:r>
            <a:r>
              <a:rPr lang="en" sz="3300" b="1" i="1">
                <a:latin typeface="Poppins"/>
                <a:ea typeface="Poppins"/>
                <a:cs typeface="Poppins"/>
                <a:sym typeface="Poppins"/>
              </a:rPr>
              <a:t> </a:t>
            </a:r>
            <a:endParaRPr sz="33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82"/>
          <p:cNvSpPr/>
          <p:nvPr/>
        </p:nvSpPr>
        <p:spPr>
          <a:xfrm>
            <a:off x="-1480325" y="-29025"/>
            <a:ext cx="5645400" cy="2494800"/>
          </a:xfrm>
          <a:prstGeom prst="rect">
            <a:avLst/>
          </a:prstGeom>
          <a:solidFill>
            <a:srgbClr val="CC4125">
              <a:alpha val="65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2"/>
          <p:cNvSpPr/>
          <p:nvPr/>
        </p:nvSpPr>
        <p:spPr>
          <a:xfrm>
            <a:off x="8409600" y="1360125"/>
            <a:ext cx="572700" cy="5727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2"/>
          <p:cNvSpPr txBox="1"/>
          <p:nvPr/>
        </p:nvSpPr>
        <p:spPr>
          <a:xfrm rot="-5400000">
            <a:off x="7476200" y="592425"/>
            <a:ext cx="14289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10)</a:t>
            </a:r>
            <a:endParaRPr sz="2000" b="1"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36" name="Google Shape;936;p82"/>
          <p:cNvCxnSpPr/>
          <p:nvPr/>
        </p:nvCxnSpPr>
        <p:spPr>
          <a:xfrm rot="10800000">
            <a:off x="8568325" y="-670525"/>
            <a:ext cx="0" cy="193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7" name="Google Shape;937;p82"/>
          <p:cNvSpPr txBox="1">
            <a:spLocks noGrp="1"/>
          </p:cNvSpPr>
          <p:nvPr>
            <p:ph type="body" idx="1"/>
          </p:nvPr>
        </p:nvSpPr>
        <p:spPr>
          <a:xfrm>
            <a:off x="283825" y="2399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Berita Acara dan sertifikat hasil pemungutan dan penghitungan suara di Tempat Pemungutan Suara;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Berita Acara dan sertifikat hasil rekapitulasi perolehan suara di PPK, KPU Kabupaten/Kota, KPU Provinsi, dan KPU;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Berita Acara dan Keputusan KPU, KPU Provinsi, dan KPU Kabupaten/Kota pada setiap tahapan;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 Laporan hasil pengawasan;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data terkait penanganan pelanggaran dan sengketa proses serta tindaklanjutnya;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 rekapitulasi data penanganan pelanggaran dan sengketa proses; dan</a:t>
            </a:r>
            <a:endParaRPr sz="1200" b="1" i="1">
              <a:solidFill>
                <a:srgbClr val="00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sz="1200" b="1" i="1">
                <a:solidFill>
                  <a:srgbClr val="000000"/>
                </a:solidFill>
              </a:rPr>
              <a:t>dokumen dan/atau data lainnya terkait hasil kinerja Pengawas Pemilu yang dapat disampaikan dalam persidangan.</a:t>
            </a:r>
            <a:endParaRPr sz="1200" b="1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b="1" i="1">
              <a:solidFill>
                <a:srgbClr val="000000"/>
              </a:solidFill>
            </a:endParaRPr>
          </a:p>
        </p:txBody>
      </p:sp>
      <p:pic>
        <p:nvPicPr>
          <p:cNvPr id="938" name="Google Shape;938;p82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3"/>
          <p:cNvSpPr/>
          <p:nvPr/>
        </p:nvSpPr>
        <p:spPr>
          <a:xfrm>
            <a:off x="1426594" y="2822650"/>
            <a:ext cx="919350" cy="225825"/>
          </a:xfrm>
          <a:custGeom>
            <a:avLst/>
            <a:gdLst/>
            <a:ahLst/>
            <a:cxnLst/>
            <a:rect l="l" t="t" r="r" b="b"/>
            <a:pathLst>
              <a:path w="36774" h="9033" extrusionOk="0">
                <a:moveTo>
                  <a:pt x="17705" y="0"/>
                </a:moveTo>
                <a:cubicBezTo>
                  <a:pt x="22164" y="4459"/>
                  <a:pt x="2134" y="1042"/>
                  <a:pt x="142" y="7025"/>
                </a:cubicBezTo>
                <a:cubicBezTo>
                  <a:pt x="-427" y="8734"/>
                  <a:pt x="3358" y="9033"/>
                  <a:pt x="5160" y="9033"/>
                </a:cubicBezTo>
                <a:cubicBezTo>
                  <a:pt x="10370" y="9033"/>
                  <a:pt x="15506" y="7527"/>
                  <a:pt x="20716" y="7527"/>
                </a:cubicBezTo>
                <a:cubicBezTo>
                  <a:pt x="26092" y="7527"/>
                  <a:pt x="36774" y="11398"/>
                  <a:pt x="36774" y="6022"/>
                </a:cubicBezTo>
                <a:cubicBezTo>
                  <a:pt x="36774" y="-510"/>
                  <a:pt x="24237" y="1506"/>
                  <a:pt x="17705" y="1506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Google Shape;944;p83"/>
          <p:cNvSpPr/>
          <p:nvPr/>
        </p:nvSpPr>
        <p:spPr>
          <a:xfrm>
            <a:off x="346507" y="2572161"/>
            <a:ext cx="3358000" cy="813625"/>
          </a:xfrm>
          <a:custGeom>
            <a:avLst/>
            <a:gdLst/>
            <a:ahLst/>
            <a:cxnLst/>
            <a:rect l="l" t="t" r="r" b="b"/>
            <a:pathLst>
              <a:path w="134320" h="32545" extrusionOk="0">
                <a:moveTo>
                  <a:pt x="64422" y="486"/>
                </a:moveTo>
                <a:cubicBezTo>
                  <a:pt x="56386" y="486"/>
                  <a:pt x="47958" y="-1054"/>
                  <a:pt x="40335" y="1489"/>
                </a:cubicBezTo>
                <a:cubicBezTo>
                  <a:pt x="37694" y="2370"/>
                  <a:pt x="38309" y="7269"/>
                  <a:pt x="35819" y="8515"/>
                </a:cubicBezTo>
                <a:cubicBezTo>
                  <a:pt x="31179" y="10836"/>
                  <a:pt x="25417" y="10922"/>
                  <a:pt x="21266" y="14035"/>
                </a:cubicBezTo>
                <a:cubicBezTo>
                  <a:pt x="19948" y="15023"/>
                  <a:pt x="20423" y="17386"/>
                  <a:pt x="19259" y="18551"/>
                </a:cubicBezTo>
                <a:cubicBezTo>
                  <a:pt x="15847" y="21966"/>
                  <a:pt x="10036" y="22063"/>
                  <a:pt x="5209" y="22063"/>
                </a:cubicBezTo>
                <a:cubicBezTo>
                  <a:pt x="3503" y="22063"/>
                  <a:pt x="-572" y="21541"/>
                  <a:pt x="191" y="23067"/>
                </a:cubicBezTo>
                <a:cubicBezTo>
                  <a:pt x="2154" y="26994"/>
                  <a:pt x="8431" y="26220"/>
                  <a:pt x="12736" y="27081"/>
                </a:cubicBezTo>
                <a:cubicBezTo>
                  <a:pt x="27009" y="29937"/>
                  <a:pt x="41983" y="24019"/>
                  <a:pt x="56393" y="26078"/>
                </a:cubicBezTo>
                <a:cubicBezTo>
                  <a:pt x="64105" y="27180"/>
                  <a:pt x="71513" y="34339"/>
                  <a:pt x="78974" y="32100"/>
                </a:cubicBezTo>
                <a:cubicBezTo>
                  <a:pt x="88145" y="29348"/>
                  <a:pt x="96626" y="24140"/>
                  <a:pt x="106071" y="22565"/>
                </a:cubicBezTo>
                <a:cubicBezTo>
                  <a:pt x="112745" y="21452"/>
                  <a:pt x="119446" y="20511"/>
                  <a:pt x="126144" y="19554"/>
                </a:cubicBezTo>
                <a:cubicBezTo>
                  <a:pt x="128919" y="19157"/>
                  <a:pt x="133285" y="19705"/>
                  <a:pt x="134172" y="17045"/>
                </a:cubicBezTo>
                <a:cubicBezTo>
                  <a:pt x="134764" y="15271"/>
                  <a:pt x="130945" y="15073"/>
                  <a:pt x="129154" y="14536"/>
                </a:cubicBezTo>
                <a:cubicBezTo>
                  <a:pt x="124095" y="13019"/>
                  <a:pt x="118777" y="12562"/>
                  <a:pt x="113598" y="11526"/>
                </a:cubicBezTo>
                <a:cubicBezTo>
                  <a:pt x="104924" y="9790"/>
                  <a:pt x="96680" y="6236"/>
                  <a:pt x="88006" y="4500"/>
                </a:cubicBezTo>
                <a:cubicBezTo>
                  <a:pt x="80025" y="2903"/>
                  <a:pt x="71199" y="4129"/>
                  <a:pt x="63920" y="486"/>
                </a:cubicBezTo>
              </a:path>
            </a:pathLst>
          </a:custGeom>
          <a:noFill/>
          <a:ln w="9525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83"/>
          <p:cNvSpPr/>
          <p:nvPr/>
        </p:nvSpPr>
        <p:spPr>
          <a:xfrm>
            <a:off x="-664716" y="2257520"/>
            <a:ext cx="5203025" cy="1491400"/>
          </a:xfrm>
          <a:custGeom>
            <a:avLst/>
            <a:gdLst/>
            <a:ahLst/>
            <a:cxnLst/>
            <a:rect l="l" t="t" r="r" b="b"/>
            <a:pathLst>
              <a:path w="208121" h="59656" extrusionOk="0">
                <a:moveTo>
                  <a:pt x="142004" y="10562"/>
                </a:moveTo>
                <a:cubicBezTo>
                  <a:pt x="134693" y="8937"/>
                  <a:pt x="128774" y="2998"/>
                  <a:pt x="121430" y="1529"/>
                </a:cubicBezTo>
                <a:cubicBezTo>
                  <a:pt x="107813" y="-1196"/>
                  <a:pt x="93478" y="249"/>
                  <a:pt x="79780" y="2533"/>
                </a:cubicBezTo>
                <a:cubicBezTo>
                  <a:pt x="70851" y="4022"/>
                  <a:pt x="64746" y="15078"/>
                  <a:pt x="55694" y="15078"/>
                </a:cubicBezTo>
                <a:cubicBezTo>
                  <a:pt x="42630" y="15078"/>
                  <a:pt x="29688" y="19262"/>
                  <a:pt x="17557" y="24111"/>
                </a:cubicBezTo>
                <a:cubicBezTo>
                  <a:pt x="11267" y="26625"/>
                  <a:pt x="-2536" y="29092"/>
                  <a:pt x="495" y="35150"/>
                </a:cubicBezTo>
                <a:cubicBezTo>
                  <a:pt x="1887" y="37933"/>
                  <a:pt x="5433" y="38944"/>
                  <a:pt x="8022" y="40670"/>
                </a:cubicBezTo>
                <a:cubicBezTo>
                  <a:pt x="12821" y="43869"/>
                  <a:pt x="17344" y="48564"/>
                  <a:pt x="23076" y="49201"/>
                </a:cubicBezTo>
                <a:cubicBezTo>
                  <a:pt x="42533" y="51364"/>
                  <a:pt x="62796" y="45956"/>
                  <a:pt x="81788" y="50706"/>
                </a:cubicBezTo>
                <a:cubicBezTo>
                  <a:pt x="101111" y="55539"/>
                  <a:pt x="121354" y="62011"/>
                  <a:pt x="141001" y="58735"/>
                </a:cubicBezTo>
                <a:cubicBezTo>
                  <a:pt x="153140" y="56711"/>
                  <a:pt x="161856" y="45642"/>
                  <a:pt x="172614" y="39666"/>
                </a:cubicBezTo>
                <a:cubicBezTo>
                  <a:pt x="184063" y="33307"/>
                  <a:pt x="199971" y="31994"/>
                  <a:pt x="207239" y="21100"/>
                </a:cubicBezTo>
                <a:cubicBezTo>
                  <a:pt x="212337" y="13458"/>
                  <a:pt x="192373" y="10153"/>
                  <a:pt x="184156" y="6046"/>
                </a:cubicBezTo>
                <a:cubicBezTo>
                  <a:pt x="176935" y="2437"/>
                  <a:pt x="168032" y="7227"/>
                  <a:pt x="160069" y="8555"/>
                </a:cubicBezTo>
                <a:cubicBezTo>
                  <a:pt x="150816" y="10098"/>
                  <a:pt x="141348" y="7049"/>
                  <a:pt x="131968" y="7049"/>
                </a:cubicBezTo>
              </a:path>
            </a:pathLst>
          </a:cu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6" name="Google Shape;946;p83"/>
          <p:cNvSpPr/>
          <p:nvPr/>
        </p:nvSpPr>
        <p:spPr>
          <a:xfrm>
            <a:off x="-664900" y="1842475"/>
            <a:ext cx="6910475" cy="2495475"/>
          </a:xfrm>
          <a:custGeom>
            <a:avLst/>
            <a:gdLst/>
            <a:ahLst/>
            <a:cxnLst/>
            <a:rect l="l" t="t" r="r" b="b"/>
            <a:pathLst>
              <a:path w="276419" h="99819" extrusionOk="0">
                <a:moveTo>
                  <a:pt x="19571" y="17128"/>
                </a:moveTo>
                <a:cubicBezTo>
                  <a:pt x="38678" y="20307"/>
                  <a:pt x="56479" y="5266"/>
                  <a:pt x="75271" y="568"/>
                </a:cubicBezTo>
                <a:cubicBezTo>
                  <a:pt x="82457" y="-1228"/>
                  <a:pt x="89988" y="2259"/>
                  <a:pt x="97350" y="3077"/>
                </a:cubicBezTo>
                <a:cubicBezTo>
                  <a:pt x="108802" y="4350"/>
                  <a:pt x="120274" y="6825"/>
                  <a:pt x="130971" y="11106"/>
                </a:cubicBezTo>
                <a:cubicBezTo>
                  <a:pt x="143336" y="16054"/>
                  <a:pt x="156859" y="4403"/>
                  <a:pt x="170112" y="3077"/>
                </a:cubicBezTo>
                <a:cubicBezTo>
                  <a:pt x="176603" y="2428"/>
                  <a:pt x="182120" y="8182"/>
                  <a:pt x="188177" y="10604"/>
                </a:cubicBezTo>
                <a:cubicBezTo>
                  <a:pt x="192529" y="12344"/>
                  <a:pt x="197570" y="10588"/>
                  <a:pt x="202228" y="11106"/>
                </a:cubicBezTo>
                <a:cubicBezTo>
                  <a:pt x="210175" y="11989"/>
                  <a:pt x="217424" y="16317"/>
                  <a:pt x="225311" y="17629"/>
                </a:cubicBezTo>
                <a:cubicBezTo>
                  <a:pt x="236371" y="19469"/>
                  <a:pt x="247873" y="14782"/>
                  <a:pt x="258932" y="16626"/>
                </a:cubicBezTo>
                <a:cubicBezTo>
                  <a:pt x="268908" y="18289"/>
                  <a:pt x="278447" y="31905"/>
                  <a:pt x="275993" y="41716"/>
                </a:cubicBezTo>
                <a:cubicBezTo>
                  <a:pt x="274698" y="46894"/>
                  <a:pt x="267110" y="47655"/>
                  <a:pt x="262444" y="50247"/>
                </a:cubicBezTo>
                <a:cubicBezTo>
                  <a:pt x="253876" y="55006"/>
                  <a:pt x="245359" y="59937"/>
                  <a:pt x="236350" y="63796"/>
                </a:cubicBezTo>
                <a:cubicBezTo>
                  <a:pt x="220116" y="70751"/>
                  <a:pt x="207059" y="85726"/>
                  <a:pt x="189683" y="88886"/>
                </a:cubicBezTo>
                <a:cubicBezTo>
                  <a:pt x="177833" y="91041"/>
                  <a:pt x="166099" y="82864"/>
                  <a:pt x="154054" y="82864"/>
                </a:cubicBezTo>
                <a:cubicBezTo>
                  <a:pt x="143784" y="82864"/>
                  <a:pt x="133254" y="86109"/>
                  <a:pt x="124448" y="91395"/>
                </a:cubicBezTo>
                <a:cubicBezTo>
                  <a:pt x="121121" y="93392"/>
                  <a:pt x="116723" y="92206"/>
                  <a:pt x="112906" y="92900"/>
                </a:cubicBezTo>
                <a:cubicBezTo>
                  <a:pt x="100379" y="95179"/>
                  <a:pt x="87905" y="101004"/>
                  <a:pt x="75271" y="99424"/>
                </a:cubicBezTo>
                <a:cubicBezTo>
                  <a:pt x="63980" y="98012"/>
                  <a:pt x="54617" y="89858"/>
                  <a:pt x="44159" y="85373"/>
                </a:cubicBezTo>
                <a:cubicBezTo>
                  <a:pt x="35770" y="81776"/>
                  <a:pt x="26341" y="81356"/>
                  <a:pt x="17564" y="78850"/>
                </a:cubicBezTo>
                <a:cubicBezTo>
                  <a:pt x="10915" y="76952"/>
                  <a:pt x="6185" y="70903"/>
                  <a:pt x="0" y="67810"/>
                </a:cubicBezTo>
              </a:path>
            </a:pathLst>
          </a:cu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7" name="Google Shape;947;p83"/>
          <p:cNvSpPr/>
          <p:nvPr/>
        </p:nvSpPr>
        <p:spPr>
          <a:xfrm>
            <a:off x="-539450" y="1344745"/>
            <a:ext cx="8410975" cy="3403850"/>
          </a:xfrm>
          <a:custGeom>
            <a:avLst/>
            <a:gdLst/>
            <a:ahLst/>
            <a:cxnLst/>
            <a:rect l="l" t="t" r="r" b="b"/>
            <a:pathLst>
              <a:path w="336439" h="136154" extrusionOk="0">
                <a:moveTo>
                  <a:pt x="16058" y="18972"/>
                </a:moveTo>
                <a:cubicBezTo>
                  <a:pt x="36534" y="18972"/>
                  <a:pt x="54572" y="4274"/>
                  <a:pt x="74769" y="907"/>
                </a:cubicBezTo>
                <a:cubicBezTo>
                  <a:pt x="87068" y="-1144"/>
                  <a:pt x="100443" y="509"/>
                  <a:pt x="111903" y="5423"/>
                </a:cubicBezTo>
                <a:cubicBezTo>
                  <a:pt x="118470" y="8239"/>
                  <a:pt x="123372" y="14215"/>
                  <a:pt x="129968" y="16964"/>
                </a:cubicBezTo>
                <a:cubicBezTo>
                  <a:pt x="138855" y="20667"/>
                  <a:pt x="148951" y="12565"/>
                  <a:pt x="158571" y="12950"/>
                </a:cubicBezTo>
                <a:cubicBezTo>
                  <a:pt x="169618" y="13392"/>
                  <a:pt x="180243" y="17408"/>
                  <a:pt x="191188" y="18972"/>
                </a:cubicBezTo>
                <a:cubicBezTo>
                  <a:pt x="199966" y="20227"/>
                  <a:pt x="209006" y="17216"/>
                  <a:pt x="217784" y="18470"/>
                </a:cubicBezTo>
                <a:cubicBezTo>
                  <a:pt x="230726" y="20319"/>
                  <a:pt x="243472" y="24201"/>
                  <a:pt x="255419" y="29510"/>
                </a:cubicBezTo>
                <a:cubicBezTo>
                  <a:pt x="265823" y="34134"/>
                  <a:pt x="278378" y="33249"/>
                  <a:pt x="289542" y="31015"/>
                </a:cubicBezTo>
                <a:cubicBezTo>
                  <a:pt x="297580" y="29407"/>
                  <a:pt x="306092" y="32121"/>
                  <a:pt x="314130" y="30513"/>
                </a:cubicBezTo>
                <a:cubicBezTo>
                  <a:pt x="321703" y="28998"/>
                  <a:pt x="334940" y="29920"/>
                  <a:pt x="336210" y="37538"/>
                </a:cubicBezTo>
                <a:cubicBezTo>
                  <a:pt x="337124" y="43023"/>
                  <a:pt x="329779" y="47392"/>
                  <a:pt x="324668" y="49582"/>
                </a:cubicBezTo>
                <a:cubicBezTo>
                  <a:pt x="315244" y="53620"/>
                  <a:pt x="305576" y="57728"/>
                  <a:pt x="297571" y="64134"/>
                </a:cubicBezTo>
                <a:cubicBezTo>
                  <a:pt x="285289" y="73964"/>
                  <a:pt x="277290" y="88915"/>
                  <a:pt x="263950" y="97253"/>
                </a:cubicBezTo>
                <a:cubicBezTo>
                  <a:pt x="256718" y="101774"/>
                  <a:pt x="248631" y="104763"/>
                  <a:pt x="240867" y="108293"/>
                </a:cubicBezTo>
                <a:cubicBezTo>
                  <a:pt x="236324" y="110358"/>
                  <a:pt x="233959" y="115975"/>
                  <a:pt x="229325" y="117827"/>
                </a:cubicBezTo>
                <a:cubicBezTo>
                  <a:pt x="222618" y="120508"/>
                  <a:pt x="214455" y="117151"/>
                  <a:pt x="207748" y="119834"/>
                </a:cubicBezTo>
                <a:cubicBezTo>
                  <a:pt x="199270" y="123225"/>
                  <a:pt x="192722" y="131750"/>
                  <a:pt x="183661" y="132881"/>
                </a:cubicBezTo>
                <a:cubicBezTo>
                  <a:pt x="173878" y="134102"/>
                  <a:pt x="164841" y="124131"/>
                  <a:pt x="155058" y="125354"/>
                </a:cubicBezTo>
                <a:cubicBezTo>
                  <a:pt x="143977" y="126739"/>
                  <a:pt x="133998" y="133309"/>
                  <a:pt x="122943" y="134889"/>
                </a:cubicBezTo>
                <a:cubicBezTo>
                  <a:pt x="117634" y="135648"/>
                  <a:pt x="112232" y="134296"/>
                  <a:pt x="106885" y="133885"/>
                </a:cubicBezTo>
                <a:cubicBezTo>
                  <a:pt x="97540" y="133166"/>
                  <a:pt x="88157" y="134889"/>
                  <a:pt x="78784" y="134889"/>
                </a:cubicBezTo>
                <a:cubicBezTo>
                  <a:pt x="67241" y="134889"/>
                  <a:pt x="55545" y="137287"/>
                  <a:pt x="44159" y="135390"/>
                </a:cubicBezTo>
                <a:cubicBezTo>
                  <a:pt x="29482" y="132944"/>
                  <a:pt x="14879" y="128867"/>
                  <a:pt x="0" y="128867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8" name="Google Shape;948;p83"/>
          <p:cNvSpPr/>
          <p:nvPr/>
        </p:nvSpPr>
        <p:spPr>
          <a:xfrm>
            <a:off x="-451625" y="789726"/>
            <a:ext cx="9405750" cy="4567650"/>
          </a:xfrm>
          <a:custGeom>
            <a:avLst/>
            <a:gdLst/>
            <a:ahLst/>
            <a:cxnLst/>
            <a:rect l="l" t="t" r="r" b="b"/>
            <a:pathLst>
              <a:path w="376230" h="182706" extrusionOk="0">
                <a:moveTo>
                  <a:pt x="4516" y="22606"/>
                </a:moveTo>
                <a:cubicBezTo>
                  <a:pt x="12673" y="22606"/>
                  <a:pt x="20298" y="18457"/>
                  <a:pt x="28101" y="16082"/>
                </a:cubicBezTo>
                <a:cubicBezTo>
                  <a:pt x="43092" y="11519"/>
                  <a:pt x="57807" y="5608"/>
                  <a:pt x="73264" y="3036"/>
                </a:cubicBezTo>
                <a:cubicBezTo>
                  <a:pt x="79553" y="1990"/>
                  <a:pt x="86080" y="3290"/>
                  <a:pt x="92332" y="4541"/>
                </a:cubicBezTo>
                <a:cubicBezTo>
                  <a:pt x="99877" y="6051"/>
                  <a:pt x="107806" y="3400"/>
                  <a:pt x="115415" y="4541"/>
                </a:cubicBezTo>
                <a:cubicBezTo>
                  <a:pt x="132027" y="7032"/>
                  <a:pt x="147521" y="14826"/>
                  <a:pt x="164090" y="17588"/>
                </a:cubicBezTo>
                <a:cubicBezTo>
                  <a:pt x="185054" y="21083"/>
                  <a:pt x="206671" y="17479"/>
                  <a:pt x="227819" y="19595"/>
                </a:cubicBezTo>
                <a:cubicBezTo>
                  <a:pt x="233718" y="20185"/>
                  <a:pt x="239034" y="23638"/>
                  <a:pt x="244881" y="24613"/>
                </a:cubicBezTo>
                <a:cubicBezTo>
                  <a:pt x="251485" y="25714"/>
                  <a:pt x="257923" y="21581"/>
                  <a:pt x="264451" y="20097"/>
                </a:cubicBezTo>
                <a:cubicBezTo>
                  <a:pt x="274251" y="17869"/>
                  <a:pt x="285206" y="16841"/>
                  <a:pt x="293054" y="10563"/>
                </a:cubicBezTo>
                <a:cubicBezTo>
                  <a:pt x="301068" y="4153"/>
                  <a:pt x="312095" y="-1483"/>
                  <a:pt x="322159" y="527"/>
                </a:cubicBezTo>
                <a:cubicBezTo>
                  <a:pt x="326492" y="1392"/>
                  <a:pt x="329911" y="4776"/>
                  <a:pt x="333700" y="7050"/>
                </a:cubicBezTo>
                <a:cubicBezTo>
                  <a:pt x="340958" y="11406"/>
                  <a:pt x="350630" y="14746"/>
                  <a:pt x="353772" y="22606"/>
                </a:cubicBezTo>
                <a:cubicBezTo>
                  <a:pt x="356194" y="28665"/>
                  <a:pt x="351037" y="36510"/>
                  <a:pt x="354274" y="42176"/>
                </a:cubicBezTo>
                <a:cubicBezTo>
                  <a:pt x="357544" y="47900"/>
                  <a:pt x="360752" y="54014"/>
                  <a:pt x="365816" y="58234"/>
                </a:cubicBezTo>
                <a:cubicBezTo>
                  <a:pt x="369733" y="61498"/>
                  <a:pt x="374940" y="64760"/>
                  <a:pt x="375852" y="69776"/>
                </a:cubicBezTo>
                <a:cubicBezTo>
                  <a:pt x="378872" y="86380"/>
                  <a:pt x="350212" y="91764"/>
                  <a:pt x="336711" y="101891"/>
                </a:cubicBezTo>
                <a:cubicBezTo>
                  <a:pt x="327053" y="109136"/>
                  <a:pt x="321210" y="120538"/>
                  <a:pt x="312123" y="128487"/>
                </a:cubicBezTo>
                <a:cubicBezTo>
                  <a:pt x="301310" y="137945"/>
                  <a:pt x="286598" y="141681"/>
                  <a:pt x="273985" y="148559"/>
                </a:cubicBezTo>
                <a:cubicBezTo>
                  <a:pt x="266819" y="152466"/>
                  <a:pt x="262619" y="160309"/>
                  <a:pt x="256422" y="165620"/>
                </a:cubicBezTo>
                <a:cubicBezTo>
                  <a:pt x="250851" y="170395"/>
                  <a:pt x="243310" y="172332"/>
                  <a:pt x="236350" y="174653"/>
                </a:cubicBezTo>
                <a:cubicBezTo>
                  <a:pt x="224697" y="178539"/>
                  <a:pt x="211983" y="177985"/>
                  <a:pt x="199718" y="178667"/>
                </a:cubicBezTo>
                <a:cubicBezTo>
                  <a:pt x="194608" y="178951"/>
                  <a:pt x="189750" y="181113"/>
                  <a:pt x="184664" y="181678"/>
                </a:cubicBezTo>
                <a:cubicBezTo>
                  <a:pt x="167707" y="183563"/>
                  <a:pt x="150529" y="182327"/>
                  <a:pt x="133480" y="181678"/>
                </a:cubicBezTo>
                <a:cubicBezTo>
                  <a:pt x="124705" y="181344"/>
                  <a:pt x="117083" y="174891"/>
                  <a:pt x="108390" y="173649"/>
                </a:cubicBezTo>
                <a:cubicBezTo>
                  <a:pt x="96783" y="171990"/>
                  <a:pt x="85990" y="182366"/>
                  <a:pt x="74267" y="182180"/>
                </a:cubicBezTo>
                <a:cubicBezTo>
                  <a:pt x="59708" y="181949"/>
                  <a:pt x="59665" y="182475"/>
                  <a:pt x="45162" y="181176"/>
                </a:cubicBezTo>
                <a:cubicBezTo>
                  <a:pt x="36562" y="180406"/>
                  <a:pt x="29658" y="172596"/>
                  <a:pt x="21076" y="171642"/>
                </a:cubicBezTo>
                <a:cubicBezTo>
                  <a:pt x="14076" y="170864"/>
                  <a:pt x="7043" y="173147"/>
                  <a:pt x="0" y="173147"/>
                </a:cubicBez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9" name="Google Shape;949;p83"/>
          <p:cNvSpPr/>
          <p:nvPr/>
        </p:nvSpPr>
        <p:spPr>
          <a:xfrm>
            <a:off x="-313625" y="-209906"/>
            <a:ext cx="9817125" cy="5503950"/>
          </a:xfrm>
          <a:custGeom>
            <a:avLst/>
            <a:gdLst/>
            <a:ahLst/>
            <a:cxnLst/>
            <a:rect l="l" t="t" r="r" b="b"/>
            <a:pathLst>
              <a:path w="392685" h="220158" extrusionOk="0">
                <a:moveTo>
                  <a:pt x="0" y="31479"/>
                </a:moveTo>
                <a:cubicBezTo>
                  <a:pt x="15130" y="20673"/>
                  <a:pt x="36660" y="22023"/>
                  <a:pt x="55198" y="23450"/>
                </a:cubicBezTo>
                <a:cubicBezTo>
                  <a:pt x="62584" y="24018"/>
                  <a:pt x="69945" y="27007"/>
                  <a:pt x="77278" y="25959"/>
                </a:cubicBezTo>
                <a:cubicBezTo>
                  <a:pt x="90485" y="24072"/>
                  <a:pt x="103639" y="19174"/>
                  <a:pt x="116920" y="20439"/>
                </a:cubicBezTo>
                <a:cubicBezTo>
                  <a:pt x="129498" y="21637"/>
                  <a:pt x="142048" y="26743"/>
                  <a:pt x="154556" y="24956"/>
                </a:cubicBezTo>
                <a:cubicBezTo>
                  <a:pt x="165071" y="23453"/>
                  <a:pt x="175629" y="19623"/>
                  <a:pt x="186169" y="20941"/>
                </a:cubicBezTo>
                <a:cubicBezTo>
                  <a:pt x="197883" y="22406"/>
                  <a:pt x="207516" y="32614"/>
                  <a:pt x="219289" y="33486"/>
                </a:cubicBezTo>
                <a:cubicBezTo>
                  <a:pt x="229365" y="34232"/>
                  <a:pt x="238853" y="27967"/>
                  <a:pt x="247891" y="23450"/>
                </a:cubicBezTo>
                <a:cubicBezTo>
                  <a:pt x="256124" y="19335"/>
                  <a:pt x="265135" y="16946"/>
                  <a:pt x="273985" y="14418"/>
                </a:cubicBezTo>
                <a:cubicBezTo>
                  <a:pt x="289813" y="9896"/>
                  <a:pt x="307748" y="15680"/>
                  <a:pt x="323162" y="9901"/>
                </a:cubicBezTo>
                <a:cubicBezTo>
                  <a:pt x="332721" y="6317"/>
                  <a:pt x="342277" y="-1737"/>
                  <a:pt x="352267" y="367"/>
                </a:cubicBezTo>
                <a:cubicBezTo>
                  <a:pt x="356226" y="1201"/>
                  <a:pt x="351555" y="8443"/>
                  <a:pt x="350761" y="12410"/>
                </a:cubicBezTo>
                <a:cubicBezTo>
                  <a:pt x="349610" y="18160"/>
                  <a:pt x="352916" y="24224"/>
                  <a:pt x="351765" y="29974"/>
                </a:cubicBezTo>
                <a:cubicBezTo>
                  <a:pt x="351565" y="30971"/>
                  <a:pt x="351656" y="32170"/>
                  <a:pt x="352267" y="32984"/>
                </a:cubicBezTo>
                <a:cubicBezTo>
                  <a:pt x="356598" y="38756"/>
                  <a:pt x="365142" y="41339"/>
                  <a:pt x="367823" y="48039"/>
                </a:cubicBezTo>
                <a:cubicBezTo>
                  <a:pt x="369254" y="51614"/>
                  <a:pt x="364815" y="56657"/>
                  <a:pt x="367321" y="59580"/>
                </a:cubicBezTo>
                <a:cubicBezTo>
                  <a:pt x="373784" y="67118"/>
                  <a:pt x="390002" y="66005"/>
                  <a:pt x="392411" y="75638"/>
                </a:cubicBezTo>
                <a:cubicBezTo>
                  <a:pt x="393508" y="80022"/>
                  <a:pt x="386388" y="82416"/>
                  <a:pt x="383881" y="86176"/>
                </a:cubicBezTo>
                <a:cubicBezTo>
                  <a:pt x="380886" y="90669"/>
                  <a:pt x="378600" y="96387"/>
                  <a:pt x="379364" y="101732"/>
                </a:cubicBezTo>
                <a:cubicBezTo>
                  <a:pt x="380539" y="109955"/>
                  <a:pt x="394510" y="117402"/>
                  <a:pt x="389902" y="124313"/>
                </a:cubicBezTo>
                <a:cubicBezTo>
                  <a:pt x="385292" y="131227"/>
                  <a:pt x="375443" y="133457"/>
                  <a:pt x="370834" y="140371"/>
                </a:cubicBezTo>
                <a:cubicBezTo>
                  <a:pt x="369324" y="142637"/>
                  <a:pt x="370339" y="145872"/>
                  <a:pt x="369328" y="148400"/>
                </a:cubicBezTo>
                <a:cubicBezTo>
                  <a:pt x="365987" y="156758"/>
                  <a:pt x="355018" y="159550"/>
                  <a:pt x="349256" y="166465"/>
                </a:cubicBezTo>
                <a:cubicBezTo>
                  <a:pt x="339918" y="177671"/>
                  <a:pt x="328273" y="186975"/>
                  <a:pt x="316137" y="195067"/>
                </a:cubicBezTo>
                <a:cubicBezTo>
                  <a:pt x="311895" y="197896"/>
                  <a:pt x="309156" y="202824"/>
                  <a:pt x="304595" y="205104"/>
                </a:cubicBezTo>
                <a:cubicBezTo>
                  <a:pt x="300679" y="207061"/>
                  <a:pt x="295613" y="201972"/>
                  <a:pt x="291549" y="203598"/>
                </a:cubicBezTo>
                <a:cubicBezTo>
                  <a:pt x="284053" y="206598"/>
                  <a:pt x="278691" y="213445"/>
                  <a:pt x="272982" y="219154"/>
                </a:cubicBezTo>
                <a:cubicBezTo>
                  <a:pt x="271288" y="220848"/>
                  <a:pt x="268782" y="216724"/>
                  <a:pt x="266458" y="216143"/>
                </a:cubicBezTo>
                <a:cubicBezTo>
                  <a:pt x="264733" y="215712"/>
                  <a:pt x="264536" y="219362"/>
                  <a:pt x="262946" y="220158"/>
                </a:cubicBezTo>
              </a:path>
            </a:pathLst>
          </a:cu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0" name="Google Shape;950;p83"/>
          <p:cNvSpPr/>
          <p:nvPr/>
        </p:nvSpPr>
        <p:spPr>
          <a:xfrm>
            <a:off x="-12550" y="-237163"/>
            <a:ext cx="9936600" cy="5418300"/>
          </a:xfrm>
          <a:custGeom>
            <a:avLst/>
            <a:gdLst/>
            <a:ahLst/>
            <a:cxnLst/>
            <a:rect l="l" t="t" r="r" b="b"/>
            <a:pathLst>
              <a:path w="397464" h="216732" extrusionOk="0">
                <a:moveTo>
                  <a:pt x="0" y="11996"/>
                </a:moveTo>
                <a:cubicBezTo>
                  <a:pt x="20909" y="11996"/>
                  <a:pt x="42027" y="15457"/>
                  <a:pt x="62726" y="12498"/>
                </a:cubicBezTo>
                <a:cubicBezTo>
                  <a:pt x="74827" y="10768"/>
                  <a:pt x="85865" y="4358"/>
                  <a:pt x="97852" y="1960"/>
                </a:cubicBezTo>
                <a:cubicBezTo>
                  <a:pt x="106806" y="169"/>
                  <a:pt x="113277" y="12119"/>
                  <a:pt x="121939" y="15007"/>
                </a:cubicBezTo>
                <a:cubicBezTo>
                  <a:pt x="128160" y="17081"/>
                  <a:pt x="134991" y="13723"/>
                  <a:pt x="141509" y="13000"/>
                </a:cubicBezTo>
                <a:cubicBezTo>
                  <a:pt x="147316" y="12356"/>
                  <a:pt x="152808" y="16053"/>
                  <a:pt x="158571" y="17014"/>
                </a:cubicBezTo>
                <a:cubicBezTo>
                  <a:pt x="167555" y="18512"/>
                  <a:pt x="177296" y="17088"/>
                  <a:pt x="185668" y="13501"/>
                </a:cubicBezTo>
                <a:cubicBezTo>
                  <a:pt x="192552" y="10551"/>
                  <a:pt x="198001" y="4392"/>
                  <a:pt x="205238" y="2462"/>
                </a:cubicBezTo>
                <a:cubicBezTo>
                  <a:pt x="216715" y="-598"/>
                  <a:pt x="229062" y="3272"/>
                  <a:pt x="240867" y="1960"/>
                </a:cubicBezTo>
                <a:cubicBezTo>
                  <a:pt x="269961" y="-1273"/>
                  <a:pt x="299413" y="417"/>
                  <a:pt x="328682" y="956"/>
                </a:cubicBezTo>
                <a:cubicBezTo>
                  <a:pt x="331877" y="1015"/>
                  <a:pt x="332788" y="6182"/>
                  <a:pt x="335708" y="7480"/>
                </a:cubicBezTo>
                <a:cubicBezTo>
                  <a:pt x="343832" y="11092"/>
                  <a:pt x="353055" y="3550"/>
                  <a:pt x="361802" y="1960"/>
                </a:cubicBezTo>
                <a:cubicBezTo>
                  <a:pt x="364106" y="1541"/>
                  <a:pt x="367779" y="-134"/>
                  <a:pt x="368827" y="1960"/>
                </a:cubicBezTo>
                <a:cubicBezTo>
                  <a:pt x="373219" y="10740"/>
                  <a:pt x="354903" y="19533"/>
                  <a:pt x="357285" y="29057"/>
                </a:cubicBezTo>
                <a:cubicBezTo>
                  <a:pt x="358439" y="33670"/>
                  <a:pt x="364071" y="35965"/>
                  <a:pt x="368325" y="38090"/>
                </a:cubicBezTo>
                <a:cubicBezTo>
                  <a:pt x="373632" y="40741"/>
                  <a:pt x="376576" y="46702"/>
                  <a:pt x="379866" y="51639"/>
                </a:cubicBezTo>
                <a:cubicBezTo>
                  <a:pt x="384505" y="58598"/>
                  <a:pt x="383788" y="67959"/>
                  <a:pt x="386892" y="75725"/>
                </a:cubicBezTo>
                <a:cubicBezTo>
                  <a:pt x="388670" y="80173"/>
                  <a:pt x="392127" y="84047"/>
                  <a:pt x="392913" y="88772"/>
                </a:cubicBezTo>
                <a:cubicBezTo>
                  <a:pt x="393737" y="93725"/>
                  <a:pt x="391514" y="98886"/>
                  <a:pt x="392412" y="103826"/>
                </a:cubicBezTo>
                <a:cubicBezTo>
                  <a:pt x="393843" y="111702"/>
                  <a:pt x="398870" y="119646"/>
                  <a:pt x="396928" y="127411"/>
                </a:cubicBezTo>
                <a:cubicBezTo>
                  <a:pt x="394456" y="137294"/>
                  <a:pt x="385886" y="144643"/>
                  <a:pt x="381874" y="154007"/>
                </a:cubicBezTo>
                <a:cubicBezTo>
                  <a:pt x="379100" y="160481"/>
                  <a:pt x="387002" y="169043"/>
                  <a:pt x="383379" y="175083"/>
                </a:cubicBezTo>
                <a:cubicBezTo>
                  <a:pt x="379036" y="182324"/>
                  <a:pt x="369328" y="184448"/>
                  <a:pt x="362303" y="189133"/>
                </a:cubicBezTo>
                <a:cubicBezTo>
                  <a:pt x="357759" y="192163"/>
                  <a:pt x="352690" y="195064"/>
                  <a:pt x="349758" y="199671"/>
                </a:cubicBezTo>
                <a:cubicBezTo>
                  <a:pt x="348352" y="201880"/>
                  <a:pt x="348519" y="205397"/>
                  <a:pt x="346246" y="206696"/>
                </a:cubicBezTo>
                <a:cubicBezTo>
                  <a:pt x="341596" y="209353"/>
                  <a:pt x="335489" y="206440"/>
                  <a:pt x="330188" y="207198"/>
                </a:cubicBezTo>
                <a:cubicBezTo>
                  <a:pt x="328367" y="207458"/>
                  <a:pt x="331101" y="211120"/>
                  <a:pt x="330188" y="212718"/>
                </a:cubicBezTo>
                <a:cubicBezTo>
                  <a:pt x="328850" y="215060"/>
                  <a:pt x="325860" y="216732"/>
                  <a:pt x="323163" y="216732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1" name="Google Shape;951;p83"/>
          <p:cNvSpPr txBox="1">
            <a:spLocks noGrp="1"/>
          </p:cNvSpPr>
          <p:nvPr>
            <p:ph type="title"/>
          </p:nvPr>
        </p:nvSpPr>
        <p:spPr>
          <a:xfrm>
            <a:off x="1113200" y="70825"/>
            <a:ext cx="8318100" cy="14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Format Keterangan Surat Tertulis</a:t>
            </a:r>
            <a:endParaRPr sz="30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83"/>
          <p:cNvSpPr txBox="1">
            <a:spLocks noGrp="1"/>
          </p:cNvSpPr>
          <p:nvPr>
            <p:ph type="body" idx="1"/>
          </p:nvPr>
        </p:nvSpPr>
        <p:spPr>
          <a:xfrm>
            <a:off x="96944" y="998748"/>
            <a:ext cx="4238400" cy="23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Kepala surat</a:t>
            </a:r>
            <a:endParaRPr sz="1400" b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Pembukaan</a:t>
            </a:r>
            <a:endParaRPr sz="1400" b="1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Keterangan terkait pokok permohonan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atas pokok permohonan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Keterangan tambahan di luar pokok permohonan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Hasil pengawasan terkait putung rekap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Penanganan pelanggaran lainnya yang erat kaitannya dengan perselisihan hasil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 sz="1400" b="1">
                <a:solidFill>
                  <a:srgbClr val="FFFFFF"/>
                </a:solidFill>
              </a:rPr>
              <a:t>Penutup</a:t>
            </a:r>
            <a:endParaRPr sz="1400" b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Tanda tangan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Daftar Bukti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Lampiran (hasil pengawasan tahapan secara lengkap)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3" name="Google Shape;953;p8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3"/>
          <p:cNvSpPr txBox="1">
            <a:spLocks noGrp="1"/>
          </p:cNvSpPr>
          <p:nvPr>
            <p:ph type="body" idx="1"/>
          </p:nvPr>
        </p:nvSpPr>
        <p:spPr>
          <a:xfrm>
            <a:off x="4466000" y="1012321"/>
            <a:ext cx="50082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Identitas Bawaslu</a:t>
            </a:r>
            <a:endParaRPr sz="1400" b="1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Pelaksanaan Pengawasan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pengawasan yang telah dilaksanakan untuk seluruh tahapan)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Tindak Lanjut Laporan dan Temuan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(tindak lanjut penanganan pelanggaran yang bersumber dari laporan, temuan, dan penyelesaian sengketa)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Keterangan Bawaslu berkaitan dengan Pokok Permasalahan yang Dimohonkan</a:t>
            </a:r>
            <a:br>
              <a:rPr lang="en" sz="1400" b="1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(Uraikan secara singkat penanganan laporan/temuan/sengketa berdasarkan pada dalil Pemohon)</a:t>
            </a:r>
            <a:endParaRPr sz="1400">
              <a:solidFill>
                <a:srgbClr val="FFFFFF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UcPeriod"/>
            </a:pPr>
            <a:r>
              <a:rPr lang="en" sz="1400" b="1">
                <a:solidFill>
                  <a:srgbClr val="FFFFFF"/>
                </a:solidFill>
              </a:rPr>
              <a:t>Uraian Singkat Jumlah dan Jenis Pelanggaran yang terkait dengan Pokok Permohonan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955" name="Google Shape;955;p83"/>
          <p:cNvSpPr/>
          <p:nvPr/>
        </p:nvSpPr>
        <p:spPr>
          <a:xfrm>
            <a:off x="4399550" y="1090267"/>
            <a:ext cx="66300" cy="38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83"/>
          <p:cNvSpPr txBox="1"/>
          <p:nvPr/>
        </p:nvSpPr>
        <p:spPr>
          <a:xfrm>
            <a:off x="681425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FF"/>
                </a:solidFill>
              </a:rPr>
              <a:t>Perbawaslu No. 22 Tahun 2018 </a:t>
            </a:r>
            <a:endParaRPr sz="1800" b="1" u="sng">
              <a:solidFill>
                <a:srgbClr val="FFFFFF"/>
              </a:solidFill>
            </a:endParaRPr>
          </a:p>
        </p:txBody>
      </p:sp>
      <p:sp>
        <p:nvSpPr>
          <p:cNvPr id="957" name="Google Shape;957;p83"/>
          <p:cNvSpPr txBox="1"/>
          <p:nvPr/>
        </p:nvSpPr>
        <p:spPr>
          <a:xfrm>
            <a:off x="5470719" y="666238"/>
            <a:ext cx="4013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FF"/>
                </a:solidFill>
              </a:rPr>
              <a:t>PMK No. 6 Tahun 2018</a:t>
            </a:r>
            <a:endParaRPr sz="1800" b="1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84"/>
          <p:cNvSpPr txBox="1">
            <a:spLocks noGrp="1"/>
          </p:cNvSpPr>
          <p:nvPr>
            <p:ph type="body" idx="1"/>
          </p:nvPr>
        </p:nvSpPr>
        <p:spPr>
          <a:xfrm>
            <a:off x="4328075" y="145475"/>
            <a:ext cx="445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menerima uang dan/atau materi lainnya dari Pihak Pemohon, Termohon, dan/atau Pihak Terkait dalam rangka pemberian keterangan;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memberikan janji yang dapat menguntungkan dan/atau merugikan salah satu pihak;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menyampaikan keterangan lisan yang mengakibatkan terjadinya konflik kepentingan dengan Pemohon, Termohon, dan/atau Pihak Terkait;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memberikan keterangan dalam persidangan tanpa surat tugas yang ditandatangani oleh Ketua Bawaslu; dan</a:t>
            </a:r>
            <a:endParaRPr sz="1400" b="1" i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sz="1400" b="1" i="1">
                <a:solidFill>
                  <a:schemeClr val="dk1"/>
                </a:solidFill>
              </a:rPr>
              <a:t>menjadi saksi bagi pihak Pemohon, Termohon, dan/atau Pihak Terkait.</a:t>
            </a:r>
            <a:endParaRPr sz="14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b="1" i="1"/>
          </a:p>
        </p:txBody>
      </p:sp>
      <p:pic>
        <p:nvPicPr>
          <p:cNvPr id="963" name="Google Shape;96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2054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84"/>
          <p:cNvSpPr/>
          <p:nvPr/>
        </p:nvSpPr>
        <p:spPr>
          <a:xfrm>
            <a:off x="1792405" y="3462450"/>
            <a:ext cx="925650" cy="1392500"/>
          </a:xfrm>
          <a:custGeom>
            <a:avLst/>
            <a:gdLst/>
            <a:ahLst/>
            <a:cxnLst/>
            <a:rect l="l" t="t" r="r" b="b"/>
            <a:pathLst>
              <a:path w="37026" h="55700" extrusionOk="0">
                <a:moveTo>
                  <a:pt x="33181" y="0"/>
                </a:moveTo>
                <a:cubicBezTo>
                  <a:pt x="34972" y="3135"/>
                  <a:pt x="39042" y="9197"/>
                  <a:pt x="35690" y="10538"/>
                </a:cubicBezTo>
                <a:cubicBezTo>
                  <a:pt x="30836" y="12480"/>
                  <a:pt x="23831" y="8848"/>
                  <a:pt x="20134" y="12545"/>
                </a:cubicBezTo>
                <a:cubicBezTo>
                  <a:pt x="14530" y="18149"/>
                  <a:pt x="9179" y="24003"/>
                  <a:pt x="3575" y="29607"/>
                </a:cubicBezTo>
                <a:cubicBezTo>
                  <a:pt x="188" y="32994"/>
                  <a:pt x="-376" y="38960"/>
                  <a:pt x="564" y="43657"/>
                </a:cubicBezTo>
                <a:cubicBezTo>
                  <a:pt x="1352" y="47597"/>
                  <a:pt x="-732" y="52107"/>
                  <a:pt x="1066" y="55700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5" name="Google Shape;965;p84"/>
          <p:cNvSpPr/>
          <p:nvPr/>
        </p:nvSpPr>
        <p:spPr>
          <a:xfrm>
            <a:off x="1982125" y="445025"/>
            <a:ext cx="859700" cy="2182850"/>
          </a:xfrm>
          <a:custGeom>
            <a:avLst/>
            <a:gdLst/>
            <a:ahLst/>
            <a:cxnLst/>
            <a:rect l="l" t="t" r="r" b="b"/>
            <a:pathLst>
              <a:path w="34388" h="87314" extrusionOk="0">
                <a:moveTo>
                  <a:pt x="0" y="0"/>
                </a:moveTo>
                <a:cubicBezTo>
                  <a:pt x="6348" y="1586"/>
                  <a:pt x="10485" y="8107"/>
                  <a:pt x="16560" y="10538"/>
                </a:cubicBezTo>
                <a:cubicBezTo>
                  <a:pt x="22849" y="13055"/>
                  <a:pt x="30135" y="15769"/>
                  <a:pt x="33621" y="21577"/>
                </a:cubicBezTo>
                <a:cubicBezTo>
                  <a:pt x="35257" y="24302"/>
                  <a:pt x="33621" y="27934"/>
                  <a:pt x="33621" y="31112"/>
                </a:cubicBezTo>
                <a:cubicBezTo>
                  <a:pt x="33621" y="38823"/>
                  <a:pt x="32051" y="46796"/>
                  <a:pt x="28603" y="53693"/>
                </a:cubicBezTo>
                <a:cubicBezTo>
                  <a:pt x="26950" y="56998"/>
                  <a:pt x="28494" y="61148"/>
                  <a:pt x="27599" y="64733"/>
                </a:cubicBezTo>
                <a:cubicBezTo>
                  <a:pt x="25552" y="72934"/>
                  <a:pt x="23619" y="83534"/>
                  <a:pt x="16058" y="87314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6" name="Google Shape;966;p84"/>
          <p:cNvSpPr/>
          <p:nvPr/>
        </p:nvSpPr>
        <p:spPr>
          <a:xfrm>
            <a:off x="2095025" y="363800"/>
            <a:ext cx="941850" cy="1881775"/>
          </a:xfrm>
          <a:custGeom>
            <a:avLst/>
            <a:gdLst/>
            <a:ahLst/>
            <a:cxnLst/>
            <a:rect l="l" t="t" r="r" b="b"/>
            <a:pathLst>
              <a:path w="37674" h="75271" extrusionOk="0">
                <a:moveTo>
                  <a:pt x="0" y="0"/>
                </a:moveTo>
                <a:cubicBezTo>
                  <a:pt x="6395" y="2559"/>
                  <a:pt x="11382" y="8368"/>
                  <a:pt x="18065" y="10036"/>
                </a:cubicBezTo>
                <a:cubicBezTo>
                  <a:pt x="24756" y="11706"/>
                  <a:pt x="32257" y="13188"/>
                  <a:pt x="37134" y="18065"/>
                </a:cubicBezTo>
                <a:cubicBezTo>
                  <a:pt x="39155" y="20086"/>
                  <a:pt x="33653" y="23275"/>
                  <a:pt x="34123" y="26094"/>
                </a:cubicBezTo>
                <a:cubicBezTo>
                  <a:pt x="35749" y="35841"/>
                  <a:pt x="35016" y="46115"/>
                  <a:pt x="32618" y="55701"/>
                </a:cubicBezTo>
                <a:cubicBezTo>
                  <a:pt x="30984" y="62234"/>
                  <a:pt x="27600" y="68537"/>
                  <a:pt x="27600" y="75271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7" name="Google Shape;967;p84"/>
          <p:cNvSpPr/>
          <p:nvPr/>
        </p:nvSpPr>
        <p:spPr>
          <a:xfrm>
            <a:off x="1919400" y="3638075"/>
            <a:ext cx="902325" cy="978525"/>
          </a:xfrm>
          <a:custGeom>
            <a:avLst/>
            <a:gdLst/>
            <a:ahLst/>
            <a:cxnLst/>
            <a:rect l="l" t="t" r="r" b="b"/>
            <a:pathLst>
              <a:path w="36093" h="39141" extrusionOk="0">
                <a:moveTo>
                  <a:pt x="34123" y="0"/>
                </a:moveTo>
                <a:cubicBezTo>
                  <a:pt x="34975" y="1706"/>
                  <a:pt x="36977" y="4171"/>
                  <a:pt x="35628" y="5520"/>
                </a:cubicBezTo>
                <a:cubicBezTo>
                  <a:pt x="31009" y="10139"/>
                  <a:pt x="21179" y="5418"/>
                  <a:pt x="16560" y="10037"/>
                </a:cubicBezTo>
                <a:cubicBezTo>
                  <a:pt x="8667" y="17930"/>
                  <a:pt x="0" y="27979"/>
                  <a:pt x="0" y="39141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8" name="Google Shape;968;p84"/>
          <p:cNvSpPr/>
          <p:nvPr/>
        </p:nvSpPr>
        <p:spPr>
          <a:xfrm>
            <a:off x="0" y="0"/>
            <a:ext cx="1066200" cy="5143500"/>
          </a:xfrm>
          <a:prstGeom prst="rect">
            <a:avLst/>
          </a:prstGeom>
          <a:solidFill>
            <a:srgbClr val="F1C232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4"/>
          <p:cNvSpPr/>
          <p:nvPr/>
        </p:nvSpPr>
        <p:spPr>
          <a:xfrm>
            <a:off x="3142725" y="-12600"/>
            <a:ext cx="163200" cy="51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84"/>
          <p:cNvSpPr/>
          <p:nvPr/>
        </p:nvSpPr>
        <p:spPr>
          <a:xfrm>
            <a:off x="1066200" y="0"/>
            <a:ext cx="389100" cy="5168700"/>
          </a:xfrm>
          <a:prstGeom prst="rect">
            <a:avLst/>
          </a:prstGeom>
          <a:solidFill>
            <a:srgbClr val="FFFFFF">
              <a:alpha val="15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84"/>
          <p:cNvSpPr txBox="1">
            <a:spLocks noGrp="1"/>
          </p:cNvSpPr>
          <p:nvPr>
            <p:ph type="title"/>
          </p:nvPr>
        </p:nvSpPr>
        <p:spPr>
          <a:xfrm>
            <a:off x="2095025" y="2889750"/>
            <a:ext cx="23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61C00"/>
                </a:solidFill>
                <a:highlight>
                  <a:srgbClr val="F1C232"/>
                </a:highlight>
                <a:latin typeface="Poppins"/>
                <a:ea typeface="Poppins"/>
                <a:cs typeface="Poppins"/>
                <a:sym typeface="Poppins"/>
              </a:rPr>
              <a:t>LARANGAN</a:t>
            </a:r>
            <a:endParaRPr b="1" i="1">
              <a:solidFill>
                <a:srgbClr val="A61C00"/>
              </a:solidFill>
              <a:highlight>
                <a:srgbClr val="F1C232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2" name="Google Shape;972;p84"/>
          <p:cNvSpPr txBox="1"/>
          <p:nvPr/>
        </p:nvSpPr>
        <p:spPr>
          <a:xfrm>
            <a:off x="2870450" y="3357950"/>
            <a:ext cx="147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(PASAL 14)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3" name="Google Shape;973;p84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5"/>
          <p:cNvSpPr txBox="1">
            <a:spLocks noGrp="1"/>
          </p:cNvSpPr>
          <p:nvPr>
            <p:ph type="body" idx="1"/>
          </p:nvPr>
        </p:nvSpPr>
        <p:spPr>
          <a:xfrm>
            <a:off x="5078925" y="-36325"/>
            <a:ext cx="3600900" cy="47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terhadap format keterangan tertulis berdasarkan Perbawaslu No. 22 Tahun 2018 dan PMK No. 6 Tahun 2018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Pemahaman dan penguasaan terhadap pokok permohonan yang menjadi bagian dari Bawaslu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oppins"/>
              <a:buAutoNum type="arabicPeriod"/>
            </a:pPr>
            <a:r>
              <a:rPr lang="en" sz="17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Bukti-bukti harus dicantumkan dalam setiap poin pemberian keterangan Bawaslu, serta dilampirkan dalam keterangan tertulis</a:t>
            </a:r>
            <a:endParaRPr sz="17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85"/>
          <p:cNvSpPr/>
          <p:nvPr/>
        </p:nvSpPr>
        <p:spPr>
          <a:xfrm>
            <a:off x="401475" y="363750"/>
            <a:ext cx="4416000" cy="4416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85"/>
          <p:cNvSpPr/>
          <p:nvPr/>
        </p:nvSpPr>
        <p:spPr>
          <a:xfrm>
            <a:off x="500875" y="2986675"/>
            <a:ext cx="1542900" cy="15429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85"/>
          <p:cNvSpPr txBox="1">
            <a:spLocks noGrp="1"/>
          </p:cNvSpPr>
          <p:nvPr>
            <p:ph type="title"/>
          </p:nvPr>
        </p:nvSpPr>
        <p:spPr>
          <a:xfrm>
            <a:off x="677425" y="1375225"/>
            <a:ext cx="3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61C00"/>
                </a:solidFill>
                <a:latin typeface="Poppins"/>
                <a:ea typeface="Poppins"/>
                <a:cs typeface="Poppins"/>
                <a:sym typeface="Poppins"/>
              </a:rPr>
              <a:t>Hal-hal yang perlu ditingkatkan dalam penyusunan Keterangan Tertulis </a:t>
            </a:r>
            <a:r>
              <a:rPr lang="en" sz="18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(pasca Bimtek PHP 2018)</a:t>
            </a:r>
            <a:endParaRPr sz="18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2" name="Google Shape;982;p85"/>
          <p:cNvCxnSpPr/>
          <p:nvPr/>
        </p:nvCxnSpPr>
        <p:spPr>
          <a:xfrm>
            <a:off x="152400" y="4529575"/>
            <a:ext cx="18315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85"/>
          <p:cNvSpPr/>
          <p:nvPr/>
        </p:nvSpPr>
        <p:spPr>
          <a:xfrm>
            <a:off x="238350" y="188175"/>
            <a:ext cx="4252800" cy="4002000"/>
          </a:xfrm>
          <a:prstGeom prst="rect">
            <a:avLst/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4" name="Google Shape;984;p85"/>
          <p:cNvCxnSpPr/>
          <p:nvPr/>
        </p:nvCxnSpPr>
        <p:spPr>
          <a:xfrm>
            <a:off x="4064625" y="514350"/>
            <a:ext cx="200700" cy="0"/>
          </a:xfrm>
          <a:prstGeom prst="straightConnector1">
            <a:avLst/>
          </a:prstGeom>
          <a:noFill/>
          <a:ln w="11430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5" name="Google Shape;985;p85"/>
          <p:cNvSpPr/>
          <p:nvPr/>
        </p:nvSpPr>
        <p:spPr>
          <a:xfrm>
            <a:off x="4265350" y="702525"/>
            <a:ext cx="112800" cy="1254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6" name="Google Shape;986;p85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/>
          <p:nvPr/>
        </p:nvSpPr>
        <p:spPr>
          <a:xfrm>
            <a:off x="-150" y="12825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1"/>
          <p:cNvSpPr/>
          <p:nvPr/>
        </p:nvSpPr>
        <p:spPr>
          <a:xfrm rot="10800000" flipH="1">
            <a:off x="0" y="0"/>
            <a:ext cx="9144000" cy="5143500"/>
          </a:xfrm>
          <a:prstGeom prst="rtTriangle">
            <a:avLst/>
          </a:prstGeom>
          <a:solidFill>
            <a:srgbClr val="FFFFFF">
              <a:alpha val="4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1" y="1035475"/>
            <a:ext cx="5911848" cy="36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/>
          <p:nvPr/>
        </p:nvSpPr>
        <p:spPr>
          <a:xfrm>
            <a:off x="1705950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JUMLAH SURAT SUARA SAH DAN TIDAK SAH</a:t>
            </a:r>
            <a:endParaRPr sz="3000"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41"/>
          <p:cNvSpPr txBox="1"/>
          <p:nvPr/>
        </p:nvSpPr>
        <p:spPr>
          <a:xfrm>
            <a:off x="1661375" y="1154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SURAT SUARA SAH DAN TIDAK SAH</a:t>
            </a:r>
            <a:endParaRPr sz="30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8837575" y="1218525"/>
            <a:ext cx="51600" cy="3655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925450" y="1699977"/>
            <a:ext cx="383520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Jumlah surat suara sah adalah </a:t>
            </a:r>
            <a:r>
              <a:rPr lang="en" sz="24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95.494.082 (96,9%),</a:t>
            </a:r>
            <a:r>
              <a:rPr lang="en" sz="24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 sementara jumlah surat suara tidak sah adalah </a:t>
            </a:r>
            <a:r>
              <a:rPr lang="en" sz="2400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3.098.239 (3,1 %).</a:t>
            </a:r>
            <a:endParaRPr sz="2400"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-149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86"/>
          <p:cNvSpPr txBox="1">
            <a:spLocks noGrp="1"/>
          </p:cNvSpPr>
          <p:nvPr>
            <p:ph type="body" idx="1"/>
          </p:nvPr>
        </p:nvSpPr>
        <p:spPr>
          <a:xfrm>
            <a:off x="3008050" y="1308900"/>
            <a:ext cx="5282100" cy="13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“Penyusunan keterangan tertulis harus komprehensif, memaparkan kondisi sebenarnya secara lengkap dari beberapa aspek, baik aspek pencegahan, aspek pengawasan dan aspek tindak lanjutnya, disertai dengan bukti-buktinya.”</a:t>
            </a:r>
            <a:endParaRPr sz="2000" b="1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86"/>
          <p:cNvSpPr/>
          <p:nvPr/>
        </p:nvSpPr>
        <p:spPr>
          <a:xfrm>
            <a:off x="1016150" y="1455250"/>
            <a:ext cx="1839600" cy="2546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86"/>
          <p:cNvSpPr/>
          <p:nvPr/>
        </p:nvSpPr>
        <p:spPr>
          <a:xfrm>
            <a:off x="528112" y="1751322"/>
            <a:ext cx="935275" cy="1653075"/>
          </a:xfrm>
          <a:custGeom>
            <a:avLst/>
            <a:gdLst/>
            <a:ahLst/>
            <a:cxnLst/>
            <a:rect l="l" t="t" r="r" b="b"/>
            <a:pathLst>
              <a:path w="37411" h="66123" extrusionOk="0">
                <a:moveTo>
                  <a:pt x="30060" y="41348"/>
                </a:moveTo>
                <a:cubicBezTo>
                  <a:pt x="31457" y="37158"/>
                  <a:pt x="27191" y="32836"/>
                  <a:pt x="24540" y="29304"/>
                </a:cubicBezTo>
                <a:cubicBezTo>
                  <a:pt x="21059" y="24666"/>
                  <a:pt x="19107" y="18853"/>
                  <a:pt x="15006" y="14752"/>
                </a:cubicBezTo>
                <a:cubicBezTo>
                  <a:pt x="10405" y="10151"/>
                  <a:pt x="4859" y="-4002"/>
                  <a:pt x="955" y="1203"/>
                </a:cubicBezTo>
                <a:cubicBezTo>
                  <a:pt x="-1919" y="5035"/>
                  <a:pt x="2927" y="10578"/>
                  <a:pt x="3966" y="15254"/>
                </a:cubicBezTo>
                <a:cubicBezTo>
                  <a:pt x="6667" y="27407"/>
                  <a:pt x="14232" y="38566"/>
                  <a:pt x="23035" y="47369"/>
                </a:cubicBezTo>
                <a:cubicBezTo>
                  <a:pt x="27435" y="51769"/>
                  <a:pt x="32565" y="56386"/>
                  <a:pt x="34075" y="62423"/>
                </a:cubicBezTo>
                <a:cubicBezTo>
                  <a:pt x="34402" y="63731"/>
                  <a:pt x="34960" y="66684"/>
                  <a:pt x="36082" y="65936"/>
                </a:cubicBezTo>
                <a:cubicBezTo>
                  <a:pt x="40268" y="63148"/>
                  <a:pt x="32829" y="55380"/>
                  <a:pt x="35078" y="50882"/>
                </a:cubicBezTo>
              </a:path>
            </a:pathLst>
          </a:custGeom>
          <a:noFill/>
          <a:ln w="19050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4" name="Google Shape;994;p86"/>
          <p:cNvSpPr/>
          <p:nvPr/>
        </p:nvSpPr>
        <p:spPr>
          <a:xfrm>
            <a:off x="1216875" y="2477700"/>
            <a:ext cx="414000" cy="41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86"/>
          <p:cNvSpPr/>
          <p:nvPr/>
        </p:nvSpPr>
        <p:spPr>
          <a:xfrm>
            <a:off x="777800" y="3073575"/>
            <a:ext cx="1216800" cy="121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86"/>
          <p:cNvSpPr/>
          <p:nvPr/>
        </p:nvSpPr>
        <p:spPr>
          <a:xfrm>
            <a:off x="1128125" y="2371025"/>
            <a:ext cx="602100" cy="602100"/>
          </a:xfrm>
          <a:prstGeom prst="ellipse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86"/>
          <p:cNvSpPr/>
          <p:nvPr/>
        </p:nvSpPr>
        <p:spPr>
          <a:xfrm>
            <a:off x="777788" y="2691590"/>
            <a:ext cx="1625100" cy="1292750"/>
          </a:xfrm>
          <a:custGeom>
            <a:avLst/>
            <a:gdLst/>
            <a:ahLst/>
            <a:cxnLst/>
            <a:rect l="l" t="t" r="r" b="b"/>
            <a:pathLst>
              <a:path w="65004" h="51710" extrusionOk="0">
                <a:moveTo>
                  <a:pt x="24860" y="9497"/>
                </a:moveTo>
                <a:cubicBezTo>
                  <a:pt x="26531" y="5318"/>
                  <a:pt x="31036" y="-1850"/>
                  <a:pt x="34896" y="465"/>
                </a:cubicBezTo>
                <a:cubicBezTo>
                  <a:pt x="37351" y="1938"/>
                  <a:pt x="35204" y="6218"/>
                  <a:pt x="35899" y="8995"/>
                </a:cubicBezTo>
                <a:cubicBezTo>
                  <a:pt x="36416" y="11061"/>
                  <a:pt x="39085" y="11850"/>
                  <a:pt x="40416" y="13512"/>
                </a:cubicBezTo>
                <a:cubicBezTo>
                  <a:pt x="41912" y="15382"/>
                  <a:pt x="41734" y="18341"/>
                  <a:pt x="43427" y="20035"/>
                </a:cubicBezTo>
                <a:cubicBezTo>
                  <a:pt x="47730" y="24342"/>
                  <a:pt x="52534" y="28351"/>
                  <a:pt x="57979" y="31075"/>
                </a:cubicBezTo>
                <a:cubicBezTo>
                  <a:pt x="60391" y="32282"/>
                  <a:pt x="65004" y="32392"/>
                  <a:pt x="65004" y="35089"/>
                </a:cubicBezTo>
                <a:cubicBezTo>
                  <a:pt x="65004" y="42116"/>
                  <a:pt x="49549" y="31373"/>
                  <a:pt x="43928" y="35591"/>
                </a:cubicBezTo>
                <a:cubicBezTo>
                  <a:pt x="33717" y="43253"/>
                  <a:pt x="20818" y="47137"/>
                  <a:pt x="8300" y="49642"/>
                </a:cubicBezTo>
                <a:cubicBezTo>
                  <a:pt x="5655" y="50171"/>
                  <a:pt x="1124" y="53204"/>
                  <a:pt x="271" y="50645"/>
                </a:cubicBezTo>
                <a:cubicBezTo>
                  <a:pt x="-815" y="47389"/>
                  <a:pt x="5118" y="45764"/>
                  <a:pt x="7798" y="43620"/>
                </a:cubicBezTo>
                <a:cubicBezTo>
                  <a:pt x="17518" y="35845"/>
                  <a:pt x="31970" y="30841"/>
                  <a:pt x="35899" y="19031"/>
                </a:cubicBezTo>
              </a:path>
            </a:pathLst>
          </a:custGeom>
          <a:noFill/>
          <a:ln w="1905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8" name="Google Shape;998;p86"/>
          <p:cNvSpPr/>
          <p:nvPr/>
        </p:nvSpPr>
        <p:spPr>
          <a:xfrm>
            <a:off x="1116525" y="1530500"/>
            <a:ext cx="1630800" cy="37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9" name="Google Shape;999;p86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022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7"/>
          <p:cNvSpPr/>
          <p:nvPr/>
        </p:nvSpPr>
        <p:spPr>
          <a:xfrm>
            <a:off x="2853300" y="853050"/>
            <a:ext cx="3437400" cy="3437400"/>
          </a:xfrm>
          <a:prstGeom prst="ellipse">
            <a:avLst/>
          </a:prstGeom>
          <a:solidFill>
            <a:srgbClr val="F1C232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87"/>
          <p:cNvSpPr txBox="1">
            <a:spLocks noGrp="1"/>
          </p:cNvSpPr>
          <p:nvPr>
            <p:ph type="title"/>
          </p:nvPr>
        </p:nvSpPr>
        <p:spPr>
          <a:xfrm>
            <a:off x="311700" y="1892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 sz="4800"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87"/>
          <p:cNvCxnSpPr/>
          <p:nvPr/>
        </p:nvCxnSpPr>
        <p:spPr>
          <a:xfrm>
            <a:off x="2847750" y="2836125"/>
            <a:ext cx="34374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Google Shape;1007;p87"/>
          <p:cNvSpPr/>
          <p:nvPr/>
        </p:nvSpPr>
        <p:spPr>
          <a:xfrm>
            <a:off x="3023375" y="2923025"/>
            <a:ext cx="3123725" cy="1141925"/>
          </a:xfrm>
          <a:custGeom>
            <a:avLst/>
            <a:gdLst/>
            <a:ahLst/>
            <a:cxnLst/>
            <a:rect l="l" t="t" r="r" b="b"/>
            <a:pathLst>
              <a:path w="124949" h="45677" extrusionOk="0">
                <a:moveTo>
                  <a:pt x="0" y="0"/>
                </a:moveTo>
                <a:cubicBezTo>
                  <a:pt x="13344" y="5334"/>
                  <a:pt x="14747" y="26690"/>
                  <a:pt x="27599" y="33119"/>
                </a:cubicBezTo>
                <a:cubicBezTo>
                  <a:pt x="37287" y="37965"/>
                  <a:pt x="48704" y="38019"/>
                  <a:pt x="59213" y="40646"/>
                </a:cubicBezTo>
                <a:cubicBezTo>
                  <a:pt x="66501" y="42468"/>
                  <a:pt x="74004" y="46985"/>
                  <a:pt x="81292" y="45162"/>
                </a:cubicBezTo>
                <a:cubicBezTo>
                  <a:pt x="96334" y="41400"/>
                  <a:pt x="104451" y="24512"/>
                  <a:pt x="115415" y="13548"/>
                </a:cubicBezTo>
                <a:cubicBezTo>
                  <a:pt x="119320" y="9643"/>
                  <a:pt x="120009" y="2468"/>
                  <a:pt x="124949" y="0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8" name="Google Shape;1008;p87"/>
          <p:cNvSpPr/>
          <p:nvPr/>
        </p:nvSpPr>
        <p:spPr>
          <a:xfrm>
            <a:off x="3136275" y="1089433"/>
            <a:ext cx="2998300" cy="980525"/>
          </a:xfrm>
          <a:custGeom>
            <a:avLst/>
            <a:gdLst/>
            <a:ahLst/>
            <a:cxnLst/>
            <a:rect l="l" t="t" r="r" b="b"/>
            <a:pathLst>
              <a:path w="119932" h="39221" extrusionOk="0">
                <a:moveTo>
                  <a:pt x="0" y="37214"/>
                </a:moveTo>
                <a:cubicBezTo>
                  <a:pt x="2374" y="25348"/>
                  <a:pt x="12761" y="15025"/>
                  <a:pt x="23585" y="9614"/>
                </a:cubicBezTo>
                <a:cubicBezTo>
                  <a:pt x="29504" y="6655"/>
                  <a:pt x="36509" y="6550"/>
                  <a:pt x="42654" y="4094"/>
                </a:cubicBezTo>
                <a:cubicBezTo>
                  <a:pt x="50342" y="1021"/>
                  <a:pt x="59124" y="-1042"/>
                  <a:pt x="67242" y="582"/>
                </a:cubicBezTo>
                <a:cubicBezTo>
                  <a:pt x="75605" y="2255"/>
                  <a:pt x="82919" y="7391"/>
                  <a:pt x="90325" y="11622"/>
                </a:cubicBezTo>
                <a:cubicBezTo>
                  <a:pt x="102040" y="18315"/>
                  <a:pt x="113898" y="27153"/>
                  <a:pt x="119932" y="39221"/>
                </a:cubicBezTo>
              </a:path>
            </a:pathLst>
          </a:custGeom>
          <a:noFill/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/>
          <p:nvPr/>
        </p:nvSpPr>
        <p:spPr>
          <a:xfrm rot="10800000" flipH="1">
            <a:off x="3500169" y="0"/>
            <a:ext cx="8035200" cy="5143500"/>
          </a:xfrm>
          <a:prstGeom prst="trapezoid">
            <a:avLst>
              <a:gd name="adj" fmla="val 25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2"/>
          <p:cNvSpPr/>
          <p:nvPr/>
        </p:nvSpPr>
        <p:spPr>
          <a:xfrm rot="10800000" flipH="1">
            <a:off x="3873650" y="0"/>
            <a:ext cx="8035200" cy="5143500"/>
          </a:xfrm>
          <a:prstGeom prst="trapezoid">
            <a:avLst>
              <a:gd name="adj" fmla="val 25000"/>
            </a:avLst>
          </a:prstGeom>
          <a:solidFill>
            <a:srgbClr val="1C4587"/>
          </a:solidFill>
          <a:ln>
            <a:noFill/>
          </a:ln>
          <a:effectLst>
            <a:outerShdw blurRad="214313" dist="9525" dir="38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subTitle" idx="1"/>
          </p:nvPr>
        </p:nvSpPr>
        <p:spPr>
          <a:xfrm>
            <a:off x="5189225" y="764525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Pengawasan Masa Kampanye Pilkada 2018</a:t>
            </a:r>
            <a:endParaRPr b="1" i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42"/>
          <p:cNvSpPr txBox="1">
            <a:spLocks noGrp="1"/>
          </p:cNvSpPr>
          <p:nvPr>
            <p:ph type="subTitle" idx="1"/>
          </p:nvPr>
        </p:nvSpPr>
        <p:spPr>
          <a:xfrm>
            <a:off x="5175650" y="2299172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Pengawas Pemilu menemukan 118.882 pelanggaran selama pengawasan masa kampanye Pilkada 2018.</a:t>
            </a:r>
            <a:endParaRPr sz="18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42"/>
          <p:cNvSpPr/>
          <p:nvPr/>
        </p:nvSpPr>
        <p:spPr>
          <a:xfrm>
            <a:off x="5295150" y="3497125"/>
            <a:ext cx="1451700" cy="3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2"/>
          <p:cNvSpPr txBox="1"/>
          <p:nvPr/>
        </p:nvSpPr>
        <p:spPr>
          <a:xfrm>
            <a:off x="115025" y="304863"/>
            <a:ext cx="3915300" cy="4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Alat Peraga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Keterlibatan BUMD/BUMN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luar jadwal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Indikasi politik uang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di tempat ibadah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di tempat pendidikan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Keterlibatan ASN, perangkat desa, dan pejabat daerah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tanpa izin dan pemberitahuan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Pelibatan anak dalam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Penggunaan fasilitas negara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di luar zona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Tidak ada izin cuti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di atas jam 18.00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Kampanye yang mengganggu ketertiban umum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Konvoi kendaraan pada saat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" b="1">
                <a:latin typeface="Cabin"/>
                <a:ea typeface="Cabin"/>
                <a:cs typeface="Cabin"/>
                <a:sym typeface="Cabin"/>
              </a:rPr>
              <a:t>Pemberian door prize pada saat kampanye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0" name="Google Shape;210;p42"/>
          <p:cNvSpPr txBox="1">
            <a:spLocks noGrp="1"/>
          </p:cNvSpPr>
          <p:nvPr>
            <p:ph type="subTitle" idx="1"/>
          </p:nvPr>
        </p:nvSpPr>
        <p:spPr>
          <a:xfrm>
            <a:off x="5149985" y="764525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Masa Kampanye Pilkada 2018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" name="Google Shape;211;p42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7993151" y="4819500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 rot="10800000" flipH="1">
            <a:off x="3500169" y="0"/>
            <a:ext cx="8035200" cy="5143500"/>
          </a:xfrm>
          <a:prstGeom prst="trapezoid">
            <a:avLst>
              <a:gd name="adj" fmla="val 25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3"/>
          <p:cNvSpPr/>
          <p:nvPr/>
        </p:nvSpPr>
        <p:spPr>
          <a:xfrm rot="10800000" flipH="1">
            <a:off x="3873650" y="0"/>
            <a:ext cx="8035200" cy="5143500"/>
          </a:xfrm>
          <a:prstGeom prst="trapezoid">
            <a:avLst>
              <a:gd name="adj" fmla="val 25000"/>
            </a:avLst>
          </a:prstGeom>
          <a:solidFill>
            <a:srgbClr val="E06666"/>
          </a:solidFill>
          <a:ln>
            <a:noFill/>
          </a:ln>
          <a:effectLst>
            <a:outerShdw blurRad="30003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subTitle" idx="1"/>
          </p:nvPr>
        </p:nvSpPr>
        <p:spPr>
          <a:xfrm>
            <a:off x="5189225" y="764525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Pengawasan Masa Tenang Pilkada 2018</a:t>
            </a:r>
            <a:endParaRPr b="1" i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43"/>
          <p:cNvSpPr txBox="1">
            <a:spLocks noGrp="1"/>
          </p:cNvSpPr>
          <p:nvPr>
            <p:ph type="subTitle" idx="1"/>
          </p:nvPr>
        </p:nvSpPr>
        <p:spPr>
          <a:xfrm>
            <a:off x="5175650" y="2299172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Poppins"/>
                <a:ea typeface="Poppins"/>
                <a:cs typeface="Poppins"/>
                <a:sym typeface="Poppins"/>
              </a:rPr>
              <a:t>Pengawas Pemilu menemukan 509 pelanggaran selama pengawasan masa tenang Pilkada 2018.</a:t>
            </a:r>
            <a:endParaRPr sz="1800" b="1">
              <a:solidFill>
                <a:srgbClr val="1C458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5295150" y="3497125"/>
            <a:ext cx="1451700" cy="3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3"/>
          <p:cNvSpPr txBox="1"/>
          <p:nvPr/>
        </p:nvSpPr>
        <p:spPr>
          <a:xfrm>
            <a:off x="204800" y="1045196"/>
            <a:ext cx="3915300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Deklarasi relawan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Bazaar murah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Pengobatan gratis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Pembagian sembako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Pertemuan terbatas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Menjanjikan uang atau materi lainnya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Terdapat alat peraga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bin"/>
              <a:buChar char="●"/>
            </a:pPr>
            <a:r>
              <a:rPr lang="en" sz="1800" b="1">
                <a:latin typeface="Cabin"/>
                <a:ea typeface="Cabin"/>
                <a:cs typeface="Cabin"/>
                <a:sym typeface="Cabin"/>
              </a:rPr>
              <a:t>Penyebaran bahan kampanye</a:t>
            </a:r>
            <a:endParaRPr sz="1800"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2" name="Google Shape;222;p43"/>
          <p:cNvSpPr txBox="1">
            <a:spLocks noGrp="1"/>
          </p:cNvSpPr>
          <p:nvPr>
            <p:ph type="subTitle" idx="1"/>
          </p:nvPr>
        </p:nvSpPr>
        <p:spPr>
          <a:xfrm>
            <a:off x="5129170" y="746373"/>
            <a:ext cx="391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Pengawasan Masa Tenang Pilkada 2018</a:t>
            </a:r>
            <a:endParaRPr b="1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43"/>
          <p:cNvPicPr preferRelativeResize="0"/>
          <p:nvPr/>
        </p:nvPicPr>
        <p:blipFill rotWithShape="1">
          <a:blip r:embed="rId3">
            <a:alphaModFix/>
          </a:blip>
          <a:srcRect r="30560"/>
          <a:stretch/>
        </p:blipFill>
        <p:spPr>
          <a:xfrm>
            <a:off x="8060326" y="4755375"/>
            <a:ext cx="1081825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4"/>
          <p:cNvPicPr preferRelativeResize="0"/>
          <p:nvPr/>
        </p:nvPicPr>
        <p:blipFill rotWithShape="1">
          <a:blip r:embed="rId3">
            <a:alphaModFix amt="89000"/>
          </a:blip>
          <a:srcRect r="2173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/>
          <p:nvPr/>
        </p:nvSpPr>
        <p:spPr>
          <a:xfrm>
            <a:off x="4540800" y="0"/>
            <a:ext cx="4603200" cy="5143500"/>
          </a:xfrm>
          <a:prstGeom prst="rect">
            <a:avLst/>
          </a:prstGeom>
          <a:solidFill>
            <a:srgbClr val="1C4587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4"/>
          <p:cNvSpPr txBox="1"/>
          <p:nvPr/>
        </p:nvSpPr>
        <p:spPr>
          <a:xfrm>
            <a:off x="4572000" y="406750"/>
            <a:ext cx="2431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Pemungutan Suara Ulang</a:t>
            </a:r>
            <a:endParaRPr sz="24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44"/>
          <p:cNvSpPr/>
          <p:nvPr/>
        </p:nvSpPr>
        <p:spPr>
          <a:xfrm rot="8100000">
            <a:off x="66563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4"/>
          <p:cNvSpPr/>
          <p:nvPr/>
        </p:nvSpPr>
        <p:spPr>
          <a:xfrm rot="8100000">
            <a:off x="69611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4"/>
          <p:cNvSpPr/>
          <p:nvPr/>
        </p:nvSpPr>
        <p:spPr>
          <a:xfrm rot="8100000">
            <a:off x="72659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4"/>
          <p:cNvSpPr/>
          <p:nvPr/>
        </p:nvSpPr>
        <p:spPr>
          <a:xfrm rot="8100000">
            <a:off x="75707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4"/>
          <p:cNvSpPr/>
          <p:nvPr/>
        </p:nvSpPr>
        <p:spPr>
          <a:xfrm rot="8100000">
            <a:off x="78755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4"/>
          <p:cNvSpPr/>
          <p:nvPr/>
        </p:nvSpPr>
        <p:spPr>
          <a:xfrm rot="8100000">
            <a:off x="81803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4"/>
          <p:cNvSpPr/>
          <p:nvPr/>
        </p:nvSpPr>
        <p:spPr>
          <a:xfrm rot="8100000">
            <a:off x="8485157" y="714604"/>
            <a:ext cx="372080" cy="346199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4"/>
          <p:cNvSpPr txBox="1"/>
          <p:nvPr/>
        </p:nvSpPr>
        <p:spPr>
          <a:xfrm>
            <a:off x="4698000" y="1435825"/>
            <a:ext cx="42273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150 TPS yang berpotensi PSU tersebar di 57 Kabupaten/Kota di 17 Provinsi</a:t>
            </a:r>
            <a:endParaRPr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Setelah proses kajian terdapat 134 TPS yang direkomendasikan untuk dilaksanakan PSU</a:t>
            </a:r>
            <a:endParaRPr sz="1800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99 TPS ditindaklanjuti oleh KPU</a:t>
            </a:r>
            <a:endParaRPr sz="18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Poppins"/>
              <a:buChar char="●"/>
            </a:pPr>
            <a:r>
              <a:rPr lang="en" sz="18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Rekomendasi PSU tidak ditindaklanjuti oleh KPU di 35 TPS</a:t>
            </a:r>
            <a:endParaRPr sz="18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339910" y="359150"/>
            <a:ext cx="3765675" cy="4771525"/>
          </a:xfrm>
          <a:custGeom>
            <a:avLst/>
            <a:gdLst/>
            <a:ahLst/>
            <a:cxnLst/>
            <a:rect l="l" t="t" r="r" b="b"/>
            <a:pathLst>
              <a:path w="150627" h="190861" extrusionOk="0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Google Shape;240;p44"/>
          <p:cNvSpPr/>
          <p:nvPr/>
        </p:nvSpPr>
        <p:spPr>
          <a:xfrm>
            <a:off x="263710" y="359150"/>
            <a:ext cx="3765675" cy="4771525"/>
          </a:xfrm>
          <a:custGeom>
            <a:avLst/>
            <a:gdLst/>
            <a:ahLst/>
            <a:cxnLst/>
            <a:rect l="l" t="t" r="r" b="b"/>
            <a:pathLst>
              <a:path w="150627" h="190861" extrusionOk="0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w="2857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Google Shape;241;p44"/>
          <p:cNvSpPr/>
          <p:nvPr/>
        </p:nvSpPr>
        <p:spPr>
          <a:xfrm>
            <a:off x="187510" y="359150"/>
            <a:ext cx="3765675" cy="4771525"/>
          </a:xfrm>
          <a:custGeom>
            <a:avLst/>
            <a:gdLst/>
            <a:ahLst/>
            <a:cxnLst/>
            <a:rect l="l" t="t" r="r" b="b"/>
            <a:pathLst>
              <a:path w="150627" h="190861" extrusionOk="0">
                <a:moveTo>
                  <a:pt x="11544" y="0"/>
                </a:moveTo>
                <a:cubicBezTo>
                  <a:pt x="11544" y="4696"/>
                  <a:pt x="13189" y="9248"/>
                  <a:pt x="14110" y="13853"/>
                </a:cubicBezTo>
                <a:cubicBezTo>
                  <a:pt x="14519" y="15900"/>
                  <a:pt x="18775" y="17193"/>
                  <a:pt x="17701" y="18983"/>
                </a:cubicBezTo>
                <a:cubicBezTo>
                  <a:pt x="16554" y="20895"/>
                  <a:pt x="13635" y="20999"/>
                  <a:pt x="12057" y="22575"/>
                </a:cubicBezTo>
                <a:cubicBezTo>
                  <a:pt x="7894" y="26734"/>
                  <a:pt x="4715" y="31831"/>
                  <a:pt x="1796" y="36941"/>
                </a:cubicBezTo>
                <a:cubicBezTo>
                  <a:pt x="-920" y="41695"/>
                  <a:pt x="-45" y="48047"/>
                  <a:pt x="1283" y="53359"/>
                </a:cubicBezTo>
                <a:cubicBezTo>
                  <a:pt x="1988" y="56180"/>
                  <a:pt x="-17" y="59481"/>
                  <a:pt x="1283" y="62081"/>
                </a:cubicBezTo>
                <a:cubicBezTo>
                  <a:pt x="3506" y="66528"/>
                  <a:pt x="8809" y="68922"/>
                  <a:pt x="11031" y="73369"/>
                </a:cubicBezTo>
                <a:cubicBezTo>
                  <a:pt x="18198" y="87710"/>
                  <a:pt x="27277" y="101216"/>
                  <a:pt x="37711" y="113388"/>
                </a:cubicBezTo>
                <a:cubicBezTo>
                  <a:pt x="39305" y="115247"/>
                  <a:pt x="38341" y="118297"/>
                  <a:pt x="39250" y="120571"/>
                </a:cubicBezTo>
                <a:cubicBezTo>
                  <a:pt x="42192" y="127927"/>
                  <a:pt x="45738" y="135828"/>
                  <a:pt x="52077" y="140580"/>
                </a:cubicBezTo>
                <a:cubicBezTo>
                  <a:pt x="58204" y="145173"/>
                  <a:pt x="64577" y="150366"/>
                  <a:pt x="72086" y="151868"/>
                </a:cubicBezTo>
                <a:cubicBezTo>
                  <a:pt x="78803" y="153211"/>
                  <a:pt x="85853" y="151968"/>
                  <a:pt x="92609" y="150842"/>
                </a:cubicBezTo>
                <a:cubicBezTo>
                  <a:pt x="96355" y="150218"/>
                  <a:pt x="100371" y="147891"/>
                  <a:pt x="103896" y="149302"/>
                </a:cubicBezTo>
                <a:cubicBezTo>
                  <a:pt x="106558" y="150367"/>
                  <a:pt x="104742" y="155218"/>
                  <a:pt x="106462" y="157512"/>
                </a:cubicBezTo>
                <a:cubicBezTo>
                  <a:pt x="109453" y="161502"/>
                  <a:pt x="115367" y="162537"/>
                  <a:pt x="120315" y="163155"/>
                </a:cubicBezTo>
                <a:cubicBezTo>
                  <a:pt x="126293" y="163902"/>
                  <a:pt x="132427" y="162564"/>
                  <a:pt x="138272" y="161103"/>
                </a:cubicBezTo>
                <a:cubicBezTo>
                  <a:pt x="141627" y="160264"/>
                  <a:pt x="145832" y="157403"/>
                  <a:pt x="148533" y="159564"/>
                </a:cubicBezTo>
                <a:cubicBezTo>
                  <a:pt x="152675" y="162878"/>
                  <a:pt x="149307" y="170323"/>
                  <a:pt x="148020" y="175469"/>
                </a:cubicBezTo>
                <a:cubicBezTo>
                  <a:pt x="146769" y="180471"/>
                  <a:pt x="146481" y="185705"/>
                  <a:pt x="146481" y="190861"/>
                </a:cubicBezTo>
              </a:path>
            </a:pathLst>
          </a:custGeom>
          <a:noFill/>
          <a:ln w="28575" cap="flat" cmpd="sng">
            <a:solidFill>
              <a:srgbClr val="F9CB9C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F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/>
          <p:nvPr/>
        </p:nvSpPr>
        <p:spPr>
          <a:xfrm>
            <a:off x="357000" y="449550"/>
            <a:ext cx="4112100" cy="421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3">
            <a:alphaModFix/>
          </a:blip>
          <a:srcRect l="19705" r="15811"/>
          <a:stretch/>
        </p:blipFill>
        <p:spPr>
          <a:xfrm>
            <a:off x="502450" y="604838"/>
            <a:ext cx="3808049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/>
          <p:nvPr/>
        </p:nvSpPr>
        <p:spPr>
          <a:xfrm>
            <a:off x="1249525" y="1309063"/>
            <a:ext cx="2313900" cy="2525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5"/>
          <p:cNvSpPr/>
          <p:nvPr/>
        </p:nvSpPr>
        <p:spPr>
          <a:xfrm>
            <a:off x="1558525" y="1547005"/>
            <a:ext cx="1695900" cy="2128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5"/>
          <p:cNvSpPr/>
          <p:nvPr/>
        </p:nvSpPr>
        <p:spPr>
          <a:xfrm>
            <a:off x="1781275" y="1758581"/>
            <a:ext cx="1250400" cy="17787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5"/>
          <p:cNvSpPr txBox="1"/>
          <p:nvPr/>
        </p:nvSpPr>
        <p:spPr>
          <a:xfrm>
            <a:off x="4558600" y="1138250"/>
            <a:ext cx="45087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 rotWithShape="1">
          <a:blip r:embed="rId4">
            <a:alphaModFix/>
          </a:blip>
          <a:srcRect r="30560"/>
          <a:stretch/>
        </p:blipFill>
        <p:spPr>
          <a:xfrm>
            <a:off x="8078451" y="4835825"/>
            <a:ext cx="1081825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 txBox="1"/>
          <p:nvPr/>
        </p:nvSpPr>
        <p:spPr>
          <a:xfrm>
            <a:off x="4558600" y="244650"/>
            <a:ext cx="5035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i="1">
                <a:highlight>
                  <a:srgbClr val="FF9900"/>
                </a:highlight>
                <a:latin typeface="Poppins"/>
                <a:ea typeface="Poppins"/>
                <a:cs typeface="Poppins"/>
                <a:sym typeface="Poppins"/>
              </a:rPr>
              <a:t>Pengawasan Daftar Pemilih Pemilu 2019</a:t>
            </a:r>
            <a:endParaRPr sz="2400" b="1" i="1">
              <a:highlight>
                <a:srgbClr val="FF99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4435900" y="1193625"/>
            <a:ext cx="43269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Bawaslu membentuk Posko Pengaduan Pemutakhiran Data Pemilih Pemilu 2019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Dari sampel 74 Kabupaten/Kota terdapat pemilih ganda sebanyak 116.513 orang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Penduduk yang belum melakukan perekaman data penduduk sebanyak 2.254.548 orang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Data pemilih disabilitas sebanyak 270.806 (0,1%), rata-rata penduduk disabilitas nasional adalah 12%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1467</Words>
  <Application>Microsoft Office PowerPoint</Application>
  <PresentationFormat>On-screen Show (16:9)</PresentationFormat>
  <Paragraphs>348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 Black</vt:lpstr>
      <vt:lpstr>Cabin</vt:lpstr>
      <vt:lpstr>Poppins</vt:lpstr>
      <vt:lpstr>Georgia</vt:lpstr>
      <vt:lpstr>Simple Light</vt:lpstr>
      <vt:lpstr>Simple Light</vt:lpstr>
      <vt:lpstr>Simple Light</vt:lpstr>
      <vt:lpstr>PowerPoint Presentation</vt:lpstr>
      <vt:lpstr>Daftar isi.</vt:lpstr>
      <vt:lpstr>PENGAWASAN PILKADA 2018 DAN PENGAWASAN PEMILU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  Pilkada 2018 dan Pemilu 2019</vt:lpstr>
      <vt:lpstr>PowerPoint Presentation</vt:lpstr>
      <vt:lpstr>PowerPoint Presentation</vt:lpstr>
      <vt:lpstr>Data Pelanggaran Selama  P I L K A D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Pemberi  Keterangan  di  Mahkamah  Konstitusi</vt:lpstr>
      <vt:lpstr>PowerPoint Presentation</vt:lpstr>
      <vt:lpstr>Peran  Bawaslu</vt:lpstr>
      <vt:lpstr>PowerPoint Presentation</vt:lpstr>
      <vt:lpstr>PowerPoint Presentation</vt:lpstr>
      <vt:lpstr>Persiapan Pemberian Keterangan Tertulis </vt:lpstr>
      <vt:lpstr>Penyusunan keterangan tertulis sesuai dengan:</vt:lpstr>
      <vt:lpstr>Dokumen Pendukung Keterangan Tertulis </vt:lpstr>
      <vt:lpstr>Format Keterangan Surat Tertulis</vt:lpstr>
      <vt:lpstr>LARANGAN</vt:lpstr>
      <vt:lpstr>Hal-hal yang perlu ditingkatkan dalam penyusunan Keterangan Tertulis (pasca Bimtek PHP 2018)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All In One</dc:creator>
  <cp:lastModifiedBy>ismail - [2010]</cp:lastModifiedBy>
  <cp:revision>4</cp:revision>
  <cp:lastPrinted>2018-11-19T02:17:31Z</cp:lastPrinted>
  <dcterms:modified xsi:type="dcterms:W3CDTF">2018-11-19T02:51:30Z</dcterms:modified>
</cp:coreProperties>
</file>