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6"/>
  </p:notesMasterIdLst>
  <p:sldIdLst>
    <p:sldId id="294" r:id="rId2"/>
    <p:sldId id="307" r:id="rId3"/>
    <p:sldId id="296" r:id="rId4"/>
    <p:sldId id="297" r:id="rId5"/>
    <p:sldId id="308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</p:sldIdLst>
  <p:sldSz cx="9144000" cy="5143500" type="screen16x9"/>
  <p:notesSz cx="6858000" cy="9144000"/>
  <p:embeddedFontLst>
    <p:embeddedFont>
      <p:font typeface="Poppins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Google Shape;8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3ceb698eae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3ceb698eae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3ceb698eae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3ceb698eae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3ceb698eae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2" name="Google Shape;1002;g3ceb698eae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3ceb698ea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" name="Google Shape;856;g3ceb698ea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3ceb698ea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3ceb698ea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3ceb698eae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3ceb698eae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3ceb698ea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Google Shape;898;g3ceb698ea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3cf0eee0e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3cf0eee0e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3ceb698ea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3ceb698eae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3cf0eee0e0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3cf0eee0e0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3ceb698eae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3ceb698eae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3" name="Google Shape;823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2400" y="-923525"/>
            <a:ext cx="9296399" cy="6196100"/>
          </a:xfrm>
          <a:prstGeom prst="rect">
            <a:avLst/>
          </a:prstGeom>
          <a:noFill/>
          <a:ln>
            <a:noFill/>
          </a:ln>
        </p:spPr>
      </p:pic>
      <p:sp>
        <p:nvSpPr>
          <p:cNvPr id="824" name="Google Shape;824;p75"/>
          <p:cNvSpPr/>
          <p:nvPr/>
        </p:nvSpPr>
        <p:spPr>
          <a:xfrm>
            <a:off x="1562583" y="361200"/>
            <a:ext cx="6146145" cy="4421100"/>
          </a:xfrm>
          <a:prstGeom prst="ellipse">
            <a:avLst/>
          </a:prstGeom>
          <a:solidFill>
            <a:srgbClr val="BF9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75"/>
          <p:cNvSpPr txBox="1">
            <a:spLocks noGrp="1"/>
          </p:cNvSpPr>
          <p:nvPr>
            <p:ph type="ctrTitle"/>
          </p:nvPr>
        </p:nvSpPr>
        <p:spPr>
          <a:xfrm>
            <a:off x="387908" y="2268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 dirty="0">
                <a:solidFill>
                  <a:srgbClr val="CC4125"/>
                </a:solidFill>
                <a:latin typeface="Poppins"/>
                <a:ea typeface="Poppins"/>
                <a:cs typeface="Poppins"/>
                <a:sym typeface="Poppins"/>
              </a:rPr>
              <a:t>Pemberi</a:t>
            </a:r>
            <a:r>
              <a:rPr lang="id-ID" sz="5000" b="1" dirty="0">
                <a:solidFill>
                  <a:srgbClr val="CC4125"/>
                </a:solidFill>
                <a:latin typeface="Poppins"/>
                <a:ea typeface="Poppins"/>
                <a:cs typeface="Poppins"/>
                <a:sym typeface="Poppins"/>
              </a:rPr>
              <a:t>an</a:t>
            </a:r>
            <a:endParaRPr sz="5000" b="1" dirty="0">
              <a:solidFill>
                <a:srgbClr val="CC41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 dirty="0">
                <a:solidFill>
                  <a:srgbClr val="CC4125"/>
                </a:solidFill>
                <a:latin typeface="Poppins"/>
                <a:ea typeface="Poppins"/>
                <a:cs typeface="Poppins"/>
                <a:sym typeface="Poppins"/>
              </a:rPr>
              <a:t>Keterangan </a:t>
            </a:r>
            <a:endParaRPr sz="5000" b="1" dirty="0">
              <a:solidFill>
                <a:srgbClr val="CC41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CC4125"/>
                </a:solidFill>
                <a:latin typeface="Poppins"/>
                <a:ea typeface="Poppins"/>
                <a:cs typeface="Poppins"/>
                <a:sym typeface="Poppins"/>
              </a:rPr>
              <a:t>di </a:t>
            </a:r>
            <a:endParaRPr sz="2000" b="1" dirty="0">
              <a:solidFill>
                <a:srgbClr val="CC41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 dirty="0">
                <a:solidFill>
                  <a:srgbClr val="CC4125"/>
                </a:solidFill>
                <a:latin typeface="Poppins"/>
                <a:ea typeface="Poppins"/>
                <a:cs typeface="Poppins"/>
                <a:sym typeface="Poppins"/>
              </a:rPr>
              <a:t>Mahkamah </a:t>
            </a:r>
            <a:endParaRPr sz="5000" b="1" dirty="0">
              <a:solidFill>
                <a:srgbClr val="CC41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 dirty="0">
                <a:solidFill>
                  <a:srgbClr val="CC4125"/>
                </a:solidFill>
                <a:latin typeface="Poppins"/>
                <a:ea typeface="Poppins"/>
                <a:cs typeface="Poppins"/>
                <a:sym typeface="Poppins"/>
              </a:rPr>
              <a:t>Konstitusi</a:t>
            </a:r>
            <a:endParaRPr sz="5000" b="1" dirty="0">
              <a:solidFill>
                <a:srgbClr val="CC412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6" name="Google Shape;826;p75"/>
          <p:cNvSpPr txBox="1">
            <a:spLocks noGrp="1"/>
          </p:cNvSpPr>
          <p:nvPr>
            <p:ph type="ctrTitle"/>
          </p:nvPr>
        </p:nvSpPr>
        <p:spPr>
          <a:xfrm>
            <a:off x="343599" y="811806"/>
            <a:ext cx="8520600" cy="34988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 dirty="0">
                <a:solidFill>
                  <a:srgbClr val="A61C00"/>
                </a:solidFill>
                <a:latin typeface="Poppins"/>
                <a:ea typeface="Poppins"/>
                <a:cs typeface="Poppins"/>
                <a:sym typeface="Poppins"/>
              </a:rPr>
              <a:t>Pemberi</a:t>
            </a:r>
            <a:r>
              <a:rPr lang="en-US" sz="5000" b="1" dirty="0">
                <a:solidFill>
                  <a:srgbClr val="A61C00"/>
                </a:solidFill>
                <a:latin typeface="Poppins"/>
                <a:ea typeface="Poppins"/>
                <a:cs typeface="Poppins"/>
                <a:sym typeface="Poppins"/>
              </a:rPr>
              <a:t>an</a:t>
            </a:r>
            <a:endParaRPr sz="5000" b="1" dirty="0">
              <a:solidFill>
                <a:srgbClr val="A61C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 dirty="0">
                <a:solidFill>
                  <a:srgbClr val="A61C00"/>
                </a:solidFill>
                <a:latin typeface="Poppins"/>
                <a:ea typeface="Poppins"/>
                <a:cs typeface="Poppins"/>
                <a:sym typeface="Poppins"/>
              </a:rPr>
              <a:t>Keterangan </a:t>
            </a:r>
            <a:endParaRPr sz="5000" b="1" dirty="0">
              <a:solidFill>
                <a:srgbClr val="A61C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A61C00"/>
                </a:solidFill>
                <a:latin typeface="Poppins"/>
                <a:ea typeface="Poppins"/>
                <a:cs typeface="Poppins"/>
                <a:sym typeface="Poppins"/>
              </a:rPr>
              <a:t>di </a:t>
            </a:r>
            <a:endParaRPr sz="2000" b="1" dirty="0">
              <a:solidFill>
                <a:srgbClr val="A61C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 dirty="0">
                <a:solidFill>
                  <a:srgbClr val="A61C00"/>
                </a:solidFill>
                <a:latin typeface="Poppins"/>
                <a:ea typeface="Poppins"/>
                <a:cs typeface="Poppins"/>
                <a:sym typeface="Poppins"/>
              </a:rPr>
              <a:t>Mahkamah </a:t>
            </a:r>
            <a:endParaRPr sz="5000" b="1" dirty="0">
              <a:solidFill>
                <a:srgbClr val="A61C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 dirty="0">
                <a:solidFill>
                  <a:srgbClr val="A61C00"/>
                </a:solidFill>
                <a:latin typeface="Poppins"/>
                <a:ea typeface="Poppins"/>
                <a:cs typeface="Poppins"/>
                <a:sym typeface="Poppins"/>
              </a:rPr>
              <a:t>Konstitusi</a:t>
            </a:r>
            <a:endParaRPr sz="5000" b="1" dirty="0">
              <a:solidFill>
                <a:srgbClr val="A61C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827" name="Google Shape;827;p75"/>
          <p:cNvCxnSpPr/>
          <p:nvPr/>
        </p:nvCxnSpPr>
        <p:spPr>
          <a:xfrm>
            <a:off x="5507300" y="-200725"/>
            <a:ext cx="3010800" cy="20574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8" name="Google Shape;828;p75"/>
          <p:cNvCxnSpPr/>
          <p:nvPr/>
        </p:nvCxnSpPr>
        <p:spPr>
          <a:xfrm>
            <a:off x="8166875" y="2785025"/>
            <a:ext cx="0" cy="9282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9" name="Google Shape;829;p75"/>
          <p:cNvCxnSpPr/>
          <p:nvPr/>
        </p:nvCxnSpPr>
        <p:spPr>
          <a:xfrm>
            <a:off x="5005500" y="2546650"/>
            <a:ext cx="15306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0" name="Google Shape;830;p75"/>
          <p:cNvCxnSpPr/>
          <p:nvPr/>
        </p:nvCxnSpPr>
        <p:spPr>
          <a:xfrm>
            <a:off x="2724125" y="2546650"/>
            <a:ext cx="15306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4125"/>
        </a:solidFill>
        <a:effectLst/>
      </p:bgPr>
    </p:bg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83"/>
          <p:cNvSpPr/>
          <p:nvPr/>
        </p:nvSpPr>
        <p:spPr>
          <a:xfrm>
            <a:off x="1426594" y="2822650"/>
            <a:ext cx="919350" cy="225825"/>
          </a:xfrm>
          <a:custGeom>
            <a:avLst/>
            <a:gdLst/>
            <a:ahLst/>
            <a:cxnLst/>
            <a:rect l="l" t="t" r="r" b="b"/>
            <a:pathLst>
              <a:path w="36774" h="9033" extrusionOk="0">
                <a:moveTo>
                  <a:pt x="17705" y="0"/>
                </a:moveTo>
                <a:cubicBezTo>
                  <a:pt x="22164" y="4459"/>
                  <a:pt x="2134" y="1042"/>
                  <a:pt x="142" y="7025"/>
                </a:cubicBezTo>
                <a:cubicBezTo>
                  <a:pt x="-427" y="8734"/>
                  <a:pt x="3358" y="9033"/>
                  <a:pt x="5160" y="9033"/>
                </a:cubicBezTo>
                <a:cubicBezTo>
                  <a:pt x="10370" y="9033"/>
                  <a:pt x="15506" y="7527"/>
                  <a:pt x="20716" y="7527"/>
                </a:cubicBezTo>
                <a:cubicBezTo>
                  <a:pt x="26092" y="7527"/>
                  <a:pt x="36774" y="11398"/>
                  <a:pt x="36774" y="6022"/>
                </a:cubicBezTo>
                <a:cubicBezTo>
                  <a:pt x="36774" y="-510"/>
                  <a:pt x="24237" y="1506"/>
                  <a:pt x="17705" y="1506"/>
                </a:cubicBezTo>
              </a:path>
            </a:pathLst>
          </a:custGeom>
          <a:noFill/>
          <a:ln w="9525" cap="flat" cmpd="sng">
            <a:solidFill>
              <a:srgbClr val="FFE599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4" name="Google Shape;944;p83"/>
          <p:cNvSpPr/>
          <p:nvPr/>
        </p:nvSpPr>
        <p:spPr>
          <a:xfrm>
            <a:off x="346507" y="2572161"/>
            <a:ext cx="3358000" cy="813625"/>
          </a:xfrm>
          <a:custGeom>
            <a:avLst/>
            <a:gdLst/>
            <a:ahLst/>
            <a:cxnLst/>
            <a:rect l="l" t="t" r="r" b="b"/>
            <a:pathLst>
              <a:path w="134320" h="32545" extrusionOk="0">
                <a:moveTo>
                  <a:pt x="64422" y="486"/>
                </a:moveTo>
                <a:cubicBezTo>
                  <a:pt x="56386" y="486"/>
                  <a:pt x="47958" y="-1054"/>
                  <a:pt x="40335" y="1489"/>
                </a:cubicBezTo>
                <a:cubicBezTo>
                  <a:pt x="37694" y="2370"/>
                  <a:pt x="38309" y="7269"/>
                  <a:pt x="35819" y="8515"/>
                </a:cubicBezTo>
                <a:cubicBezTo>
                  <a:pt x="31179" y="10836"/>
                  <a:pt x="25417" y="10922"/>
                  <a:pt x="21266" y="14035"/>
                </a:cubicBezTo>
                <a:cubicBezTo>
                  <a:pt x="19948" y="15023"/>
                  <a:pt x="20423" y="17386"/>
                  <a:pt x="19259" y="18551"/>
                </a:cubicBezTo>
                <a:cubicBezTo>
                  <a:pt x="15847" y="21966"/>
                  <a:pt x="10036" y="22063"/>
                  <a:pt x="5209" y="22063"/>
                </a:cubicBezTo>
                <a:cubicBezTo>
                  <a:pt x="3503" y="22063"/>
                  <a:pt x="-572" y="21541"/>
                  <a:pt x="191" y="23067"/>
                </a:cubicBezTo>
                <a:cubicBezTo>
                  <a:pt x="2154" y="26994"/>
                  <a:pt x="8431" y="26220"/>
                  <a:pt x="12736" y="27081"/>
                </a:cubicBezTo>
                <a:cubicBezTo>
                  <a:pt x="27009" y="29937"/>
                  <a:pt x="41983" y="24019"/>
                  <a:pt x="56393" y="26078"/>
                </a:cubicBezTo>
                <a:cubicBezTo>
                  <a:pt x="64105" y="27180"/>
                  <a:pt x="71513" y="34339"/>
                  <a:pt x="78974" y="32100"/>
                </a:cubicBezTo>
                <a:cubicBezTo>
                  <a:pt x="88145" y="29348"/>
                  <a:pt x="96626" y="24140"/>
                  <a:pt x="106071" y="22565"/>
                </a:cubicBezTo>
                <a:cubicBezTo>
                  <a:pt x="112745" y="21452"/>
                  <a:pt x="119446" y="20511"/>
                  <a:pt x="126144" y="19554"/>
                </a:cubicBezTo>
                <a:cubicBezTo>
                  <a:pt x="128919" y="19157"/>
                  <a:pt x="133285" y="19705"/>
                  <a:pt x="134172" y="17045"/>
                </a:cubicBezTo>
                <a:cubicBezTo>
                  <a:pt x="134764" y="15271"/>
                  <a:pt x="130945" y="15073"/>
                  <a:pt x="129154" y="14536"/>
                </a:cubicBezTo>
                <a:cubicBezTo>
                  <a:pt x="124095" y="13019"/>
                  <a:pt x="118777" y="12562"/>
                  <a:pt x="113598" y="11526"/>
                </a:cubicBezTo>
                <a:cubicBezTo>
                  <a:pt x="104924" y="9790"/>
                  <a:pt x="96680" y="6236"/>
                  <a:pt x="88006" y="4500"/>
                </a:cubicBezTo>
                <a:cubicBezTo>
                  <a:pt x="80025" y="2903"/>
                  <a:pt x="71199" y="4129"/>
                  <a:pt x="63920" y="486"/>
                </a:cubicBezTo>
              </a:path>
            </a:pathLst>
          </a:custGeom>
          <a:noFill/>
          <a:ln w="9525" cap="flat" cmpd="sng">
            <a:solidFill>
              <a:srgbClr val="A61C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5" name="Google Shape;945;p83"/>
          <p:cNvSpPr/>
          <p:nvPr/>
        </p:nvSpPr>
        <p:spPr>
          <a:xfrm>
            <a:off x="-664716" y="2257520"/>
            <a:ext cx="5203025" cy="1491400"/>
          </a:xfrm>
          <a:custGeom>
            <a:avLst/>
            <a:gdLst/>
            <a:ahLst/>
            <a:cxnLst/>
            <a:rect l="l" t="t" r="r" b="b"/>
            <a:pathLst>
              <a:path w="208121" h="59656" extrusionOk="0">
                <a:moveTo>
                  <a:pt x="142004" y="10562"/>
                </a:moveTo>
                <a:cubicBezTo>
                  <a:pt x="134693" y="8937"/>
                  <a:pt x="128774" y="2998"/>
                  <a:pt x="121430" y="1529"/>
                </a:cubicBezTo>
                <a:cubicBezTo>
                  <a:pt x="107813" y="-1196"/>
                  <a:pt x="93478" y="249"/>
                  <a:pt x="79780" y="2533"/>
                </a:cubicBezTo>
                <a:cubicBezTo>
                  <a:pt x="70851" y="4022"/>
                  <a:pt x="64746" y="15078"/>
                  <a:pt x="55694" y="15078"/>
                </a:cubicBezTo>
                <a:cubicBezTo>
                  <a:pt x="42630" y="15078"/>
                  <a:pt x="29688" y="19262"/>
                  <a:pt x="17557" y="24111"/>
                </a:cubicBezTo>
                <a:cubicBezTo>
                  <a:pt x="11267" y="26625"/>
                  <a:pt x="-2536" y="29092"/>
                  <a:pt x="495" y="35150"/>
                </a:cubicBezTo>
                <a:cubicBezTo>
                  <a:pt x="1887" y="37933"/>
                  <a:pt x="5433" y="38944"/>
                  <a:pt x="8022" y="40670"/>
                </a:cubicBezTo>
                <a:cubicBezTo>
                  <a:pt x="12821" y="43869"/>
                  <a:pt x="17344" y="48564"/>
                  <a:pt x="23076" y="49201"/>
                </a:cubicBezTo>
                <a:cubicBezTo>
                  <a:pt x="42533" y="51364"/>
                  <a:pt x="62796" y="45956"/>
                  <a:pt x="81788" y="50706"/>
                </a:cubicBezTo>
                <a:cubicBezTo>
                  <a:pt x="101111" y="55539"/>
                  <a:pt x="121354" y="62011"/>
                  <a:pt x="141001" y="58735"/>
                </a:cubicBezTo>
                <a:cubicBezTo>
                  <a:pt x="153140" y="56711"/>
                  <a:pt x="161856" y="45642"/>
                  <a:pt x="172614" y="39666"/>
                </a:cubicBezTo>
                <a:cubicBezTo>
                  <a:pt x="184063" y="33307"/>
                  <a:pt x="199971" y="31994"/>
                  <a:pt x="207239" y="21100"/>
                </a:cubicBezTo>
                <a:cubicBezTo>
                  <a:pt x="212337" y="13458"/>
                  <a:pt x="192373" y="10153"/>
                  <a:pt x="184156" y="6046"/>
                </a:cubicBezTo>
                <a:cubicBezTo>
                  <a:pt x="176935" y="2437"/>
                  <a:pt x="168032" y="7227"/>
                  <a:pt x="160069" y="8555"/>
                </a:cubicBezTo>
                <a:cubicBezTo>
                  <a:pt x="150816" y="10098"/>
                  <a:pt x="141348" y="7049"/>
                  <a:pt x="131968" y="7049"/>
                </a:cubicBezTo>
              </a:path>
            </a:pathLst>
          </a:custGeom>
          <a:noFill/>
          <a:ln w="9525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6" name="Google Shape;946;p83"/>
          <p:cNvSpPr/>
          <p:nvPr/>
        </p:nvSpPr>
        <p:spPr>
          <a:xfrm>
            <a:off x="-664900" y="1842475"/>
            <a:ext cx="6910475" cy="2495475"/>
          </a:xfrm>
          <a:custGeom>
            <a:avLst/>
            <a:gdLst/>
            <a:ahLst/>
            <a:cxnLst/>
            <a:rect l="l" t="t" r="r" b="b"/>
            <a:pathLst>
              <a:path w="276419" h="99819" extrusionOk="0">
                <a:moveTo>
                  <a:pt x="19571" y="17128"/>
                </a:moveTo>
                <a:cubicBezTo>
                  <a:pt x="38678" y="20307"/>
                  <a:pt x="56479" y="5266"/>
                  <a:pt x="75271" y="568"/>
                </a:cubicBezTo>
                <a:cubicBezTo>
                  <a:pt x="82457" y="-1228"/>
                  <a:pt x="89988" y="2259"/>
                  <a:pt x="97350" y="3077"/>
                </a:cubicBezTo>
                <a:cubicBezTo>
                  <a:pt x="108802" y="4350"/>
                  <a:pt x="120274" y="6825"/>
                  <a:pt x="130971" y="11106"/>
                </a:cubicBezTo>
                <a:cubicBezTo>
                  <a:pt x="143336" y="16054"/>
                  <a:pt x="156859" y="4403"/>
                  <a:pt x="170112" y="3077"/>
                </a:cubicBezTo>
                <a:cubicBezTo>
                  <a:pt x="176603" y="2428"/>
                  <a:pt x="182120" y="8182"/>
                  <a:pt x="188177" y="10604"/>
                </a:cubicBezTo>
                <a:cubicBezTo>
                  <a:pt x="192529" y="12344"/>
                  <a:pt x="197570" y="10588"/>
                  <a:pt x="202228" y="11106"/>
                </a:cubicBezTo>
                <a:cubicBezTo>
                  <a:pt x="210175" y="11989"/>
                  <a:pt x="217424" y="16317"/>
                  <a:pt x="225311" y="17629"/>
                </a:cubicBezTo>
                <a:cubicBezTo>
                  <a:pt x="236371" y="19469"/>
                  <a:pt x="247873" y="14782"/>
                  <a:pt x="258932" y="16626"/>
                </a:cubicBezTo>
                <a:cubicBezTo>
                  <a:pt x="268908" y="18289"/>
                  <a:pt x="278447" y="31905"/>
                  <a:pt x="275993" y="41716"/>
                </a:cubicBezTo>
                <a:cubicBezTo>
                  <a:pt x="274698" y="46894"/>
                  <a:pt x="267110" y="47655"/>
                  <a:pt x="262444" y="50247"/>
                </a:cubicBezTo>
                <a:cubicBezTo>
                  <a:pt x="253876" y="55006"/>
                  <a:pt x="245359" y="59937"/>
                  <a:pt x="236350" y="63796"/>
                </a:cubicBezTo>
                <a:cubicBezTo>
                  <a:pt x="220116" y="70751"/>
                  <a:pt x="207059" y="85726"/>
                  <a:pt x="189683" y="88886"/>
                </a:cubicBezTo>
                <a:cubicBezTo>
                  <a:pt x="177833" y="91041"/>
                  <a:pt x="166099" y="82864"/>
                  <a:pt x="154054" y="82864"/>
                </a:cubicBezTo>
                <a:cubicBezTo>
                  <a:pt x="143784" y="82864"/>
                  <a:pt x="133254" y="86109"/>
                  <a:pt x="124448" y="91395"/>
                </a:cubicBezTo>
                <a:cubicBezTo>
                  <a:pt x="121121" y="93392"/>
                  <a:pt x="116723" y="92206"/>
                  <a:pt x="112906" y="92900"/>
                </a:cubicBezTo>
                <a:cubicBezTo>
                  <a:pt x="100379" y="95179"/>
                  <a:pt x="87905" y="101004"/>
                  <a:pt x="75271" y="99424"/>
                </a:cubicBezTo>
                <a:cubicBezTo>
                  <a:pt x="63980" y="98012"/>
                  <a:pt x="54617" y="89858"/>
                  <a:pt x="44159" y="85373"/>
                </a:cubicBezTo>
                <a:cubicBezTo>
                  <a:pt x="35770" y="81776"/>
                  <a:pt x="26341" y="81356"/>
                  <a:pt x="17564" y="78850"/>
                </a:cubicBezTo>
                <a:cubicBezTo>
                  <a:pt x="10915" y="76952"/>
                  <a:pt x="6185" y="70903"/>
                  <a:pt x="0" y="67810"/>
                </a:cubicBezTo>
              </a:path>
            </a:pathLst>
          </a:cu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7" name="Google Shape;947;p83"/>
          <p:cNvSpPr/>
          <p:nvPr/>
        </p:nvSpPr>
        <p:spPr>
          <a:xfrm>
            <a:off x="-539450" y="1344745"/>
            <a:ext cx="8410975" cy="3403850"/>
          </a:xfrm>
          <a:custGeom>
            <a:avLst/>
            <a:gdLst/>
            <a:ahLst/>
            <a:cxnLst/>
            <a:rect l="l" t="t" r="r" b="b"/>
            <a:pathLst>
              <a:path w="336439" h="136154" extrusionOk="0">
                <a:moveTo>
                  <a:pt x="16058" y="18972"/>
                </a:moveTo>
                <a:cubicBezTo>
                  <a:pt x="36534" y="18972"/>
                  <a:pt x="54572" y="4274"/>
                  <a:pt x="74769" y="907"/>
                </a:cubicBezTo>
                <a:cubicBezTo>
                  <a:pt x="87068" y="-1144"/>
                  <a:pt x="100443" y="509"/>
                  <a:pt x="111903" y="5423"/>
                </a:cubicBezTo>
                <a:cubicBezTo>
                  <a:pt x="118470" y="8239"/>
                  <a:pt x="123372" y="14215"/>
                  <a:pt x="129968" y="16964"/>
                </a:cubicBezTo>
                <a:cubicBezTo>
                  <a:pt x="138855" y="20667"/>
                  <a:pt x="148951" y="12565"/>
                  <a:pt x="158571" y="12950"/>
                </a:cubicBezTo>
                <a:cubicBezTo>
                  <a:pt x="169618" y="13392"/>
                  <a:pt x="180243" y="17408"/>
                  <a:pt x="191188" y="18972"/>
                </a:cubicBezTo>
                <a:cubicBezTo>
                  <a:pt x="199966" y="20227"/>
                  <a:pt x="209006" y="17216"/>
                  <a:pt x="217784" y="18470"/>
                </a:cubicBezTo>
                <a:cubicBezTo>
                  <a:pt x="230726" y="20319"/>
                  <a:pt x="243472" y="24201"/>
                  <a:pt x="255419" y="29510"/>
                </a:cubicBezTo>
                <a:cubicBezTo>
                  <a:pt x="265823" y="34134"/>
                  <a:pt x="278378" y="33249"/>
                  <a:pt x="289542" y="31015"/>
                </a:cubicBezTo>
                <a:cubicBezTo>
                  <a:pt x="297580" y="29407"/>
                  <a:pt x="306092" y="32121"/>
                  <a:pt x="314130" y="30513"/>
                </a:cubicBezTo>
                <a:cubicBezTo>
                  <a:pt x="321703" y="28998"/>
                  <a:pt x="334940" y="29920"/>
                  <a:pt x="336210" y="37538"/>
                </a:cubicBezTo>
                <a:cubicBezTo>
                  <a:pt x="337124" y="43023"/>
                  <a:pt x="329779" y="47392"/>
                  <a:pt x="324668" y="49582"/>
                </a:cubicBezTo>
                <a:cubicBezTo>
                  <a:pt x="315244" y="53620"/>
                  <a:pt x="305576" y="57728"/>
                  <a:pt x="297571" y="64134"/>
                </a:cubicBezTo>
                <a:cubicBezTo>
                  <a:pt x="285289" y="73964"/>
                  <a:pt x="277290" y="88915"/>
                  <a:pt x="263950" y="97253"/>
                </a:cubicBezTo>
                <a:cubicBezTo>
                  <a:pt x="256718" y="101774"/>
                  <a:pt x="248631" y="104763"/>
                  <a:pt x="240867" y="108293"/>
                </a:cubicBezTo>
                <a:cubicBezTo>
                  <a:pt x="236324" y="110358"/>
                  <a:pt x="233959" y="115975"/>
                  <a:pt x="229325" y="117827"/>
                </a:cubicBezTo>
                <a:cubicBezTo>
                  <a:pt x="222618" y="120508"/>
                  <a:pt x="214455" y="117151"/>
                  <a:pt x="207748" y="119834"/>
                </a:cubicBezTo>
                <a:cubicBezTo>
                  <a:pt x="199270" y="123225"/>
                  <a:pt x="192722" y="131750"/>
                  <a:pt x="183661" y="132881"/>
                </a:cubicBezTo>
                <a:cubicBezTo>
                  <a:pt x="173878" y="134102"/>
                  <a:pt x="164841" y="124131"/>
                  <a:pt x="155058" y="125354"/>
                </a:cubicBezTo>
                <a:cubicBezTo>
                  <a:pt x="143977" y="126739"/>
                  <a:pt x="133998" y="133309"/>
                  <a:pt x="122943" y="134889"/>
                </a:cubicBezTo>
                <a:cubicBezTo>
                  <a:pt x="117634" y="135648"/>
                  <a:pt x="112232" y="134296"/>
                  <a:pt x="106885" y="133885"/>
                </a:cubicBezTo>
                <a:cubicBezTo>
                  <a:pt x="97540" y="133166"/>
                  <a:pt x="88157" y="134889"/>
                  <a:pt x="78784" y="134889"/>
                </a:cubicBezTo>
                <a:cubicBezTo>
                  <a:pt x="67241" y="134889"/>
                  <a:pt x="55545" y="137287"/>
                  <a:pt x="44159" y="135390"/>
                </a:cubicBezTo>
                <a:cubicBezTo>
                  <a:pt x="29482" y="132944"/>
                  <a:pt x="14879" y="128867"/>
                  <a:pt x="0" y="128867"/>
                </a:cubicBezTo>
              </a:path>
            </a:pathLst>
          </a:cu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8" name="Google Shape;948;p83"/>
          <p:cNvSpPr/>
          <p:nvPr/>
        </p:nvSpPr>
        <p:spPr>
          <a:xfrm>
            <a:off x="-451625" y="789726"/>
            <a:ext cx="9405750" cy="4567650"/>
          </a:xfrm>
          <a:custGeom>
            <a:avLst/>
            <a:gdLst/>
            <a:ahLst/>
            <a:cxnLst/>
            <a:rect l="l" t="t" r="r" b="b"/>
            <a:pathLst>
              <a:path w="376230" h="182706" extrusionOk="0">
                <a:moveTo>
                  <a:pt x="4516" y="22606"/>
                </a:moveTo>
                <a:cubicBezTo>
                  <a:pt x="12673" y="22606"/>
                  <a:pt x="20298" y="18457"/>
                  <a:pt x="28101" y="16082"/>
                </a:cubicBezTo>
                <a:cubicBezTo>
                  <a:pt x="43092" y="11519"/>
                  <a:pt x="57807" y="5608"/>
                  <a:pt x="73264" y="3036"/>
                </a:cubicBezTo>
                <a:cubicBezTo>
                  <a:pt x="79553" y="1990"/>
                  <a:pt x="86080" y="3290"/>
                  <a:pt x="92332" y="4541"/>
                </a:cubicBezTo>
                <a:cubicBezTo>
                  <a:pt x="99877" y="6051"/>
                  <a:pt x="107806" y="3400"/>
                  <a:pt x="115415" y="4541"/>
                </a:cubicBezTo>
                <a:cubicBezTo>
                  <a:pt x="132027" y="7032"/>
                  <a:pt x="147521" y="14826"/>
                  <a:pt x="164090" y="17588"/>
                </a:cubicBezTo>
                <a:cubicBezTo>
                  <a:pt x="185054" y="21083"/>
                  <a:pt x="206671" y="17479"/>
                  <a:pt x="227819" y="19595"/>
                </a:cubicBezTo>
                <a:cubicBezTo>
                  <a:pt x="233718" y="20185"/>
                  <a:pt x="239034" y="23638"/>
                  <a:pt x="244881" y="24613"/>
                </a:cubicBezTo>
                <a:cubicBezTo>
                  <a:pt x="251485" y="25714"/>
                  <a:pt x="257923" y="21581"/>
                  <a:pt x="264451" y="20097"/>
                </a:cubicBezTo>
                <a:cubicBezTo>
                  <a:pt x="274251" y="17869"/>
                  <a:pt x="285206" y="16841"/>
                  <a:pt x="293054" y="10563"/>
                </a:cubicBezTo>
                <a:cubicBezTo>
                  <a:pt x="301068" y="4153"/>
                  <a:pt x="312095" y="-1483"/>
                  <a:pt x="322159" y="527"/>
                </a:cubicBezTo>
                <a:cubicBezTo>
                  <a:pt x="326492" y="1392"/>
                  <a:pt x="329911" y="4776"/>
                  <a:pt x="333700" y="7050"/>
                </a:cubicBezTo>
                <a:cubicBezTo>
                  <a:pt x="340958" y="11406"/>
                  <a:pt x="350630" y="14746"/>
                  <a:pt x="353772" y="22606"/>
                </a:cubicBezTo>
                <a:cubicBezTo>
                  <a:pt x="356194" y="28665"/>
                  <a:pt x="351037" y="36510"/>
                  <a:pt x="354274" y="42176"/>
                </a:cubicBezTo>
                <a:cubicBezTo>
                  <a:pt x="357544" y="47900"/>
                  <a:pt x="360752" y="54014"/>
                  <a:pt x="365816" y="58234"/>
                </a:cubicBezTo>
                <a:cubicBezTo>
                  <a:pt x="369733" y="61498"/>
                  <a:pt x="374940" y="64760"/>
                  <a:pt x="375852" y="69776"/>
                </a:cubicBezTo>
                <a:cubicBezTo>
                  <a:pt x="378872" y="86380"/>
                  <a:pt x="350212" y="91764"/>
                  <a:pt x="336711" y="101891"/>
                </a:cubicBezTo>
                <a:cubicBezTo>
                  <a:pt x="327053" y="109136"/>
                  <a:pt x="321210" y="120538"/>
                  <a:pt x="312123" y="128487"/>
                </a:cubicBezTo>
                <a:cubicBezTo>
                  <a:pt x="301310" y="137945"/>
                  <a:pt x="286598" y="141681"/>
                  <a:pt x="273985" y="148559"/>
                </a:cubicBezTo>
                <a:cubicBezTo>
                  <a:pt x="266819" y="152466"/>
                  <a:pt x="262619" y="160309"/>
                  <a:pt x="256422" y="165620"/>
                </a:cubicBezTo>
                <a:cubicBezTo>
                  <a:pt x="250851" y="170395"/>
                  <a:pt x="243310" y="172332"/>
                  <a:pt x="236350" y="174653"/>
                </a:cubicBezTo>
                <a:cubicBezTo>
                  <a:pt x="224697" y="178539"/>
                  <a:pt x="211983" y="177985"/>
                  <a:pt x="199718" y="178667"/>
                </a:cubicBezTo>
                <a:cubicBezTo>
                  <a:pt x="194608" y="178951"/>
                  <a:pt x="189750" y="181113"/>
                  <a:pt x="184664" y="181678"/>
                </a:cubicBezTo>
                <a:cubicBezTo>
                  <a:pt x="167707" y="183563"/>
                  <a:pt x="150529" y="182327"/>
                  <a:pt x="133480" y="181678"/>
                </a:cubicBezTo>
                <a:cubicBezTo>
                  <a:pt x="124705" y="181344"/>
                  <a:pt x="117083" y="174891"/>
                  <a:pt x="108390" y="173649"/>
                </a:cubicBezTo>
                <a:cubicBezTo>
                  <a:pt x="96783" y="171990"/>
                  <a:pt x="85990" y="182366"/>
                  <a:pt x="74267" y="182180"/>
                </a:cubicBezTo>
                <a:cubicBezTo>
                  <a:pt x="59708" y="181949"/>
                  <a:pt x="59665" y="182475"/>
                  <a:pt x="45162" y="181176"/>
                </a:cubicBezTo>
                <a:cubicBezTo>
                  <a:pt x="36562" y="180406"/>
                  <a:pt x="29658" y="172596"/>
                  <a:pt x="21076" y="171642"/>
                </a:cubicBezTo>
                <a:cubicBezTo>
                  <a:pt x="14076" y="170864"/>
                  <a:pt x="7043" y="173147"/>
                  <a:pt x="0" y="173147"/>
                </a:cubicBezTo>
              </a:path>
            </a:pathLst>
          </a:cu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9" name="Google Shape;949;p83"/>
          <p:cNvSpPr/>
          <p:nvPr/>
        </p:nvSpPr>
        <p:spPr>
          <a:xfrm>
            <a:off x="-313625" y="-209906"/>
            <a:ext cx="9817125" cy="5503950"/>
          </a:xfrm>
          <a:custGeom>
            <a:avLst/>
            <a:gdLst/>
            <a:ahLst/>
            <a:cxnLst/>
            <a:rect l="l" t="t" r="r" b="b"/>
            <a:pathLst>
              <a:path w="392685" h="220158" extrusionOk="0">
                <a:moveTo>
                  <a:pt x="0" y="31479"/>
                </a:moveTo>
                <a:cubicBezTo>
                  <a:pt x="15130" y="20673"/>
                  <a:pt x="36660" y="22023"/>
                  <a:pt x="55198" y="23450"/>
                </a:cubicBezTo>
                <a:cubicBezTo>
                  <a:pt x="62584" y="24018"/>
                  <a:pt x="69945" y="27007"/>
                  <a:pt x="77278" y="25959"/>
                </a:cubicBezTo>
                <a:cubicBezTo>
                  <a:pt x="90485" y="24072"/>
                  <a:pt x="103639" y="19174"/>
                  <a:pt x="116920" y="20439"/>
                </a:cubicBezTo>
                <a:cubicBezTo>
                  <a:pt x="129498" y="21637"/>
                  <a:pt x="142048" y="26743"/>
                  <a:pt x="154556" y="24956"/>
                </a:cubicBezTo>
                <a:cubicBezTo>
                  <a:pt x="165071" y="23453"/>
                  <a:pt x="175629" y="19623"/>
                  <a:pt x="186169" y="20941"/>
                </a:cubicBezTo>
                <a:cubicBezTo>
                  <a:pt x="197883" y="22406"/>
                  <a:pt x="207516" y="32614"/>
                  <a:pt x="219289" y="33486"/>
                </a:cubicBezTo>
                <a:cubicBezTo>
                  <a:pt x="229365" y="34232"/>
                  <a:pt x="238853" y="27967"/>
                  <a:pt x="247891" y="23450"/>
                </a:cubicBezTo>
                <a:cubicBezTo>
                  <a:pt x="256124" y="19335"/>
                  <a:pt x="265135" y="16946"/>
                  <a:pt x="273985" y="14418"/>
                </a:cubicBezTo>
                <a:cubicBezTo>
                  <a:pt x="289813" y="9896"/>
                  <a:pt x="307748" y="15680"/>
                  <a:pt x="323162" y="9901"/>
                </a:cubicBezTo>
                <a:cubicBezTo>
                  <a:pt x="332721" y="6317"/>
                  <a:pt x="342277" y="-1737"/>
                  <a:pt x="352267" y="367"/>
                </a:cubicBezTo>
                <a:cubicBezTo>
                  <a:pt x="356226" y="1201"/>
                  <a:pt x="351555" y="8443"/>
                  <a:pt x="350761" y="12410"/>
                </a:cubicBezTo>
                <a:cubicBezTo>
                  <a:pt x="349610" y="18160"/>
                  <a:pt x="352916" y="24224"/>
                  <a:pt x="351765" y="29974"/>
                </a:cubicBezTo>
                <a:cubicBezTo>
                  <a:pt x="351565" y="30971"/>
                  <a:pt x="351656" y="32170"/>
                  <a:pt x="352267" y="32984"/>
                </a:cubicBezTo>
                <a:cubicBezTo>
                  <a:pt x="356598" y="38756"/>
                  <a:pt x="365142" y="41339"/>
                  <a:pt x="367823" y="48039"/>
                </a:cubicBezTo>
                <a:cubicBezTo>
                  <a:pt x="369254" y="51614"/>
                  <a:pt x="364815" y="56657"/>
                  <a:pt x="367321" y="59580"/>
                </a:cubicBezTo>
                <a:cubicBezTo>
                  <a:pt x="373784" y="67118"/>
                  <a:pt x="390002" y="66005"/>
                  <a:pt x="392411" y="75638"/>
                </a:cubicBezTo>
                <a:cubicBezTo>
                  <a:pt x="393508" y="80022"/>
                  <a:pt x="386388" y="82416"/>
                  <a:pt x="383881" y="86176"/>
                </a:cubicBezTo>
                <a:cubicBezTo>
                  <a:pt x="380886" y="90669"/>
                  <a:pt x="378600" y="96387"/>
                  <a:pt x="379364" y="101732"/>
                </a:cubicBezTo>
                <a:cubicBezTo>
                  <a:pt x="380539" y="109955"/>
                  <a:pt x="394510" y="117402"/>
                  <a:pt x="389902" y="124313"/>
                </a:cubicBezTo>
                <a:cubicBezTo>
                  <a:pt x="385292" y="131227"/>
                  <a:pt x="375443" y="133457"/>
                  <a:pt x="370834" y="140371"/>
                </a:cubicBezTo>
                <a:cubicBezTo>
                  <a:pt x="369324" y="142637"/>
                  <a:pt x="370339" y="145872"/>
                  <a:pt x="369328" y="148400"/>
                </a:cubicBezTo>
                <a:cubicBezTo>
                  <a:pt x="365987" y="156758"/>
                  <a:pt x="355018" y="159550"/>
                  <a:pt x="349256" y="166465"/>
                </a:cubicBezTo>
                <a:cubicBezTo>
                  <a:pt x="339918" y="177671"/>
                  <a:pt x="328273" y="186975"/>
                  <a:pt x="316137" y="195067"/>
                </a:cubicBezTo>
                <a:cubicBezTo>
                  <a:pt x="311895" y="197896"/>
                  <a:pt x="309156" y="202824"/>
                  <a:pt x="304595" y="205104"/>
                </a:cubicBezTo>
                <a:cubicBezTo>
                  <a:pt x="300679" y="207061"/>
                  <a:pt x="295613" y="201972"/>
                  <a:pt x="291549" y="203598"/>
                </a:cubicBezTo>
                <a:cubicBezTo>
                  <a:pt x="284053" y="206598"/>
                  <a:pt x="278691" y="213445"/>
                  <a:pt x="272982" y="219154"/>
                </a:cubicBezTo>
                <a:cubicBezTo>
                  <a:pt x="271288" y="220848"/>
                  <a:pt x="268782" y="216724"/>
                  <a:pt x="266458" y="216143"/>
                </a:cubicBezTo>
                <a:cubicBezTo>
                  <a:pt x="264733" y="215712"/>
                  <a:pt x="264536" y="219362"/>
                  <a:pt x="262946" y="220158"/>
                </a:cubicBezTo>
              </a:path>
            </a:pathLst>
          </a:custGeom>
          <a:noFill/>
          <a:ln w="9525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0" name="Google Shape;950;p83"/>
          <p:cNvSpPr/>
          <p:nvPr/>
        </p:nvSpPr>
        <p:spPr>
          <a:xfrm>
            <a:off x="-12550" y="-237163"/>
            <a:ext cx="9936600" cy="5418300"/>
          </a:xfrm>
          <a:custGeom>
            <a:avLst/>
            <a:gdLst/>
            <a:ahLst/>
            <a:cxnLst/>
            <a:rect l="l" t="t" r="r" b="b"/>
            <a:pathLst>
              <a:path w="397464" h="216732" extrusionOk="0">
                <a:moveTo>
                  <a:pt x="0" y="11996"/>
                </a:moveTo>
                <a:cubicBezTo>
                  <a:pt x="20909" y="11996"/>
                  <a:pt x="42027" y="15457"/>
                  <a:pt x="62726" y="12498"/>
                </a:cubicBezTo>
                <a:cubicBezTo>
                  <a:pt x="74827" y="10768"/>
                  <a:pt x="85865" y="4358"/>
                  <a:pt x="97852" y="1960"/>
                </a:cubicBezTo>
                <a:cubicBezTo>
                  <a:pt x="106806" y="169"/>
                  <a:pt x="113277" y="12119"/>
                  <a:pt x="121939" y="15007"/>
                </a:cubicBezTo>
                <a:cubicBezTo>
                  <a:pt x="128160" y="17081"/>
                  <a:pt x="134991" y="13723"/>
                  <a:pt x="141509" y="13000"/>
                </a:cubicBezTo>
                <a:cubicBezTo>
                  <a:pt x="147316" y="12356"/>
                  <a:pt x="152808" y="16053"/>
                  <a:pt x="158571" y="17014"/>
                </a:cubicBezTo>
                <a:cubicBezTo>
                  <a:pt x="167555" y="18512"/>
                  <a:pt x="177296" y="17088"/>
                  <a:pt x="185668" y="13501"/>
                </a:cubicBezTo>
                <a:cubicBezTo>
                  <a:pt x="192552" y="10551"/>
                  <a:pt x="198001" y="4392"/>
                  <a:pt x="205238" y="2462"/>
                </a:cubicBezTo>
                <a:cubicBezTo>
                  <a:pt x="216715" y="-598"/>
                  <a:pt x="229062" y="3272"/>
                  <a:pt x="240867" y="1960"/>
                </a:cubicBezTo>
                <a:cubicBezTo>
                  <a:pt x="269961" y="-1273"/>
                  <a:pt x="299413" y="417"/>
                  <a:pt x="328682" y="956"/>
                </a:cubicBezTo>
                <a:cubicBezTo>
                  <a:pt x="331877" y="1015"/>
                  <a:pt x="332788" y="6182"/>
                  <a:pt x="335708" y="7480"/>
                </a:cubicBezTo>
                <a:cubicBezTo>
                  <a:pt x="343832" y="11092"/>
                  <a:pt x="353055" y="3550"/>
                  <a:pt x="361802" y="1960"/>
                </a:cubicBezTo>
                <a:cubicBezTo>
                  <a:pt x="364106" y="1541"/>
                  <a:pt x="367779" y="-134"/>
                  <a:pt x="368827" y="1960"/>
                </a:cubicBezTo>
                <a:cubicBezTo>
                  <a:pt x="373219" y="10740"/>
                  <a:pt x="354903" y="19533"/>
                  <a:pt x="357285" y="29057"/>
                </a:cubicBezTo>
                <a:cubicBezTo>
                  <a:pt x="358439" y="33670"/>
                  <a:pt x="364071" y="35965"/>
                  <a:pt x="368325" y="38090"/>
                </a:cubicBezTo>
                <a:cubicBezTo>
                  <a:pt x="373632" y="40741"/>
                  <a:pt x="376576" y="46702"/>
                  <a:pt x="379866" y="51639"/>
                </a:cubicBezTo>
                <a:cubicBezTo>
                  <a:pt x="384505" y="58598"/>
                  <a:pt x="383788" y="67959"/>
                  <a:pt x="386892" y="75725"/>
                </a:cubicBezTo>
                <a:cubicBezTo>
                  <a:pt x="388670" y="80173"/>
                  <a:pt x="392127" y="84047"/>
                  <a:pt x="392913" y="88772"/>
                </a:cubicBezTo>
                <a:cubicBezTo>
                  <a:pt x="393737" y="93725"/>
                  <a:pt x="391514" y="98886"/>
                  <a:pt x="392412" y="103826"/>
                </a:cubicBezTo>
                <a:cubicBezTo>
                  <a:pt x="393843" y="111702"/>
                  <a:pt x="398870" y="119646"/>
                  <a:pt x="396928" y="127411"/>
                </a:cubicBezTo>
                <a:cubicBezTo>
                  <a:pt x="394456" y="137294"/>
                  <a:pt x="385886" y="144643"/>
                  <a:pt x="381874" y="154007"/>
                </a:cubicBezTo>
                <a:cubicBezTo>
                  <a:pt x="379100" y="160481"/>
                  <a:pt x="387002" y="169043"/>
                  <a:pt x="383379" y="175083"/>
                </a:cubicBezTo>
                <a:cubicBezTo>
                  <a:pt x="379036" y="182324"/>
                  <a:pt x="369328" y="184448"/>
                  <a:pt x="362303" y="189133"/>
                </a:cubicBezTo>
                <a:cubicBezTo>
                  <a:pt x="357759" y="192163"/>
                  <a:pt x="352690" y="195064"/>
                  <a:pt x="349758" y="199671"/>
                </a:cubicBezTo>
                <a:cubicBezTo>
                  <a:pt x="348352" y="201880"/>
                  <a:pt x="348519" y="205397"/>
                  <a:pt x="346246" y="206696"/>
                </a:cubicBezTo>
                <a:cubicBezTo>
                  <a:pt x="341596" y="209353"/>
                  <a:pt x="335489" y="206440"/>
                  <a:pt x="330188" y="207198"/>
                </a:cubicBezTo>
                <a:cubicBezTo>
                  <a:pt x="328367" y="207458"/>
                  <a:pt x="331101" y="211120"/>
                  <a:pt x="330188" y="212718"/>
                </a:cubicBezTo>
                <a:cubicBezTo>
                  <a:pt x="328850" y="215060"/>
                  <a:pt x="325860" y="216732"/>
                  <a:pt x="323163" y="216732"/>
                </a:cubicBezTo>
              </a:path>
            </a:pathLst>
          </a:cu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1" name="Google Shape;951;p83"/>
          <p:cNvSpPr txBox="1">
            <a:spLocks noGrp="1"/>
          </p:cNvSpPr>
          <p:nvPr>
            <p:ph type="title"/>
          </p:nvPr>
        </p:nvSpPr>
        <p:spPr>
          <a:xfrm>
            <a:off x="1113200" y="70825"/>
            <a:ext cx="8318100" cy="14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1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Format Keterangan Surat Tertulis</a:t>
            </a:r>
            <a:endParaRPr sz="3000" b="1" i="1">
              <a:solidFill>
                <a:srgbClr val="FF99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2" name="Google Shape;952;p83"/>
          <p:cNvSpPr txBox="1">
            <a:spLocks noGrp="1"/>
          </p:cNvSpPr>
          <p:nvPr>
            <p:ph type="body" idx="1"/>
          </p:nvPr>
        </p:nvSpPr>
        <p:spPr>
          <a:xfrm>
            <a:off x="96944" y="998748"/>
            <a:ext cx="4238400" cy="23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eriod"/>
            </a:pPr>
            <a:r>
              <a:rPr lang="en" sz="1400" b="1">
                <a:solidFill>
                  <a:srgbClr val="FFFFFF"/>
                </a:solidFill>
              </a:rPr>
              <a:t>Kepala surat</a:t>
            </a:r>
            <a:endParaRPr sz="1400" b="1"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eriod"/>
            </a:pPr>
            <a:r>
              <a:rPr lang="en" sz="1400" b="1">
                <a:solidFill>
                  <a:srgbClr val="FFFFFF"/>
                </a:solidFill>
              </a:rPr>
              <a:t>Pembukaan</a:t>
            </a:r>
            <a:endParaRPr sz="1400" b="1"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eriod"/>
            </a:pPr>
            <a:r>
              <a:rPr lang="en" sz="1400" b="1">
                <a:solidFill>
                  <a:srgbClr val="FFFFFF"/>
                </a:solidFill>
              </a:rPr>
              <a:t>Keterangan terkait pokok permohonan</a:t>
            </a:r>
            <a:endParaRPr sz="1400" b="1"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Hasil pengawasan atas pokok permohonan</a:t>
            </a:r>
            <a:endParaRPr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eriod"/>
            </a:pPr>
            <a:r>
              <a:rPr lang="en" sz="1400" b="1">
                <a:solidFill>
                  <a:srgbClr val="FFFFFF"/>
                </a:solidFill>
              </a:rPr>
              <a:t>Keterangan tambahan di luar pokok permohonan</a:t>
            </a:r>
            <a:endParaRPr sz="1400" b="1"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Hasil pengawasan terkait putung rekap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Penanganan pelanggaran lainnya yang erat kaitannya dengan perselisihan hasil</a:t>
            </a:r>
            <a:endParaRPr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eriod"/>
            </a:pPr>
            <a:r>
              <a:rPr lang="en" sz="1400" b="1">
                <a:solidFill>
                  <a:srgbClr val="FFFFFF"/>
                </a:solidFill>
              </a:rPr>
              <a:t>Penutup</a:t>
            </a:r>
            <a:endParaRPr sz="1400" b="1"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Tanda tangan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Daftar Bukti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Lampiran (hasil pengawasan tahapan secara lengkap)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953" name="Google Shape;953;p83"/>
          <p:cNvPicPr preferRelativeResize="0"/>
          <p:nvPr/>
        </p:nvPicPr>
        <p:blipFill rotWithShape="1">
          <a:blip r:embed="rId3">
            <a:alphaModFix/>
          </a:blip>
          <a:srcRect r="3056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4" name="Google Shape;954;p83"/>
          <p:cNvSpPr txBox="1">
            <a:spLocks noGrp="1"/>
          </p:cNvSpPr>
          <p:nvPr>
            <p:ph type="body" idx="1"/>
          </p:nvPr>
        </p:nvSpPr>
        <p:spPr>
          <a:xfrm>
            <a:off x="4466000" y="1012321"/>
            <a:ext cx="50082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lphaUcPeriod"/>
            </a:pPr>
            <a:r>
              <a:rPr lang="en" sz="1400" b="1">
                <a:solidFill>
                  <a:srgbClr val="FFFFFF"/>
                </a:solidFill>
              </a:rPr>
              <a:t>Identitas Bawaslu</a:t>
            </a:r>
            <a:endParaRPr sz="1400" b="1">
              <a:solidFill>
                <a:srgbClr val="FFFFFF"/>
              </a:solidFill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lphaUcPeriod"/>
            </a:pPr>
            <a:r>
              <a:rPr lang="en" sz="1400" b="1">
                <a:solidFill>
                  <a:srgbClr val="FFFFFF"/>
                </a:solidFill>
              </a:rPr>
              <a:t>Pelaksanaan Pengawasan</a:t>
            </a:r>
            <a:br>
              <a:rPr lang="en" sz="1400" b="1">
                <a:solidFill>
                  <a:srgbClr val="FFFFFF"/>
                </a:solidFill>
              </a:rPr>
            </a:br>
            <a:r>
              <a:rPr lang="en" sz="1400">
                <a:solidFill>
                  <a:srgbClr val="FFFFFF"/>
                </a:solidFill>
              </a:rPr>
              <a:t>(Uraikan secara singkat pengawasan yang telah dilaksanakan untuk seluruh tahapan)</a:t>
            </a:r>
            <a:endParaRPr sz="1400">
              <a:solidFill>
                <a:srgbClr val="FFFFFF"/>
              </a:solidFill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lphaUcPeriod"/>
            </a:pPr>
            <a:r>
              <a:rPr lang="en" sz="1400" b="1">
                <a:solidFill>
                  <a:srgbClr val="FFFFFF"/>
                </a:solidFill>
              </a:rPr>
              <a:t>Tindak Lanjut Laporan dan Temuan</a:t>
            </a:r>
            <a:br>
              <a:rPr lang="en" sz="1400" b="1">
                <a:solidFill>
                  <a:srgbClr val="FFFFFF"/>
                </a:solidFill>
              </a:rPr>
            </a:br>
            <a:r>
              <a:rPr lang="en" sz="1400">
                <a:solidFill>
                  <a:srgbClr val="FFFFFF"/>
                </a:solidFill>
              </a:rPr>
              <a:t>(tindak lanjut penanganan pelanggaran yang bersumber dari laporan, temuan, dan penyelesaian sengketa)</a:t>
            </a:r>
            <a:endParaRPr sz="1400">
              <a:solidFill>
                <a:srgbClr val="FFFFFF"/>
              </a:solidFill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lphaUcPeriod"/>
            </a:pPr>
            <a:r>
              <a:rPr lang="en" sz="1400" b="1">
                <a:solidFill>
                  <a:srgbClr val="FFFFFF"/>
                </a:solidFill>
              </a:rPr>
              <a:t>Keterangan Bawaslu berkaitan dengan Pokok Permasalahan yang Dimohonkan</a:t>
            </a:r>
            <a:br>
              <a:rPr lang="en" sz="1400" b="1">
                <a:solidFill>
                  <a:srgbClr val="FFFFFF"/>
                </a:solidFill>
              </a:rPr>
            </a:br>
            <a:r>
              <a:rPr lang="en" sz="1400">
                <a:solidFill>
                  <a:srgbClr val="FFFFFF"/>
                </a:solidFill>
              </a:rPr>
              <a:t>(Uraikan secara singkat penanganan laporan/temuan/sengketa berdasarkan pada dalil Pemohon)</a:t>
            </a:r>
            <a:endParaRPr sz="1400">
              <a:solidFill>
                <a:srgbClr val="FFFFFF"/>
              </a:solidFill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lphaUcPeriod"/>
            </a:pPr>
            <a:r>
              <a:rPr lang="en" sz="1400" b="1">
                <a:solidFill>
                  <a:srgbClr val="FFFFFF"/>
                </a:solidFill>
              </a:rPr>
              <a:t>Uraian Singkat Jumlah dan Jenis Pelanggaran yang terkait dengan Pokok Permohonan</a:t>
            </a:r>
            <a:endParaRPr sz="1400" b="1">
              <a:solidFill>
                <a:srgbClr val="FFFFFF"/>
              </a:solidFill>
            </a:endParaRPr>
          </a:p>
        </p:txBody>
      </p:sp>
      <p:sp>
        <p:nvSpPr>
          <p:cNvPr id="955" name="Google Shape;955;p83"/>
          <p:cNvSpPr/>
          <p:nvPr/>
        </p:nvSpPr>
        <p:spPr>
          <a:xfrm>
            <a:off x="4399550" y="1090267"/>
            <a:ext cx="66300" cy="383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83"/>
          <p:cNvSpPr txBox="1"/>
          <p:nvPr/>
        </p:nvSpPr>
        <p:spPr>
          <a:xfrm>
            <a:off x="681425" y="666238"/>
            <a:ext cx="40131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rgbClr val="FFFFFF"/>
                </a:solidFill>
              </a:rPr>
              <a:t>Perbawaslu No. 22 Tahun 2018 </a:t>
            </a:r>
            <a:endParaRPr sz="1800" b="1" u="sng">
              <a:solidFill>
                <a:srgbClr val="FFFFFF"/>
              </a:solidFill>
            </a:endParaRPr>
          </a:p>
        </p:txBody>
      </p:sp>
      <p:sp>
        <p:nvSpPr>
          <p:cNvPr id="957" name="Google Shape;957;p83"/>
          <p:cNvSpPr txBox="1"/>
          <p:nvPr/>
        </p:nvSpPr>
        <p:spPr>
          <a:xfrm>
            <a:off x="5470719" y="666238"/>
            <a:ext cx="40131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rgbClr val="FFFFFF"/>
                </a:solidFill>
              </a:rPr>
              <a:t>PMK No. 6 Tahun 2018</a:t>
            </a:r>
            <a:endParaRPr sz="1800" b="1" u="sng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84"/>
          <p:cNvSpPr txBox="1">
            <a:spLocks noGrp="1"/>
          </p:cNvSpPr>
          <p:nvPr>
            <p:ph type="body" idx="1"/>
          </p:nvPr>
        </p:nvSpPr>
        <p:spPr>
          <a:xfrm>
            <a:off x="4328075" y="145475"/>
            <a:ext cx="4453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" sz="1400" b="1" i="1">
                <a:solidFill>
                  <a:schemeClr val="dk1"/>
                </a:solidFill>
              </a:rPr>
              <a:t>menerima uang dan/atau materi lainnya dari Pihak Pemohon, Termohon, dan/atau Pihak Terkait dalam rangka pemberian keterangan;</a:t>
            </a:r>
            <a:endParaRPr sz="1400" b="1" i="1">
              <a:solidFill>
                <a:schemeClr val="dk1"/>
              </a:solidFill>
            </a:endParaRPr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" sz="1400" b="1" i="1">
                <a:solidFill>
                  <a:schemeClr val="dk1"/>
                </a:solidFill>
              </a:rPr>
              <a:t>memberikan janji yang dapat menguntungkan dan/atau merugikan salah satu pihak;</a:t>
            </a:r>
            <a:endParaRPr sz="1400" b="1" i="1">
              <a:solidFill>
                <a:schemeClr val="dk1"/>
              </a:solidFill>
            </a:endParaRPr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" sz="1400" b="1" i="1">
                <a:solidFill>
                  <a:schemeClr val="dk1"/>
                </a:solidFill>
              </a:rPr>
              <a:t>menyampaikan keterangan lisan yang mengakibatkan terjadinya konflik kepentingan dengan Pemohon, Termohon, dan/atau Pihak Terkait;</a:t>
            </a:r>
            <a:endParaRPr sz="1400" b="1" i="1">
              <a:solidFill>
                <a:schemeClr val="dk1"/>
              </a:solidFill>
            </a:endParaRPr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" sz="1400" b="1" i="1">
                <a:solidFill>
                  <a:schemeClr val="dk1"/>
                </a:solidFill>
              </a:rPr>
              <a:t>memberikan keterangan dalam persidangan tanpa surat tugas yang ditandatangani oleh Ketua Bawaslu; dan</a:t>
            </a:r>
            <a:endParaRPr sz="1400" b="1" i="1">
              <a:solidFill>
                <a:schemeClr val="dk1"/>
              </a:solidFill>
            </a:endParaRPr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" sz="1400" b="1" i="1">
                <a:solidFill>
                  <a:schemeClr val="dk1"/>
                </a:solidFill>
              </a:rPr>
              <a:t>menjadi saksi bagi pihak Pemohon, Termohon, dan/atau Pihak Terkait.</a:t>
            </a:r>
            <a:endParaRPr sz="1400" b="1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1600"/>
              </a:spcAft>
              <a:buNone/>
            </a:pPr>
            <a:endParaRPr b="1" i="1"/>
          </a:p>
        </p:txBody>
      </p:sp>
      <p:pic>
        <p:nvPicPr>
          <p:cNvPr id="963" name="Google Shape;963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320545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4" name="Google Shape;964;p84"/>
          <p:cNvSpPr/>
          <p:nvPr/>
        </p:nvSpPr>
        <p:spPr>
          <a:xfrm>
            <a:off x="1792405" y="3462450"/>
            <a:ext cx="925650" cy="1392500"/>
          </a:xfrm>
          <a:custGeom>
            <a:avLst/>
            <a:gdLst/>
            <a:ahLst/>
            <a:cxnLst/>
            <a:rect l="l" t="t" r="r" b="b"/>
            <a:pathLst>
              <a:path w="37026" h="55700" extrusionOk="0">
                <a:moveTo>
                  <a:pt x="33181" y="0"/>
                </a:moveTo>
                <a:cubicBezTo>
                  <a:pt x="34972" y="3135"/>
                  <a:pt x="39042" y="9197"/>
                  <a:pt x="35690" y="10538"/>
                </a:cubicBezTo>
                <a:cubicBezTo>
                  <a:pt x="30836" y="12480"/>
                  <a:pt x="23831" y="8848"/>
                  <a:pt x="20134" y="12545"/>
                </a:cubicBezTo>
                <a:cubicBezTo>
                  <a:pt x="14530" y="18149"/>
                  <a:pt x="9179" y="24003"/>
                  <a:pt x="3575" y="29607"/>
                </a:cubicBezTo>
                <a:cubicBezTo>
                  <a:pt x="188" y="32994"/>
                  <a:pt x="-376" y="38960"/>
                  <a:pt x="564" y="43657"/>
                </a:cubicBezTo>
                <a:cubicBezTo>
                  <a:pt x="1352" y="47597"/>
                  <a:pt x="-732" y="52107"/>
                  <a:pt x="1066" y="55700"/>
                </a:cubicBezTo>
              </a:path>
            </a:pathLst>
          </a:custGeom>
          <a:noFill/>
          <a:ln w="19050" cap="flat" cmpd="sng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5" name="Google Shape;965;p84"/>
          <p:cNvSpPr/>
          <p:nvPr/>
        </p:nvSpPr>
        <p:spPr>
          <a:xfrm>
            <a:off x="1982125" y="445025"/>
            <a:ext cx="859700" cy="2182850"/>
          </a:xfrm>
          <a:custGeom>
            <a:avLst/>
            <a:gdLst/>
            <a:ahLst/>
            <a:cxnLst/>
            <a:rect l="l" t="t" r="r" b="b"/>
            <a:pathLst>
              <a:path w="34388" h="87314" extrusionOk="0">
                <a:moveTo>
                  <a:pt x="0" y="0"/>
                </a:moveTo>
                <a:cubicBezTo>
                  <a:pt x="6348" y="1586"/>
                  <a:pt x="10485" y="8107"/>
                  <a:pt x="16560" y="10538"/>
                </a:cubicBezTo>
                <a:cubicBezTo>
                  <a:pt x="22849" y="13055"/>
                  <a:pt x="30135" y="15769"/>
                  <a:pt x="33621" y="21577"/>
                </a:cubicBezTo>
                <a:cubicBezTo>
                  <a:pt x="35257" y="24302"/>
                  <a:pt x="33621" y="27934"/>
                  <a:pt x="33621" y="31112"/>
                </a:cubicBezTo>
                <a:cubicBezTo>
                  <a:pt x="33621" y="38823"/>
                  <a:pt x="32051" y="46796"/>
                  <a:pt x="28603" y="53693"/>
                </a:cubicBezTo>
                <a:cubicBezTo>
                  <a:pt x="26950" y="56998"/>
                  <a:pt x="28494" y="61148"/>
                  <a:pt x="27599" y="64733"/>
                </a:cubicBezTo>
                <a:cubicBezTo>
                  <a:pt x="25552" y="72934"/>
                  <a:pt x="23619" y="83534"/>
                  <a:pt x="16058" y="87314"/>
                </a:cubicBezTo>
              </a:path>
            </a:pathLst>
          </a:custGeom>
          <a:noFill/>
          <a:ln w="19050" cap="flat" cmpd="sng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6" name="Google Shape;966;p84"/>
          <p:cNvSpPr/>
          <p:nvPr/>
        </p:nvSpPr>
        <p:spPr>
          <a:xfrm>
            <a:off x="2095025" y="363800"/>
            <a:ext cx="941850" cy="1881775"/>
          </a:xfrm>
          <a:custGeom>
            <a:avLst/>
            <a:gdLst/>
            <a:ahLst/>
            <a:cxnLst/>
            <a:rect l="l" t="t" r="r" b="b"/>
            <a:pathLst>
              <a:path w="37674" h="75271" extrusionOk="0">
                <a:moveTo>
                  <a:pt x="0" y="0"/>
                </a:moveTo>
                <a:cubicBezTo>
                  <a:pt x="6395" y="2559"/>
                  <a:pt x="11382" y="8368"/>
                  <a:pt x="18065" y="10036"/>
                </a:cubicBezTo>
                <a:cubicBezTo>
                  <a:pt x="24756" y="11706"/>
                  <a:pt x="32257" y="13188"/>
                  <a:pt x="37134" y="18065"/>
                </a:cubicBezTo>
                <a:cubicBezTo>
                  <a:pt x="39155" y="20086"/>
                  <a:pt x="33653" y="23275"/>
                  <a:pt x="34123" y="26094"/>
                </a:cubicBezTo>
                <a:cubicBezTo>
                  <a:pt x="35749" y="35841"/>
                  <a:pt x="35016" y="46115"/>
                  <a:pt x="32618" y="55701"/>
                </a:cubicBezTo>
                <a:cubicBezTo>
                  <a:pt x="30984" y="62234"/>
                  <a:pt x="27600" y="68537"/>
                  <a:pt x="27600" y="75271"/>
                </a:cubicBezTo>
              </a:path>
            </a:pathLst>
          </a:cu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7" name="Google Shape;967;p84"/>
          <p:cNvSpPr/>
          <p:nvPr/>
        </p:nvSpPr>
        <p:spPr>
          <a:xfrm>
            <a:off x="1919400" y="3638075"/>
            <a:ext cx="902325" cy="978525"/>
          </a:xfrm>
          <a:custGeom>
            <a:avLst/>
            <a:gdLst/>
            <a:ahLst/>
            <a:cxnLst/>
            <a:rect l="l" t="t" r="r" b="b"/>
            <a:pathLst>
              <a:path w="36093" h="39141" extrusionOk="0">
                <a:moveTo>
                  <a:pt x="34123" y="0"/>
                </a:moveTo>
                <a:cubicBezTo>
                  <a:pt x="34975" y="1706"/>
                  <a:pt x="36977" y="4171"/>
                  <a:pt x="35628" y="5520"/>
                </a:cubicBezTo>
                <a:cubicBezTo>
                  <a:pt x="31009" y="10139"/>
                  <a:pt x="21179" y="5418"/>
                  <a:pt x="16560" y="10037"/>
                </a:cubicBezTo>
                <a:cubicBezTo>
                  <a:pt x="8667" y="17930"/>
                  <a:pt x="0" y="27979"/>
                  <a:pt x="0" y="39141"/>
                </a:cubicBezTo>
              </a:path>
            </a:pathLst>
          </a:cu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8" name="Google Shape;968;p84"/>
          <p:cNvSpPr/>
          <p:nvPr/>
        </p:nvSpPr>
        <p:spPr>
          <a:xfrm>
            <a:off x="0" y="0"/>
            <a:ext cx="1066200" cy="5143500"/>
          </a:xfrm>
          <a:prstGeom prst="rect">
            <a:avLst/>
          </a:prstGeom>
          <a:solidFill>
            <a:srgbClr val="F1C232">
              <a:alpha val="303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84"/>
          <p:cNvSpPr/>
          <p:nvPr/>
        </p:nvSpPr>
        <p:spPr>
          <a:xfrm>
            <a:off x="3142725" y="-12600"/>
            <a:ext cx="163200" cy="5168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84"/>
          <p:cNvSpPr/>
          <p:nvPr/>
        </p:nvSpPr>
        <p:spPr>
          <a:xfrm>
            <a:off x="1066200" y="0"/>
            <a:ext cx="389100" cy="5168700"/>
          </a:xfrm>
          <a:prstGeom prst="rect">
            <a:avLst/>
          </a:prstGeom>
          <a:solidFill>
            <a:srgbClr val="FFFFFF">
              <a:alpha val="15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84"/>
          <p:cNvSpPr txBox="1">
            <a:spLocks noGrp="1"/>
          </p:cNvSpPr>
          <p:nvPr>
            <p:ph type="title"/>
          </p:nvPr>
        </p:nvSpPr>
        <p:spPr>
          <a:xfrm>
            <a:off x="2095025" y="2889750"/>
            <a:ext cx="235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A61C00"/>
                </a:solidFill>
                <a:highlight>
                  <a:srgbClr val="F1C232"/>
                </a:highlight>
                <a:latin typeface="Poppins"/>
                <a:ea typeface="Poppins"/>
                <a:cs typeface="Poppins"/>
                <a:sym typeface="Poppins"/>
              </a:rPr>
              <a:t>LARANGAN</a:t>
            </a:r>
            <a:endParaRPr b="1" i="1">
              <a:solidFill>
                <a:srgbClr val="A61C00"/>
              </a:solidFill>
              <a:highlight>
                <a:srgbClr val="F1C232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72" name="Google Shape;972;p84"/>
          <p:cNvSpPr txBox="1"/>
          <p:nvPr/>
        </p:nvSpPr>
        <p:spPr>
          <a:xfrm>
            <a:off x="2870450" y="3357950"/>
            <a:ext cx="1472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(PASAL 14)</a:t>
            </a:r>
            <a:endParaRPr sz="18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73" name="Google Shape;973;p84"/>
          <p:cNvPicPr preferRelativeResize="0"/>
          <p:nvPr/>
        </p:nvPicPr>
        <p:blipFill rotWithShape="1">
          <a:blip r:embed="rId4">
            <a:alphaModFix/>
          </a:blip>
          <a:srcRect r="3056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85"/>
          <p:cNvSpPr txBox="1">
            <a:spLocks noGrp="1"/>
          </p:cNvSpPr>
          <p:nvPr>
            <p:ph type="body" idx="1"/>
          </p:nvPr>
        </p:nvSpPr>
        <p:spPr>
          <a:xfrm>
            <a:off x="5078925" y="-36325"/>
            <a:ext cx="3600900" cy="47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Poppins"/>
              <a:buAutoNum type="arabicPeriod"/>
            </a:pPr>
            <a:r>
              <a:rPr lang="en" sz="17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Pemahaman terhadap format keterangan tertulis berdasarkan Perbawaslu No. 22 Tahun 2018 dan PMK No. 6 Tahun 2018</a:t>
            </a:r>
            <a:endParaRPr sz="1700" b="1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Poppins"/>
              <a:buAutoNum type="arabicPeriod"/>
            </a:pPr>
            <a:r>
              <a:rPr lang="en" sz="17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Pemahaman dan penguasaan terhadap pokok permohonan yang menjadi bagian dari Bawaslu</a:t>
            </a:r>
            <a:endParaRPr sz="1700" b="1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Poppins"/>
              <a:buAutoNum type="arabicPeriod"/>
            </a:pPr>
            <a:r>
              <a:rPr lang="en" sz="17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Bukti-bukti harus dicantumkan dalam setiap poin pemberian keterangan Bawaslu, serta dilampirkan dalam keterangan tertulis</a:t>
            </a:r>
            <a:endParaRPr sz="1700" b="1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79" name="Google Shape;979;p85"/>
          <p:cNvSpPr/>
          <p:nvPr/>
        </p:nvSpPr>
        <p:spPr>
          <a:xfrm>
            <a:off x="401475" y="363750"/>
            <a:ext cx="4416000" cy="44160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85"/>
          <p:cNvSpPr/>
          <p:nvPr/>
        </p:nvSpPr>
        <p:spPr>
          <a:xfrm>
            <a:off x="500875" y="2986675"/>
            <a:ext cx="1542900" cy="1542900"/>
          </a:xfrm>
          <a:prstGeom prst="ellipse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85"/>
          <p:cNvSpPr txBox="1">
            <a:spLocks noGrp="1"/>
          </p:cNvSpPr>
          <p:nvPr>
            <p:ph type="title"/>
          </p:nvPr>
        </p:nvSpPr>
        <p:spPr>
          <a:xfrm>
            <a:off x="677425" y="1375225"/>
            <a:ext cx="381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 dirty="0">
                <a:solidFill>
                  <a:srgbClr val="A61C00"/>
                </a:solidFill>
                <a:latin typeface="Poppins"/>
                <a:ea typeface="Poppins"/>
                <a:cs typeface="Poppins"/>
                <a:sym typeface="Poppins"/>
              </a:rPr>
              <a:t>Hal-hal yang perlu ditingkatkan dalam penyusunan Keterangan Tertulis</a:t>
            </a:r>
            <a:endParaRPr sz="1800" b="1" i="1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82" name="Google Shape;982;p85"/>
          <p:cNvCxnSpPr/>
          <p:nvPr/>
        </p:nvCxnSpPr>
        <p:spPr>
          <a:xfrm>
            <a:off x="152400" y="4529575"/>
            <a:ext cx="1831500" cy="0"/>
          </a:xfrm>
          <a:prstGeom prst="straightConnector1">
            <a:avLst/>
          </a:prstGeom>
          <a:noFill/>
          <a:ln w="1143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83" name="Google Shape;983;p85"/>
          <p:cNvSpPr/>
          <p:nvPr/>
        </p:nvSpPr>
        <p:spPr>
          <a:xfrm>
            <a:off x="238350" y="188175"/>
            <a:ext cx="4252800" cy="4002000"/>
          </a:xfrm>
          <a:prstGeom prst="rect">
            <a:avLst/>
          </a:prstGeom>
          <a:noFill/>
          <a:ln w="28575" cap="flat" cmpd="sng">
            <a:solidFill>
              <a:srgbClr val="CC41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84" name="Google Shape;984;p85"/>
          <p:cNvCxnSpPr/>
          <p:nvPr/>
        </p:nvCxnSpPr>
        <p:spPr>
          <a:xfrm>
            <a:off x="4064625" y="514350"/>
            <a:ext cx="200700" cy="0"/>
          </a:xfrm>
          <a:prstGeom prst="straightConnector1">
            <a:avLst/>
          </a:prstGeom>
          <a:noFill/>
          <a:ln w="114300" cap="flat" cmpd="sng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85" name="Google Shape;985;p85"/>
          <p:cNvSpPr/>
          <p:nvPr/>
        </p:nvSpPr>
        <p:spPr>
          <a:xfrm>
            <a:off x="4265350" y="702525"/>
            <a:ext cx="112800" cy="125400"/>
          </a:xfrm>
          <a:prstGeom prst="ellipse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6" name="Google Shape;986;p85"/>
          <p:cNvPicPr preferRelativeResize="0"/>
          <p:nvPr/>
        </p:nvPicPr>
        <p:blipFill rotWithShape="1">
          <a:blip r:embed="rId3">
            <a:alphaModFix/>
          </a:blip>
          <a:srcRect r="3056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86"/>
          <p:cNvSpPr txBox="1">
            <a:spLocks noGrp="1"/>
          </p:cNvSpPr>
          <p:nvPr>
            <p:ph type="body" idx="1"/>
          </p:nvPr>
        </p:nvSpPr>
        <p:spPr>
          <a:xfrm>
            <a:off x="3008050" y="1308900"/>
            <a:ext cx="5282100" cy="13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“Penyusunan keterangan tertulis harus komprehensif, memaparkan kondisi sebenarnya secara lengkap dari beberapa aspek, baik aspek pencegahan, aspek pengawasan dan aspek tindak lanjutnya, disertai dengan bukti-buktinya.”</a:t>
            </a:r>
            <a:endParaRPr sz="2000" b="1" i="1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2" name="Google Shape;992;p86"/>
          <p:cNvSpPr/>
          <p:nvPr/>
        </p:nvSpPr>
        <p:spPr>
          <a:xfrm>
            <a:off x="1016150" y="1455250"/>
            <a:ext cx="1839600" cy="2546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86"/>
          <p:cNvSpPr/>
          <p:nvPr/>
        </p:nvSpPr>
        <p:spPr>
          <a:xfrm>
            <a:off x="528112" y="1751322"/>
            <a:ext cx="935275" cy="1653075"/>
          </a:xfrm>
          <a:custGeom>
            <a:avLst/>
            <a:gdLst/>
            <a:ahLst/>
            <a:cxnLst/>
            <a:rect l="l" t="t" r="r" b="b"/>
            <a:pathLst>
              <a:path w="37411" h="66123" extrusionOk="0">
                <a:moveTo>
                  <a:pt x="30060" y="41348"/>
                </a:moveTo>
                <a:cubicBezTo>
                  <a:pt x="31457" y="37158"/>
                  <a:pt x="27191" y="32836"/>
                  <a:pt x="24540" y="29304"/>
                </a:cubicBezTo>
                <a:cubicBezTo>
                  <a:pt x="21059" y="24666"/>
                  <a:pt x="19107" y="18853"/>
                  <a:pt x="15006" y="14752"/>
                </a:cubicBezTo>
                <a:cubicBezTo>
                  <a:pt x="10405" y="10151"/>
                  <a:pt x="4859" y="-4002"/>
                  <a:pt x="955" y="1203"/>
                </a:cubicBezTo>
                <a:cubicBezTo>
                  <a:pt x="-1919" y="5035"/>
                  <a:pt x="2927" y="10578"/>
                  <a:pt x="3966" y="15254"/>
                </a:cubicBezTo>
                <a:cubicBezTo>
                  <a:pt x="6667" y="27407"/>
                  <a:pt x="14232" y="38566"/>
                  <a:pt x="23035" y="47369"/>
                </a:cubicBezTo>
                <a:cubicBezTo>
                  <a:pt x="27435" y="51769"/>
                  <a:pt x="32565" y="56386"/>
                  <a:pt x="34075" y="62423"/>
                </a:cubicBezTo>
                <a:cubicBezTo>
                  <a:pt x="34402" y="63731"/>
                  <a:pt x="34960" y="66684"/>
                  <a:pt x="36082" y="65936"/>
                </a:cubicBezTo>
                <a:cubicBezTo>
                  <a:pt x="40268" y="63148"/>
                  <a:pt x="32829" y="55380"/>
                  <a:pt x="35078" y="50882"/>
                </a:cubicBezTo>
              </a:path>
            </a:pathLst>
          </a:custGeom>
          <a:noFill/>
          <a:ln w="19050" cap="flat" cmpd="sng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4" name="Google Shape;994;p86"/>
          <p:cNvSpPr/>
          <p:nvPr/>
        </p:nvSpPr>
        <p:spPr>
          <a:xfrm>
            <a:off x="1216875" y="2477700"/>
            <a:ext cx="414000" cy="414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86"/>
          <p:cNvSpPr/>
          <p:nvPr/>
        </p:nvSpPr>
        <p:spPr>
          <a:xfrm>
            <a:off x="777800" y="3073575"/>
            <a:ext cx="1216800" cy="1216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86"/>
          <p:cNvSpPr/>
          <p:nvPr/>
        </p:nvSpPr>
        <p:spPr>
          <a:xfrm>
            <a:off x="1128125" y="2371025"/>
            <a:ext cx="602100" cy="602100"/>
          </a:xfrm>
          <a:prstGeom prst="ellipse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86"/>
          <p:cNvSpPr/>
          <p:nvPr/>
        </p:nvSpPr>
        <p:spPr>
          <a:xfrm>
            <a:off x="777788" y="2691590"/>
            <a:ext cx="1625100" cy="1292750"/>
          </a:xfrm>
          <a:custGeom>
            <a:avLst/>
            <a:gdLst/>
            <a:ahLst/>
            <a:cxnLst/>
            <a:rect l="l" t="t" r="r" b="b"/>
            <a:pathLst>
              <a:path w="65004" h="51710" extrusionOk="0">
                <a:moveTo>
                  <a:pt x="24860" y="9497"/>
                </a:moveTo>
                <a:cubicBezTo>
                  <a:pt x="26531" y="5318"/>
                  <a:pt x="31036" y="-1850"/>
                  <a:pt x="34896" y="465"/>
                </a:cubicBezTo>
                <a:cubicBezTo>
                  <a:pt x="37351" y="1938"/>
                  <a:pt x="35204" y="6218"/>
                  <a:pt x="35899" y="8995"/>
                </a:cubicBezTo>
                <a:cubicBezTo>
                  <a:pt x="36416" y="11061"/>
                  <a:pt x="39085" y="11850"/>
                  <a:pt x="40416" y="13512"/>
                </a:cubicBezTo>
                <a:cubicBezTo>
                  <a:pt x="41912" y="15382"/>
                  <a:pt x="41734" y="18341"/>
                  <a:pt x="43427" y="20035"/>
                </a:cubicBezTo>
                <a:cubicBezTo>
                  <a:pt x="47730" y="24342"/>
                  <a:pt x="52534" y="28351"/>
                  <a:pt x="57979" y="31075"/>
                </a:cubicBezTo>
                <a:cubicBezTo>
                  <a:pt x="60391" y="32282"/>
                  <a:pt x="65004" y="32392"/>
                  <a:pt x="65004" y="35089"/>
                </a:cubicBezTo>
                <a:cubicBezTo>
                  <a:pt x="65004" y="42116"/>
                  <a:pt x="49549" y="31373"/>
                  <a:pt x="43928" y="35591"/>
                </a:cubicBezTo>
                <a:cubicBezTo>
                  <a:pt x="33717" y="43253"/>
                  <a:pt x="20818" y="47137"/>
                  <a:pt x="8300" y="49642"/>
                </a:cubicBezTo>
                <a:cubicBezTo>
                  <a:pt x="5655" y="50171"/>
                  <a:pt x="1124" y="53204"/>
                  <a:pt x="271" y="50645"/>
                </a:cubicBezTo>
                <a:cubicBezTo>
                  <a:pt x="-815" y="47389"/>
                  <a:pt x="5118" y="45764"/>
                  <a:pt x="7798" y="43620"/>
                </a:cubicBezTo>
                <a:cubicBezTo>
                  <a:pt x="17518" y="35845"/>
                  <a:pt x="31970" y="30841"/>
                  <a:pt x="35899" y="19031"/>
                </a:cubicBezTo>
              </a:path>
            </a:pathLst>
          </a:custGeom>
          <a:noFill/>
          <a:ln w="19050" cap="flat" cmpd="sng">
            <a:solidFill>
              <a:srgbClr val="A61C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8" name="Google Shape;998;p86"/>
          <p:cNvSpPr/>
          <p:nvPr/>
        </p:nvSpPr>
        <p:spPr>
          <a:xfrm>
            <a:off x="1116525" y="1530500"/>
            <a:ext cx="1630800" cy="37800"/>
          </a:xfrm>
          <a:prstGeom prst="rect">
            <a:avLst/>
          </a:prstGeom>
          <a:solidFill>
            <a:srgbClr val="F1C232"/>
          </a:solidFill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9" name="Google Shape;999;p86"/>
          <p:cNvPicPr preferRelativeResize="0"/>
          <p:nvPr/>
        </p:nvPicPr>
        <p:blipFill rotWithShape="1">
          <a:blip r:embed="rId3">
            <a:alphaModFix/>
          </a:blip>
          <a:srcRect r="3056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4125"/>
        </a:solidFill>
        <a:effectLst/>
      </p:bgPr>
    </p:bg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87"/>
          <p:cNvSpPr/>
          <p:nvPr/>
        </p:nvSpPr>
        <p:spPr>
          <a:xfrm>
            <a:off x="2853300" y="853050"/>
            <a:ext cx="3437400" cy="3437400"/>
          </a:xfrm>
          <a:prstGeom prst="ellipse">
            <a:avLst/>
          </a:prstGeom>
          <a:solidFill>
            <a:srgbClr val="F1C232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87"/>
          <p:cNvSpPr txBox="1">
            <a:spLocks noGrp="1"/>
          </p:cNvSpPr>
          <p:nvPr>
            <p:ph type="title"/>
          </p:nvPr>
        </p:nvSpPr>
        <p:spPr>
          <a:xfrm>
            <a:off x="311700" y="1892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i="1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TERIMA KASIH</a:t>
            </a:r>
            <a:endParaRPr sz="4800" b="1" i="1">
              <a:solidFill>
                <a:srgbClr val="FF99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006" name="Google Shape;1006;p87"/>
          <p:cNvCxnSpPr/>
          <p:nvPr/>
        </p:nvCxnSpPr>
        <p:spPr>
          <a:xfrm>
            <a:off x="2847750" y="2836125"/>
            <a:ext cx="3437400" cy="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7" name="Google Shape;1007;p87"/>
          <p:cNvSpPr/>
          <p:nvPr/>
        </p:nvSpPr>
        <p:spPr>
          <a:xfrm>
            <a:off x="3023375" y="2923025"/>
            <a:ext cx="3123725" cy="1141925"/>
          </a:xfrm>
          <a:custGeom>
            <a:avLst/>
            <a:gdLst/>
            <a:ahLst/>
            <a:cxnLst/>
            <a:rect l="l" t="t" r="r" b="b"/>
            <a:pathLst>
              <a:path w="124949" h="45677" extrusionOk="0">
                <a:moveTo>
                  <a:pt x="0" y="0"/>
                </a:moveTo>
                <a:cubicBezTo>
                  <a:pt x="13344" y="5334"/>
                  <a:pt x="14747" y="26690"/>
                  <a:pt x="27599" y="33119"/>
                </a:cubicBezTo>
                <a:cubicBezTo>
                  <a:pt x="37287" y="37965"/>
                  <a:pt x="48704" y="38019"/>
                  <a:pt x="59213" y="40646"/>
                </a:cubicBezTo>
                <a:cubicBezTo>
                  <a:pt x="66501" y="42468"/>
                  <a:pt x="74004" y="46985"/>
                  <a:pt x="81292" y="45162"/>
                </a:cubicBezTo>
                <a:cubicBezTo>
                  <a:pt x="96334" y="41400"/>
                  <a:pt x="104451" y="24512"/>
                  <a:pt x="115415" y="13548"/>
                </a:cubicBezTo>
                <a:cubicBezTo>
                  <a:pt x="119320" y="9643"/>
                  <a:pt x="120009" y="2468"/>
                  <a:pt x="124949" y="0"/>
                </a:cubicBezTo>
              </a:path>
            </a:pathLst>
          </a:custGeom>
          <a:noFill/>
          <a:ln w="9525" cap="flat" cmpd="sng">
            <a:solidFill>
              <a:srgbClr val="FFE599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8" name="Google Shape;1008;p87"/>
          <p:cNvSpPr/>
          <p:nvPr/>
        </p:nvSpPr>
        <p:spPr>
          <a:xfrm>
            <a:off x="3136275" y="1089433"/>
            <a:ext cx="2998300" cy="980525"/>
          </a:xfrm>
          <a:custGeom>
            <a:avLst/>
            <a:gdLst/>
            <a:ahLst/>
            <a:cxnLst/>
            <a:rect l="l" t="t" r="r" b="b"/>
            <a:pathLst>
              <a:path w="119932" h="39221" extrusionOk="0">
                <a:moveTo>
                  <a:pt x="0" y="37214"/>
                </a:moveTo>
                <a:cubicBezTo>
                  <a:pt x="2374" y="25348"/>
                  <a:pt x="12761" y="15025"/>
                  <a:pt x="23585" y="9614"/>
                </a:cubicBezTo>
                <a:cubicBezTo>
                  <a:pt x="29504" y="6655"/>
                  <a:pt x="36509" y="6550"/>
                  <a:pt x="42654" y="4094"/>
                </a:cubicBezTo>
                <a:cubicBezTo>
                  <a:pt x="50342" y="1021"/>
                  <a:pt x="59124" y="-1042"/>
                  <a:pt x="67242" y="582"/>
                </a:cubicBezTo>
                <a:cubicBezTo>
                  <a:pt x="75605" y="2255"/>
                  <a:pt x="82919" y="7391"/>
                  <a:pt x="90325" y="11622"/>
                </a:cubicBezTo>
                <a:cubicBezTo>
                  <a:pt x="102040" y="18315"/>
                  <a:pt x="113898" y="27153"/>
                  <a:pt x="119932" y="39221"/>
                </a:cubicBezTo>
              </a:path>
            </a:pathLst>
          </a:custGeom>
          <a:noFill/>
          <a:ln w="9525" cap="flat" cmpd="sng">
            <a:solidFill>
              <a:srgbClr val="FFE599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08EAC-BAE7-4F0C-A61B-2087B9215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90847"/>
            <a:ext cx="9144000" cy="1190847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Dasar </a:t>
            </a:r>
            <a:r>
              <a:rPr lang="en-US" dirty="0" err="1"/>
              <a:t>Hukum</a:t>
            </a:r>
            <a:r>
              <a:rPr lang="en-US" dirty="0"/>
              <a:t>  </a:t>
            </a:r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Pada PHPU di MK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3A6892-E6C4-4FF0-A993-6A745B58576E}"/>
              </a:ext>
            </a:extLst>
          </p:cNvPr>
          <p:cNvSpPr/>
          <p:nvPr/>
        </p:nvSpPr>
        <p:spPr>
          <a:xfrm flipH="1">
            <a:off x="-13" y="0"/>
            <a:ext cx="9143999" cy="6698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lphaLcPeriod"/>
            </a:pPr>
            <a:r>
              <a:rPr lang="en-US" sz="2000" b="1" dirty="0">
                <a:solidFill>
                  <a:schemeClr val="tx1"/>
                </a:solidFill>
              </a:rPr>
              <a:t>UU No 4 Th 2014 </a:t>
            </a:r>
            <a:r>
              <a:rPr lang="en-US" sz="2000" b="1" dirty="0" err="1">
                <a:solidFill>
                  <a:schemeClr val="tx1"/>
                </a:solidFill>
              </a:rPr>
              <a:t>Ttg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Peenetapan</a:t>
            </a:r>
            <a:r>
              <a:rPr lang="en-US" sz="2000" b="1" dirty="0">
                <a:solidFill>
                  <a:schemeClr val="tx1"/>
                </a:solidFill>
              </a:rPr>
              <a:t> PERPU No 1 Th 2013 </a:t>
            </a:r>
            <a:r>
              <a:rPr lang="en-US" sz="2000" b="1" dirty="0" err="1">
                <a:solidFill>
                  <a:schemeClr val="tx1"/>
                </a:solidFill>
              </a:rPr>
              <a:t>Ttg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Perubahan</a:t>
            </a:r>
            <a:r>
              <a:rPr lang="en-US" sz="2000" b="1" dirty="0">
                <a:solidFill>
                  <a:schemeClr val="tx1"/>
                </a:solidFill>
              </a:rPr>
              <a:t> K2 </a:t>
            </a:r>
            <a:r>
              <a:rPr lang="en-US" sz="2000" b="1" dirty="0" err="1">
                <a:solidFill>
                  <a:schemeClr val="tx1"/>
                </a:solidFill>
              </a:rPr>
              <a:t>atas</a:t>
            </a:r>
            <a:r>
              <a:rPr lang="en-US" sz="2000" b="1" dirty="0">
                <a:solidFill>
                  <a:schemeClr val="tx1"/>
                </a:solidFill>
              </a:rPr>
              <a:t> UU No 24 Th 2003 </a:t>
            </a:r>
            <a:r>
              <a:rPr lang="en-US" sz="2000" b="1" dirty="0" err="1">
                <a:solidFill>
                  <a:schemeClr val="tx1"/>
                </a:solidFill>
              </a:rPr>
              <a:t>Ttg</a:t>
            </a:r>
            <a:r>
              <a:rPr lang="en-US" sz="2000" b="1" dirty="0">
                <a:solidFill>
                  <a:schemeClr val="tx1"/>
                </a:solidFill>
              </a:rPr>
              <a:t> MK;</a:t>
            </a:r>
          </a:p>
          <a:p>
            <a:pPr marL="514350" indent="-514350">
              <a:buAutoNum type="alphaLcPeriod"/>
            </a:pPr>
            <a:endParaRPr lang="en-US" sz="2000" b="1" dirty="0">
              <a:solidFill>
                <a:schemeClr val="tx1"/>
              </a:solidFill>
            </a:endParaRPr>
          </a:p>
          <a:p>
            <a:pPr marL="514350" indent="-514350">
              <a:buAutoNum type="alphaLcPeriod"/>
            </a:pPr>
            <a:r>
              <a:rPr lang="en-US" sz="2000" b="1" dirty="0" err="1">
                <a:solidFill>
                  <a:schemeClr val="tx1"/>
                </a:solidFill>
              </a:rPr>
              <a:t>Undang-Undang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Nomor</a:t>
            </a:r>
            <a:r>
              <a:rPr lang="en-US" sz="2000" b="1" dirty="0">
                <a:solidFill>
                  <a:schemeClr val="tx1"/>
                </a:solidFill>
              </a:rPr>
              <a:t> 7 </a:t>
            </a:r>
            <a:r>
              <a:rPr lang="en-US" sz="2000" b="1" dirty="0" err="1">
                <a:solidFill>
                  <a:schemeClr val="tx1"/>
                </a:solidFill>
              </a:rPr>
              <a:t>Tahun</a:t>
            </a:r>
            <a:r>
              <a:rPr lang="en-US" sz="2000" b="1" dirty="0">
                <a:solidFill>
                  <a:schemeClr val="tx1"/>
                </a:solidFill>
              </a:rPr>
              <a:t> 2017 </a:t>
            </a:r>
            <a:r>
              <a:rPr lang="en-US" sz="2000" b="1" dirty="0" err="1">
                <a:solidFill>
                  <a:schemeClr val="tx1"/>
                </a:solidFill>
              </a:rPr>
              <a:t>Tentang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Pemilihan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Umum</a:t>
            </a:r>
            <a:r>
              <a:rPr lang="en-US" sz="2000" b="1" dirty="0">
                <a:solidFill>
                  <a:schemeClr val="tx1"/>
                </a:solidFill>
              </a:rPr>
              <a:t>;</a:t>
            </a:r>
          </a:p>
          <a:p>
            <a:pPr marL="514350" indent="-514350">
              <a:buAutoNum type="alphaLcPeriod"/>
            </a:pPr>
            <a:endParaRPr lang="en-US" sz="2000" b="1" dirty="0">
              <a:solidFill>
                <a:schemeClr val="tx1"/>
              </a:solidFill>
            </a:endParaRPr>
          </a:p>
          <a:p>
            <a:pPr marL="514350" indent="-514350">
              <a:buAutoNum type="alphaLcPeriod"/>
            </a:pPr>
            <a:r>
              <a:rPr lang="en-US" sz="2000" b="1" dirty="0" err="1">
                <a:solidFill>
                  <a:schemeClr val="tx1"/>
                </a:solidFill>
              </a:rPr>
              <a:t>Peraturan</a:t>
            </a:r>
            <a:r>
              <a:rPr lang="en-US" sz="2000" b="1" dirty="0">
                <a:solidFill>
                  <a:schemeClr val="tx1"/>
                </a:solidFill>
              </a:rPr>
              <a:t> MK No 3 Th 2018 </a:t>
            </a:r>
            <a:r>
              <a:rPr lang="en-US" sz="2000" b="1" dirty="0" err="1">
                <a:solidFill>
                  <a:schemeClr val="tx1"/>
                </a:solidFill>
              </a:rPr>
              <a:t>Ttg</a:t>
            </a:r>
            <a:r>
              <a:rPr lang="en-US" sz="2000" b="1" dirty="0">
                <a:solidFill>
                  <a:schemeClr val="tx1"/>
                </a:solidFill>
              </a:rPr>
              <a:t> Tata </a:t>
            </a:r>
            <a:r>
              <a:rPr lang="en-US" sz="2000" b="1" dirty="0" err="1">
                <a:solidFill>
                  <a:schemeClr val="tx1"/>
                </a:solidFill>
              </a:rPr>
              <a:t>Beracara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Dalam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Perkara</a:t>
            </a:r>
            <a:r>
              <a:rPr lang="en-US" sz="2000" b="1" dirty="0">
                <a:solidFill>
                  <a:schemeClr val="tx1"/>
                </a:solidFill>
              </a:rPr>
              <a:t> PHPU </a:t>
            </a:r>
            <a:r>
              <a:rPr lang="en-US" sz="2000" b="1" dirty="0" err="1">
                <a:solidFill>
                  <a:schemeClr val="tx1"/>
                </a:solidFill>
              </a:rPr>
              <a:t>Anggota</a:t>
            </a:r>
            <a:r>
              <a:rPr lang="en-US" sz="2000" b="1" dirty="0">
                <a:solidFill>
                  <a:schemeClr val="tx1"/>
                </a:solidFill>
              </a:rPr>
              <a:t> DPD</a:t>
            </a:r>
          </a:p>
          <a:p>
            <a:pPr marL="514350" indent="-514350">
              <a:buAutoNum type="alphaLcPeriod"/>
            </a:pPr>
            <a:endParaRPr lang="en-US" sz="2000" b="1" dirty="0">
              <a:solidFill>
                <a:schemeClr val="tx1"/>
              </a:solidFill>
            </a:endParaRPr>
          </a:p>
          <a:p>
            <a:pPr marL="514350" indent="-514350">
              <a:buAutoNum type="alphaLcPeriod"/>
            </a:pPr>
            <a:r>
              <a:rPr lang="en-US" sz="2000" b="1" dirty="0" err="1">
                <a:solidFill>
                  <a:schemeClr val="tx1"/>
                </a:solidFill>
              </a:rPr>
              <a:t>Peraturan</a:t>
            </a:r>
            <a:r>
              <a:rPr lang="en-US" sz="2000" b="1" dirty="0">
                <a:solidFill>
                  <a:schemeClr val="tx1"/>
                </a:solidFill>
              </a:rPr>
              <a:t> MK No 4 Th 2018 </a:t>
            </a:r>
            <a:r>
              <a:rPr lang="en-US" sz="2000" b="1" dirty="0" err="1">
                <a:solidFill>
                  <a:schemeClr val="tx1"/>
                </a:solidFill>
              </a:rPr>
              <a:t>Ttg</a:t>
            </a:r>
            <a:r>
              <a:rPr lang="en-US" sz="2000" b="1" dirty="0">
                <a:solidFill>
                  <a:schemeClr val="tx1"/>
                </a:solidFill>
              </a:rPr>
              <a:t> Tata </a:t>
            </a:r>
            <a:r>
              <a:rPr lang="en-US" sz="2000" b="1" dirty="0" err="1">
                <a:solidFill>
                  <a:schemeClr val="tx1"/>
                </a:solidFill>
              </a:rPr>
              <a:t>Beracara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dalam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Perkara</a:t>
            </a:r>
            <a:r>
              <a:rPr lang="en-US" sz="2000" b="1" dirty="0">
                <a:solidFill>
                  <a:schemeClr val="tx1"/>
                </a:solidFill>
              </a:rPr>
              <a:t> PHPU </a:t>
            </a:r>
            <a:r>
              <a:rPr lang="en-US" sz="2000" b="1" dirty="0" err="1">
                <a:solidFill>
                  <a:schemeClr val="tx1"/>
                </a:solidFill>
              </a:rPr>
              <a:t>Presiden</a:t>
            </a:r>
            <a:r>
              <a:rPr lang="en-US" sz="2000" b="1" dirty="0">
                <a:solidFill>
                  <a:schemeClr val="tx1"/>
                </a:solidFill>
              </a:rPr>
              <a:t> dan Wakil </a:t>
            </a:r>
            <a:r>
              <a:rPr lang="en-US" sz="2000" b="1" dirty="0" err="1">
                <a:solidFill>
                  <a:schemeClr val="tx1"/>
                </a:solidFill>
              </a:rPr>
              <a:t>Presiden</a:t>
            </a:r>
            <a:r>
              <a:rPr lang="en-US" sz="2000" b="1" dirty="0">
                <a:solidFill>
                  <a:schemeClr val="tx1"/>
                </a:solidFill>
              </a:rPr>
              <a:t>;</a:t>
            </a:r>
          </a:p>
          <a:p>
            <a:pPr marL="514350" indent="-514350">
              <a:buAutoNum type="alphaLcPeriod"/>
            </a:pPr>
            <a:endParaRPr lang="en-US" sz="2000" b="1" dirty="0">
              <a:solidFill>
                <a:schemeClr val="tx1"/>
              </a:solidFill>
            </a:endParaRPr>
          </a:p>
          <a:p>
            <a:pPr marL="514350" indent="-514350">
              <a:buAutoNum type="alphaLcPeriod"/>
            </a:pPr>
            <a:r>
              <a:rPr lang="en-US" sz="2000" b="1" dirty="0" err="1">
                <a:solidFill>
                  <a:schemeClr val="tx1"/>
                </a:solidFill>
              </a:rPr>
              <a:t>Peraturan</a:t>
            </a:r>
            <a:r>
              <a:rPr lang="en-US" sz="2000" b="1" dirty="0">
                <a:solidFill>
                  <a:schemeClr val="tx1"/>
                </a:solidFill>
              </a:rPr>
              <a:t> MK No 5 Th 2018 </a:t>
            </a:r>
            <a:r>
              <a:rPr lang="en-US" sz="2000" b="1" dirty="0" err="1">
                <a:solidFill>
                  <a:schemeClr val="tx1"/>
                </a:solidFill>
              </a:rPr>
              <a:t>Ttg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Tahapan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Kegiatan</a:t>
            </a:r>
            <a:r>
              <a:rPr lang="en-US" sz="2000" b="1" dirty="0">
                <a:solidFill>
                  <a:schemeClr val="tx1"/>
                </a:solidFill>
              </a:rPr>
              <a:t> dan </a:t>
            </a:r>
            <a:r>
              <a:rPr lang="en-US" sz="2000" b="1" dirty="0" err="1">
                <a:solidFill>
                  <a:schemeClr val="tx1"/>
                </a:solidFill>
              </a:rPr>
              <a:t>jadwal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penanganan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perkara</a:t>
            </a:r>
            <a:r>
              <a:rPr lang="en-US" sz="2000" b="1" dirty="0">
                <a:solidFill>
                  <a:schemeClr val="tx1"/>
                </a:solidFill>
              </a:rPr>
              <a:t> PHPU;</a:t>
            </a:r>
          </a:p>
          <a:p>
            <a:pPr marL="514350" indent="-514350">
              <a:buAutoNum type="alphaLcPeriod"/>
            </a:pPr>
            <a:endParaRPr lang="en-US" sz="2000" b="1" dirty="0">
              <a:solidFill>
                <a:schemeClr val="tx1"/>
              </a:solidFill>
            </a:endParaRPr>
          </a:p>
          <a:p>
            <a:pPr marL="514350" indent="-514350">
              <a:buAutoNum type="alphaLcPeriod"/>
            </a:pPr>
            <a:r>
              <a:rPr lang="en-US" sz="2000" b="1" dirty="0" err="1">
                <a:solidFill>
                  <a:schemeClr val="tx1"/>
                </a:solidFill>
              </a:rPr>
              <a:t>Perauran</a:t>
            </a:r>
            <a:r>
              <a:rPr lang="en-US" sz="2000" b="1" dirty="0">
                <a:solidFill>
                  <a:schemeClr val="tx1"/>
                </a:solidFill>
              </a:rPr>
              <a:t> MK No 6 Th 2018 </a:t>
            </a:r>
            <a:r>
              <a:rPr lang="en-US" sz="2000" b="1" dirty="0" err="1">
                <a:solidFill>
                  <a:schemeClr val="tx1"/>
                </a:solidFill>
              </a:rPr>
              <a:t>Ttg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Pedoman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Penyusunan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Permohonan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Pemohon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jawaban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Termohon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keterangan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Pihak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terkait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keterangan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Bawaslu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dalam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Perkara</a:t>
            </a:r>
            <a:r>
              <a:rPr lang="en-US" sz="2000" b="1" dirty="0">
                <a:solidFill>
                  <a:schemeClr val="tx1"/>
                </a:solidFill>
              </a:rPr>
              <a:t> PHPU.</a:t>
            </a:r>
          </a:p>
          <a:p>
            <a:pPr marL="514350" indent="-514350">
              <a:buAutoNum type="alphaLcPeriod"/>
            </a:pPr>
            <a:endParaRPr lang="en-US" sz="2000" b="1" dirty="0">
              <a:solidFill>
                <a:schemeClr val="tx1"/>
              </a:solidFill>
            </a:endParaRPr>
          </a:p>
          <a:p>
            <a:pPr marL="514350" indent="-514350">
              <a:buAutoNum type="alphaLcPeriod"/>
            </a:pPr>
            <a:r>
              <a:rPr lang="en-US" sz="2000" b="1" dirty="0" err="1">
                <a:solidFill>
                  <a:schemeClr val="tx1"/>
                </a:solidFill>
              </a:rPr>
              <a:t>Perrautaran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Bawaslu</a:t>
            </a:r>
            <a:r>
              <a:rPr lang="en-US" sz="2000" b="1" dirty="0">
                <a:solidFill>
                  <a:schemeClr val="tx1"/>
                </a:solidFill>
              </a:rPr>
              <a:t> No. 22 </a:t>
            </a:r>
            <a:r>
              <a:rPr lang="en-US" sz="2000" b="1" dirty="0" err="1">
                <a:solidFill>
                  <a:schemeClr val="tx1"/>
                </a:solidFill>
              </a:rPr>
              <a:t>Tahun</a:t>
            </a:r>
            <a:r>
              <a:rPr lang="en-US" sz="2000" b="1" dirty="0">
                <a:solidFill>
                  <a:schemeClr val="tx1"/>
                </a:solidFill>
              </a:rPr>
              <a:t> 2018 </a:t>
            </a:r>
            <a:r>
              <a:rPr lang="en-US" sz="2000" b="1" dirty="0" err="1">
                <a:solidFill>
                  <a:schemeClr val="tx1"/>
                </a:solidFill>
              </a:rPr>
              <a:t>Ttg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Tatacara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Pemberian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Keterangan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Dalam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Perselisihan</a:t>
            </a:r>
            <a:r>
              <a:rPr lang="en-US" sz="2000" b="1" dirty="0">
                <a:solidFill>
                  <a:schemeClr val="tx1"/>
                </a:solidFill>
              </a:rPr>
              <a:t> Hasil </a:t>
            </a:r>
            <a:r>
              <a:rPr lang="en-US" sz="2000" b="1" dirty="0" err="1">
                <a:solidFill>
                  <a:schemeClr val="tx1"/>
                </a:solidFill>
              </a:rPr>
              <a:t>Dimahakamah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Konstitusi</a:t>
            </a:r>
            <a:r>
              <a:rPr lang="en-US" sz="2000" b="1" dirty="0">
                <a:solidFill>
                  <a:schemeClr val="tx1"/>
                </a:solidFill>
              </a:rPr>
              <a:t>.</a:t>
            </a:r>
          </a:p>
          <a:p>
            <a:pPr marL="514350" indent="-514350">
              <a:buAutoNum type="alphaL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5520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77"/>
          <p:cNvSpPr/>
          <p:nvPr/>
        </p:nvSpPr>
        <p:spPr>
          <a:xfrm>
            <a:off x="1426594" y="2822650"/>
            <a:ext cx="919350" cy="225825"/>
          </a:xfrm>
          <a:custGeom>
            <a:avLst/>
            <a:gdLst/>
            <a:ahLst/>
            <a:cxnLst/>
            <a:rect l="l" t="t" r="r" b="b"/>
            <a:pathLst>
              <a:path w="36774" h="9033" extrusionOk="0">
                <a:moveTo>
                  <a:pt x="17705" y="0"/>
                </a:moveTo>
                <a:cubicBezTo>
                  <a:pt x="22164" y="4459"/>
                  <a:pt x="2134" y="1042"/>
                  <a:pt x="142" y="7025"/>
                </a:cubicBezTo>
                <a:cubicBezTo>
                  <a:pt x="-427" y="8734"/>
                  <a:pt x="3358" y="9033"/>
                  <a:pt x="5160" y="9033"/>
                </a:cubicBezTo>
                <a:cubicBezTo>
                  <a:pt x="10370" y="9033"/>
                  <a:pt x="15506" y="7527"/>
                  <a:pt x="20716" y="7527"/>
                </a:cubicBezTo>
                <a:cubicBezTo>
                  <a:pt x="26092" y="7527"/>
                  <a:pt x="36774" y="11398"/>
                  <a:pt x="36774" y="6022"/>
                </a:cubicBezTo>
                <a:cubicBezTo>
                  <a:pt x="36774" y="-510"/>
                  <a:pt x="24237" y="1506"/>
                  <a:pt x="17705" y="1506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9" name="Google Shape;859;p77"/>
          <p:cNvSpPr/>
          <p:nvPr/>
        </p:nvSpPr>
        <p:spPr>
          <a:xfrm>
            <a:off x="346507" y="2572161"/>
            <a:ext cx="3358000" cy="813625"/>
          </a:xfrm>
          <a:custGeom>
            <a:avLst/>
            <a:gdLst/>
            <a:ahLst/>
            <a:cxnLst/>
            <a:rect l="l" t="t" r="r" b="b"/>
            <a:pathLst>
              <a:path w="134320" h="32545" extrusionOk="0">
                <a:moveTo>
                  <a:pt x="64422" y="486"/>
                </a:moveTo>
                <a:cubicBezTo>
                  <a:pt x="56386" y="486"/>
                  <a:pt x="47958" y="-1054"/>
                  <a:pt x="40335" y="1489"/>
                </a:cubicBezTo>
                <a:cubicBezTo>
                  <a:pt x="37694" y="2370"/>
                  <a:pt x="38309" y="7269"/>
                  <a:pt x="35819" y="8515"/>
                </a:cubicBezTo>
                <a:cubicBezTo>
                  <a:pt x="31179" y="10836"/>
                  <a:pt x="25417" y="10922"/>
                  <a:pt x="21266" y="14035"/>
                </a:cubicBezTo>
                <a:cubicBezTo>
                  <a:pt x="19948" y="15023"/>
                  <a:pt x="20423" y="17386"/>
                  <a:pt x="19259" y="18551"/>
                </a:cubicBezTo>
                <a:cubicBezTo>
                  <a:pt x="15847" y="21966"/>
                  <a:pt x="10036" y="22063"/>
                  <a:pt x="5209" y="22063"/>
                </a:cubicBezTo>
                <a:cubicBezTo>
                  <a:pt x="3503" y="22063"/>
                  <a:pt x="-572" y="21541"/>
                  <a:pt x="191" y="23067"/>
                </a:cubicBezTo>
                <a:cubicBezTo>
                  <a:pt x="2154" y="26994"/>
                  <a:pt x="8431" y="26220"/>
                  <a:pt x="12736" y="27081"/>
                </a:cubicBezTo>
                <a:cubicBezTo>
                  <a:pt x="27009" y="29937"/>
                  <a:pt x="41983" y="24019"/>
                  <a:pt x="56393" y="26078"/>
                </a:cubicBezTo>
                <a:cubicBezTo>
                  <a:pt x="64105" y="27180"/>
                  <a:pt x="71513" y="34339"/>
                  <a:pt x="78974" y="32100"/>
                </a:cubicBezTo>
                <a:cubicBezTo>
                  <a:pt x="88145" y="29348"/>
                  <a:pt x="96626" y="24140"/>
                  <a:pt x="106071" y="22565"/>
                </a:cubicBezTo>
                <a:cubicBezTo>
                  <a:pt x="112745" y="21452"/>
                  <a:pt x="119446" y="20511"/>
                  <a:pt x="126144" y="19554"/>
                </a:cubicBezTo>
                <a:cubicBezTo>
                  <a:pt x="128919" y="19157"/>
                  <a:pt x="133285" y="19705"/>
                  <a:pt x="134172" y="17045"/>
                </a:cubicBezTo>
                <a:cubicBezTo>
                  <a:pt x="134764" y="15271"/>
                  <a:pt x="130945" y="15073"/>
                  <a:pt x="129154" y="14536"/>
                </a:cubicBezTo>
                <a:cubicBezTo>
                  <a:pt x="124095" y="13019"/>
                  <a:pt x="118777" y="12562"/>
                  <a:pt x="113598" y="11526"/>
                </a:cubicBezTo>
                <a:cubicBezTo>
                  <a:pt x="104924" y="9790"/>
                  <a:pt x="96680" y="6236"/>
                  <a:pt x="88006" y="4500"/>
                </a:cubicBezTo>
                <a:cubicBezTo>
                  <a:pt x="80025" y="2903"/>
                  <a:pt x="71199" y="4129"/>
                  <a:pt x="63920" y="486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0" name="Google Shape;860;p77"/>
          <p:cNvSpPr/>
          <p:nvPr/>
        </p:nvSpPr>
        <p:spPr>
          <a:xfrm>
            <a:off x="-664716" y="2257520"/>
            <a:ext cx="5203025" cy="1491400"/>
          </a:xfrm>
          <a:custGeom>
            <a:avLst/>
            <a:gdLst/>
            <a:ahLst/>
            <a:cxnLst/>
            <a:rect l="l" t="t" r="r" b="b"/>
            <a:pathLst>
              <a:path w="208121" h="59656" extrusionOk="0">
                <a:moveTo>
                  <a:pt x="142004" y="10562"/>
                </a:moveTo>
                <a:cubicBezTo>
                  <a:pt x="134693" y="8937"/>
                  <a:pt x="128774" y="2998"/>
                  <a:pt x="121430" y="1529"/>
                </a:cubicBezTo>
                <a:cubicBezTo>
                  <a:pt x="107813" y="-1196"/>
                  <a:pt x="93478" y="249"/>
                  <a:pt x="79780" y="2533"/>
                </a:cubicBezTo>
                <a:cubicBezTo>
                  <a:pt x="70851" y="4022"/>
                  <a:pt x="64746" y="15078"/>
                  <a:pt x="55694" y="15078"/>
                </a:cubicBezTo>
                <a:cubicBezTo>
                  <a:pt x="42630" y="15078"/>
                  <a:pt x="29688" y="19262"/>
                  <a:pt x="17557" y="24111"/>
                </a:cubicBezTo>
                <a:cubicBezTo>
                  <a:pt x="11267" y="26625"/>
                  <a:pt x="-2536" y="29092"/>
                  <a:pt x="495" y="35150"/>
                </a:cubicBezTo>
                <a:cubicBezTo>
                  <a:pt x="1887" y="37933"/>
                  <a:pt x="5433" y="38944"/>
                  <a:pt x="8022" y="40670"/>
                </a:cubicBezTo>
                <a:cubicBezTo>
                  <a:pt x="12821" y="43869"/>
                  <a:pt x="17344" y="48564"/>
                  <a:pt x="23076" y="49201"/>
                </a:cubicBezTo>
                <a:cubicBezTo>
                  <a:pt x="42533" y="51364"/>
                  <a:pt x="62796" y="45956"/>
                  <a:pt x="81788" y="50706"/>
                </a:cubicBezTo>
                <a:cubicBezTo>
                  <a:pt x="101111" y="55539"/>
                  <a:pt x="121354" y="62011"/>
                  <a:pt x="141001" y="58735"/>
                </a:cubicBezTo>
                <a:cubicBezTo>
                  <a:pt x="153140" y="56711"/>
                  <a:pt x="161856" y="45642"/>
                  <a:pt x="172614" y="39666"/>
                </a:cubicBezTo>
                <a:cubicBezTo>
                  <a:pt x="184063" y="33307"/>
                  <a:pt x="199971" y="31994"/>
                  <a:pt x="207239" y="21100"/>
                </a:cubicBezTo>
                <a:cubicBezTo>
                  <a:pt x="212337" y="13458"/>
                  <a:pt x="192373" y="10153"/>
                  <a:pt x="184156" y="6046"/>
                </a:cubicBezTo>
                <a:cubicBezTo>
                  <a:pt x="176935" y="2437"/>
                  <a:pt x="168032" y="7227"/>
                  <a:pt x="160069" y="8555"/>
                </a:cubicBezTo>
                <a:cubicBezTo>
                  <a:pt x="150816" y="10098"/>
                  <a:pt x="141348" y="7049"/>
                  <a:pt x="131968" y="7049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1" name="Google Shape;861;p77"/>
          <p:cNvSpPr/>
          <p:nvPr/>
        </p:nvSpPr>
        <p:spPr>
          <a:xfrm>
            <a:off x="-664900" y="1842475"/>
            <a:ext cx="6910475" cy="2495475"/>
          </a:xfrm>
          <a:custGeom>
            <a:avLst/>
            <a:gdLst/>
            <a:ahLst/>
            <a:cxnLst/>
            <a:rect l="l" t="t" r="r" b="b"/>
            <a:pathLst>
              <a:path w="276419" h="99819" extrusionOk="0">
                <a:moveTo>
                  <a:pt x="19571" y="17128"/>
                </a:moveTo>
                <a:cubicBezTo>
                  <a:pt x="38678" y="20307"/>
                  <a:pt x="56479" y="5266"/>
                  <a:pt x="75271" y="568"/>
                </a:cubicBezTo>
                <a:cubicBezTo>
                  <a:pt x="82457" y="-1228"/>
                  <a:pt x="89988" y="2259"/>
                  <a:pt x="97350" y="3077"/>
                </a:cubicBezTo>
                <a:cubicBezTo>
                  <a:pt x="108802" y="4350"/>
                  <a:pt x="120274" y="6825"/>
                  <a:pt x="130971" y="11106"/>
                </a:cubicBezTo>
                <a:cubicBezTo>
                  <a:pt x="143336" y="16054"/>
                  <a:pt x="156859" y="4403"/>
                  <a:pt x="170112" y="3077"/>
                </a:cubicBezTo>
                <a:cubicBezTo>
                  <a:pt x="176603" y="2428"/>
                  <a:pt x="182120" y="8182"/>
                  <a:pt x="188177" y="10604"/>
                </a:cubicBezTo>
                <a:cubicBezTo>
                  <a:pt x="192529" y="12344"/>
                  <a:pt x="197570" y="10588"/>
                  <a:pt x="202228" y="11106"/>
                </a:cubicBezTo>
                <a:cubicBezTo>
                  <a:pt x="210175" y="11989"/>
                  <a:pt x="217424" y="16317"/>
                  <a:pt x="225311" y="17629"/>
                </a:cubicBezTo>
                <a:cubicBezTo>
                  <a:pt x="236371" y="19469"/>
                  <a:pt x="247873" y="14782"/>
                  <a:pt x="258932" y="16626"/>
                </a:cubicBezTo>
                <a:cubicBezTo>
                  <a:pt x="268908" y="18289"/>
                  <a:pt x="278447" y="31905"/>
                  <a:pt x="275993" y="41716"/>
                </a:cubicBezTo>
                <a:cubicBezTo>
                  <a:pt x="274698" y="46894"/>
                  <a:pt x="267110" y="47655"/>
                  <a:pt x="262444" y="50247"/>
                </a:cubicBezTo>
                <a:cubicBezTo>
                  <a:pt x="253876" y="55006"/>
                  <a:pt x="245359" y="59937"/>
                  <a:pt x="236350" y="63796"/>
                </a:cubicBezTo>
                <a:cubicBezTo>
                  <a:pt x="220116" y="70751"/>
                  <a:pt x="207059" y="85726"/>
                  <a:pt x="189683" y="88886"/>
                </a:cubicBezTo>
                <a:cubicBezTo>
                  <a:pt x="177833" y="91041"/>
                  <a:pt x="166099" y="82864"/>
                  <a:pt x="154054" y="82864"/>
                </a:cubicBezTo>
                <a:cubicBezTo>
                  <a:pt x="143784" y="82864"/>
                  <a:pt x="133254" y="86109"/>
                  <a:pt x="124448" y="91395"/>
                </a:cubicBezTo>
                <a:cubicBezTo>
                  <a:pt x="121121" y="93392"/>
                  <a:pt x="116723" y="92206"/>
                  <a:pt x="112906" y="92900"/>
                </a:cubicBezTo>
                <a:cubicBezTo>
                  <a:pt x="100379" y="95179"/>
                  <a:pt x="87905" y="101004"/>
                  <a:pt x="75271" y="99424"/>
                </a:cubicBezTo>
                <a:cubicBezTo>
                  <a:pt x="63980" y="98012"/>
                  <a:pt x="54617" y="89858"/>
                  <a:pt x="44159" y="85373"/>
                </a:cubicBezTo>
                <a:cubicBezTo>
                  <a:pt x="35770" y="81776"/>
                  <a:pt x="26341" y="81356"/>
                  <a:pt x="17564" y="78850"/>
                </a:cubicBezTo>
                <a:cubicBezTo>
                  <a:pt x="10915" y="76952"/>
                  <a:pt x="6185" y="70903"/>
                  <a:pt x="0" y="67810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2" name="Google Shape;862;p77"/>
          <p:cNvSpPr/>
          <p:nvPr/>
        </p:nvSpPr>
        <p:spPr>
          <a:xfrm>
            <a:off x="-539450" y="1344745"/>
            <a:ext cx="8410975" cy="3403850"/>
          </a:xfrm>
          <a:custGeom>
            <a:avLst/>
            <a:gdLst/>
            <a:ahLst/>
            <a:cxnLst/>
            <a:rect l="l" t="t" r="r" b="b"/>
            <a:pathLst>
              <a:path w="336439" h="136154" extrusionOk="0">
                <a:moveTo>
                  <a:pt x="16058" y="18972"/>
                </a:moveTo>
                <a:cubicBezTo>
                  <a:pt x="36534" y="18972"/>
                  <a:pt x="54572" y="4274"/>
                  <a:pt x="74769" y="907"/>
                </a:cubicBezTo>
                <a:cubicBezTo>
                  <a:pt x="87068" y="-1144"/>
                  <a:pt x="100443" y="509"/>
                  <a:pt x="111903" y="5423"/>
                </a:cubicBezTo>
                <a:cubicBezTo>
                  <a:pt x="118470" y="8239"/>
                  <a:pt x="123372" y="14215"/>
                  <a:pt x="129968" y="16964"/>
                </a:cubicBezTo>
                <a:cubicBezTo>
                  <a:pt x="138855" y="20667"/>
                  <a:pt x="148951" y="12565"/>
                  <a:pt x="158571" y="12950"/>
                </a:cubicBezTo>
                <a:cubicBezTo>
                  <a:pt x="169618" y="13392"/>
                  <a:pt x="180243" y="17408"/>
                  <a:pt x="191188" y="18972"/>
                </a:cubicBezTo>
                <a:cubicBezTo>
                  <a:pt x="199966" y="20227"/>
                  <a:pt x="209006" y="17216"/>
                  <a:pt x="217784" y="18470"/>
                </a:cubicBezTo>
                <a:cubicBezTo>
                  <a:pt x="230726" y="20319"/>
                  <a:pt x="243472" y="24201"/>
                  <a:pt x="255419" y="29510"/>
                </a:cubicBezTo>
                <a:cubicBezTo>
                  <a:pt x="265823" y="34134"/>
                  <a:pt x="278378" y="33249"/>
                  <a:pt x="289542" y="31015"/>
                </a:cubicBezTo>
                <a:cubicBezTo>
                  <a:pt x="297580" y="29407"/>
                  <a:pt x="306092" y="32121"/>
                  <a:pt x="314130" y="30513"/>
                </a:cubicBezTo>
                <a:cubicBezTo>
                  <a:pt x="321703" y="28998"/>
                  <a:pt x="334940" y="29920"/>
                  <a:pt x="336210" y="37538"/>
                </a:cubicBezTo>
                <a:cubicBezTo>
                  <a:pt x="337124" y="43023"/>
                  <a:pt x="329779" y="47392"/>
                  <a:pt x="324668" y="49582"/>
                </a:cubicBezTo>
                <a:cubicBezTo>
                  <a:pt x="315244" y="53620"/>
                  <a:pt x="305576" y="57728"/>
                  <a:pt x="297571" y="64134"/>
                </a:cubicBezTo>
                <a:cubicBezTo>
                  <a:pt x="285289" y="73964"/>
                  <a:pt x="277290" y="88915"/>
                  <a:pt x="263950" y="97253"/>
                </a:cubicBezTo>
                <a:cubicBezTo>
                  <a:pt x="256718" y="101774"/>
                  <a:pt x="248631" y="104763"/>
                  <a:pt x="240867" y="108293"/>
                </a:cubicBezTo>
                <a:cubicBezTo>
                  <a:pt x="236324" y="110358"/>
                  <a:pt x="233959" y="115975"/>
                  <a:pt x="229325" y="117827"/>
                </a:cubicBezTo>
                <a:cubicBezTo>
                  <a:pt x="222618" y="120508"/>
                  <a:pt x="214455" y="117151"/>
                  <a:pt x="207748" y="119834"/>
                </a:cubicBezTo>
                <a:cubicBezTo>
                  <a:pt x="199270" y="123225"/>
                  <a:pt x="192722" y="131750"/>
                  <a:pt x="183661" y="132881"/>
                </a:cubicBezTo>
                <a:cubicBezTo>
                  <a:pt x="173878" y="134102"/>
                  <a:pt x="164841" y="124131"/>
                  <a:pt x="155058" y="125354"/>
                </a:cubicBezTo>
                <a:cubicBezTo>
                  <a:pt x="143977" y="126739"/>
                  <a:pt x="133998" y="133309"/>
                  <a:pt x="122943" y="134889"/>
                </a:cubicBezTo>
                <a:cubicBezTo>
                  <a:pt x="117634" y="135648"/>
                  <a:pt x="112232" y="134296"/>
                  <a:pt x="106885" y="133885"/>
                </a:cubicBezTo>
                <a:cubicBezTo>
                  <a:pt x="97540" y="133166"/>
                  <a:pt x="88157" y="134889"/>
                  <a:pt x="78784" y="134889"/>
                </a:cubicBezTo>
                <a:cubicBezTo>
                  <a:pt x="67241" y="134889"/>
                  <a:pt x="55545" y="137287"/>
                  <a:pt x="44159" y="135390"/>
                </a:cubicBezTo>
                <a:cubicBezTo>
                  <a:pt x="29482" y="132944"/>
                  <a:pt x="14879" y="128867"/>
                  <a:pt x="0" y="128867"/>
                </a:cubicBezTo>
              </a:path>
            </a:pathLst>
          </a:custGeom>
          <a:noFill/>
          <a:ln w="9525" cap="flat" cmpd="sng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3" name="Google Shape;863;p77"/>
          <p:cNvSpPr/>
          <p:nvPr/>
        </p:nvSpPr>
        <p:spPr>
          <a:xfrm>
            <a:off x="-451625" y="789726"/>
            <a:ext cx="9405750" cy="4567650"/>
          </a:xfrm>
          <a:custGeom>
            <a:avLst/>
            <a:gdLst/>
            <a:ahLst/>
            <a:cxnLst/>
            <a:rect l="l" t="t" r="r" b="b"/>
            <a:pathLst>
              <a:path w="376230" h="182706" extrusionOk="0">
                <a:moveTo>
                  <a:pt x="4516" y="22606"/>
                </a:moveTo>
                <a:cubicBezTo>
                  <a:pt x="12673" y="22606"/>
                  <a:pt x="20298" y="18457"/>
                  <a:pt x="28101" y="16082"/>
                </a:cubicBezTo>
                <a:cubicBezTo>
                  <a:pt x="43092" y="11519"/>
                  <a:pt x="57807" y="5608"/>
                  <a:pt x="73264" y="3036"/>
                </a:cubicBezTo>
                <a:cubicBezTo>
                  <a:pt x="79553" y="1990"/>
                  <a:pt x="86080" y="3290"/>
                  <a:pt x="92332" y="4541"/>
                </a:cubicBezTo>
                <a:cubicBezTo>
                  <a:pt x="99877" y="6051"/>
                  <a:pt x="107806" y="3400"/>
                  <a:pt x="115415" y="4541"/>
                </a:cubicBezTo>
                <a:cubicBezTo>
                  <a:pt x="132027" y="7032"/>
                  <a:pt x="147521" y="14826"/>
                  <a:pt x="164090" y="17588"/>
                </a:cubicBezTo>
                <a:cubicBezTo>
                  <a:pt x="185054" y="21083"/>
                  <a:pt x="206671" y="17479"/>
                  <a:pt x="227819" y="19595"/>
                </a:cubicBezTo>
                <a:cubicBezTo>
                  <a:pt x="233718" y="20185"/>
                  <a:pt x="239034" y="23638"/>
                  <a:pt x="244881" y="24613"/>
                </a:cubicBezTo>
                <a:cubicBezTo>
                  <a:pt x="251485" y="25714"/>
                  <a:pt x="257923" y="21581"/>
                  <a:pt x="264451" y="20097"/>
                </a:cubicBezTo>
                <a:cubicBezTo>
                  <a:pt x="274251" y="17869"/>
                  <a:pt x="285206" y="16841"/>
                  <a:pt x="293054" y="10563"/>
                </a:cubicBezTo>
                <a:cubicBezTo>
                  <a:pt x="301068" y="4153"/>
                  <a:pt x="312095" y="-1483"/>
                  <a:pt x="322159" y="527"/>
                </a:cubicBezTo>
                <a:cubicBezTo>
                  <a:pt x="326492" y="1392"/>
                  <a:pt x="329911" y="4776"/>
                  <a:pt x="333700" y="7050"/>
                </a:cubicBezTo>
                <a:cubicBezTo>
                  <a:pt x="340958" y="11406"/>
                  <a:pt x="350630" y="14746"/>
                  <a:pt x="353772" y="22606"/>
                </a:cubicBezTo>
                <a:cubicBezTo>
                  <a:pt x="356194" y="28665"/>
                  <a:pt x="351037" y="36510"/>
                  <a:pt x="354274" y="42176"/>
                </a:cubicBezTo>
                <a:cubicBezTo>
                  <a:pt x="357544" y="47900"/>
                  <a:pt x="360752" y="54014"/>
                  <a:pt x="365816" y="58234"/>
                </a:cubicBezTo>
                <a:cubicBezTo>
                  <a:pt x="369733" y="61498"/>
                  <a:pt x="374940" y="64760"/>
                  <a:pt x="375852" y="69776"/>
                </a:cubicBezTo>
                <a:cubicBezTo>
                  <a:pt x="378872" y="86380"/>
                  <a:pt x="350212" y="91764"/>
                  <a:pt x="336711" y="101891"/>
                </a:cubicBezTo>
                <a:cubicBezTo>
                  <a:pt x="327053" y="109136"/>
                  <a:pt x="321210" y="120538"/>
                  <a:pt x="312123" y="128487"/>
                </a:cubicBezTo>
                <a:cubicBezTo>
                  <a:pt x="301310" y="137945"/>
                  <a:pt x="286598" y="141681"/>
                  <a:pt x="273985" y="148559"/>
                </a:cubicBezTo>
                <a:cubicBezTo>
                  <a:pt x="266819" y="152466"/>
                  <a:pt x="262619" y="160309"/>
                  <a:pt x="256422" y="165620"/>
                </a:cubicBezTo>
                <a:cubicBezTo>
                  <a:pt x="250851" y="170395"/>
                  <a:pt x="243310" y="172332"/>
                  <a:pt x="236350" y="174653"/>
                </a:cubicBezTo>
                <a:cubicBezTo>
                  <a:pt x="224697" y="178539"/>
                  <a:pt x="211983" y="177985"/>
                  <a:pt x="199718" y="178667"/>
                </a:cubicBezTo>
                <a:cubicBezTo>
                  <a:pt x="194608" y="178951"/>
                  <a:pt x="189750" y="181113"/>
                  <a:pt x="184664" y="181678"/>
                </a:cubicBezTo>
                <a:cubicBezTo>
                  <a:pt x="167707" y="183563"/>
                  <a:pt x="150529" y="182327"/>
                  <a:pt x="133480" y="181678"/>
                </a:cubicBezTo>
                <a:cubicBezTo>
                  <a:pt x="124705" y="181344"/>
                  <a:pt x="117083" y="174891"/>
                  <a:pt x="108390" y="173649"/>
                </a:cubicBezTo>
                <a:cubicBezTo>
                  <a:pt x="96783" y="171990"/>
                  <a:pt x="85990" y="182366"/>
                  <a:pt x="74267" y="182180"/>
                </a:cubicBezTo>
                <a:cubicBezTo>
                  <a:pt x="59708" y="181949"/>
                  <a:pt x="59665" y="182475"/>
                  <a:pt x="45162" y="181176"/>
                </a:cubicBezTo>
                <a:cubicBezTo>
                  <a:pt x="36562" y="180406"/>
                  <a:pt x="29658" y="172596"/>
                  <a:pt x="21076" y="171642"/>
                </a:cubicBezTo>
                <a:cubicBezTo>
                  <a:pt x="14076" y="170864"/>
                  <a:pt x="7043" y="173147"/>
                  <a:pt x="0" y="173147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4" name="Google Shape;864;p77"/>
          <p:cNvSpPr txBox="1">
            <a:spLocks noGrp="1"/>
          </p:cNvSpPr>
          <p:nvPr>
            <p:ph type="title"/>
          </p:nvPr>
        </p:nvSpPr>
        <p:spPr>
          <a:xfrm>
            <a:off x="198800" y="70825"/>
            <a:ext cx="4631100" cy="21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i="1">
                <a:solidFill>
                  <a:srgbClr val="A61C00"/>
                </a:solidFill>
                <a:latin typeface="Poppins"/>
                <a:ea typeface="Poppins"/>
                <a:cs typeface="Poppins"/>
                <a:sym typeface="Poppins"/>
              </a:rPr>
              <a:t>Peran </a:t>
            </a:r>
            <a:endParaRPr sz="6000" b="1" i="1">
              <a:solidFill>
                <a:srgbClr val="A61C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i="1">
                <a:solidFill>
                  <a:srgbClr val="A61C00"/>
                </a:solidFill>
                <a:latin typeface="Poppins"/>
                <a:ea typeface="Poppins"/>
                <a:cs typeface="Poppins"/>
                <a:sym typeface="Poppins"/>
              </a:rPr>
              <a:t>Bawaslu</a:t>
            </a:r>
            <a:endParaRPr sz="6000" b="1" i="1">
              <a:solidFill>
                <a:srgbClr val="A61C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5" name="Google Shape;865;p77"/>
          <p:cNvSpPr/>
          <p:nvPr/>
        </p:nvSpPr>
        <p:spPr>
          <a:xfrm>
            <a:off x="-313625" y="-209906"/>
            <a:ext cx="9817125" cy="5503950"/>
          </a:xfrm>
          <a:custGeom>
            <a:avLst/>
            <a:gdLst/>
            <a:ahLst/>
            <a:cxnLst/>
            <a:rect l="l" t="t" r="r" b="b"/>
            <a:pathLst>
              <a:path w="392685" h="220158" extrusionOk="0">
                <a:moveTo>
                  <a:pt x="0" y="31479"/>
                </a:moveTo>
                <a:cubicBezTo>
                  <a:pt x="15130" y="20673"/>
                  <a:pt x="36660" y="22023"/>
                  <a:pt x="55198" y="23450"/>
                </a:cubicBezTo>
                <a:cubicBezTo>
                  <a:pt x="62584" y="24018"/>
                  <a:pt x="69945" y="27007"/>
                  <a:pt x="77278" y="25959"/>
                </a:cubicBezTo>
                <a:cubicBezTo>
                  <a:pt x="90485" y="24072"/>
                  <a:pt x="103639" y="19174"/>
                  <a:pt x="116920" y="20439"/>
                </a:cubicBezTo>
                <a:cubicBezTo>
                  <a:pt x="129498" y="21637"/>
                  <a:pt x="142048" y="26743"/>
                  <a:pt x="154556" y="24956"/>
                </a:cubicBezTo>
                <a:cubicBezTo>
                  <a:pt x="165071" y="23453"/>
                  <a:pt x="175629" y="19623"/>
                  <a:pt x="186169" y="20941"/>
                </a:cubicBezTo>
                <a:cubicBezTo>
                  <a:pt x="197883" y="22406"/>
                  <a:pt x="207516" y="32614"/>
                  <a:pt x="219289" y="33486"/>
                </a:cubicBezTo>
                <a:cubicBezTo>
                  <a:pt x="229365" y="34232"/>
                  <a:pt x="238853" y="27967"/>
                  <a:pt x="247891" y="23450"/>
                </a:cubicBezTo>
                <a:cubicBezTo>
                  <a:pt x="256124" y="19335"/>
                  <a:pt x="265135" y="16946"/>
                  <a:pt x="273985" y="14418"/>
                </a:cubicBezTo>
                <a:cubicBezTo>
                  <a:pt x="289813" y="9896"/>
                  <a:pt x="307748" y="15680"/>
                  <a:pt x="323162" y="9901"/>
                </a:cubicBezTo>
                <a:cubicBezTo>
                  <a:pt x="332721" y="6317"/>
                  <a:pt x="342277" y="-1737"/>
                  <a:pt x="352267" y="367"/>
                </a:cubicBezTo>
                <a:cubicBezTo>
                  <a:pt x="356226" y="1201"/>
                  <a:pt x="351555" y="8443"/>
                  <a:pt x="350761" y="12410"/>
                </a:cubicBezTo>
                <a:cubicBezTo>
                  <a:pt x="349610" y="18160"/>
                  <a:pt x="352916" y="24224"/>
                  <a:pt x="351765" y="29974"/>
                </a:cubicBezTo>
                <a:cubicBezTo>
                  <a:pt x="351565" y="30971"/>
                  <a:pt x="351656" y="32170"/>
                  <a:pt x="352267" y="32984"/>
                </a:cubicBezTo>
                <a:cubicBezTo>
                  <a:pt x="356598" y="38756"/>
                  <a:pt x="365142" y="41339"/>
                  <a:pt x="367823" y="48039"/>
                </a:cubicBezTo>
                <a:cubicBezTo>
                  <a:pt x="369254" y="51614"/>
                  <a:pt x="364815" y="56657"/>
                  <a:pt x="367321" y="59580"/>
                </a:cubicBezTo>
                <a:cubicBezTo>
                  <a:pt x="373784" y="67118"/>
                  <a:pt x="390002" y="66005"/>
                  <a:pt x="392411" y="75638"/>
                </a:cubicBezTo>
                <a:cubicBezTo>
                  <a:pt x="393508" y="80022"/>
                  <a:pt x="386388" y="82416"/>
                  <a:pt x="383881" y="86176"/>
                </a:cubicBezTo>
                <a:cubicBezTo>
                  <a:pt x="380886" y="90669"/>
                  <a:pt x="378600" y="96387"/>
                  <a:pt x="379364" y="101732"/>
                </a:cubicBezTo>
                <a:cubicBezTo>
                  <a:pt x="380539" y="109955"/>
                  <a:pt x="394510" y="117402"/>
                  <a:pt x="389902" y="124313"/>
                </a:cubicBezTo>
                <a:cubicBezTo>
                  <a:pt x="385292" y="131227"/>
                  <a:pt x="375443" y="133457"/>
                  <a:pt x="370834" y="140371"/>
                </a:cubicBezTo>
                <a:cubicBezTo>
                  <a:pt x="369324" y="142637"/>
                  <a:pt x="370339" y="145872"/>
                  <a:pt x="369328" y="148400"/>
                </a:cubicBezTo>
                <a:cubicBezTo>
                  <a:pt x="365987" y="156758"/>
                  <a:pt x="355018" y="159550"/>
                  <a:pt x="349256" y="166465"/>
                </a:cubicBezTo>
                <a:cubicBezTo>
                  <a:pt x="339918" y="177671"/>
                  <a:pt x="328273" y="186975"/>
                  <a:pt x="316137" y="195067"/>
                </a:cubicBezTo>
                <a:cubicBezTo>
                  <a:pt x="311895" y="197896"/>
                  <a:pt x="309156" y="202824"/>
                  <a:pt x="304595" y="205104"/>
                </a:cubicBezTo>
                <a:cubicBezTo>
                  <a:pt x="300679" y="207061"/>
                  <a:pt x="295613" y="201972"/>
                  <a:pt x="291549" y="203598"/>
                </a:cubicBezTo>
                <a:cubicBezTo>
                  <a:pt x="284053" y="206598"/>
                  <a:pt x="278691" y="213445"/>
                  <a:pt x="272982" y="219154"/>
                </a:cubicBezTo>
                <a:cubicBezTo>
                  <a:pt x="271288" y="220848"/>
                  <a:pt x="268782" y="216724"/>
                  <a:pt x="266458" y="216143"/>
                </a:cubicBezTo>
                <a:cubicBezTo>
                  <a:pt x="264733" y="215712"/>
                  <a:pt x="264536" y="219362"/>
                  <a:pt x="262946" y="220158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6" name="Google Shape;866;p77"/>
          <p:cNvSpPr/>
          <p:nvPr/>
        </p:nvSpPr>
        <p:spPr>
          <a:xfrm>
            <a:off x="-12550" y="-237163"/>
            <a:ext cx="9936600" cy="5418300"/>
          </a:xfrm>
          <a:custGeom>
            <a:avLst/>
            <a:gdLst/>
            <a:ahLst/>
            <a:cxnLst/>
            <a:rect l="l" t="t" r="r" b="b"/>
            <a:pathLst>
              <a:path w="397464" h="216732" extrusionOk="0">
                <a:moveTo>
                  <a:pt x="0" y="11996"/>
                </a:moveTo>
                <a:cubicBezTo>
                  <a:pt x="20909" y="11996"/>
                  <a:pt x="42027" y="15457"/>
                  <a:pt x="62726" y="12498"/>
                </a:cubicBezTo>
                <a:cubicBezTo>
                  <a:pt x="74827" y="10768"/>
                  <a:pt x="85865" y="4358"/>
                  <a:pt x="97852" y="1960"/>
                </a:cubicBezTo>
                <a:cubicBezTo>
                  <a:pt x="106806" y="169"/>
                  <a:pt x="113277" y="12119"/>
                  <a:pt x="121939" y="15007"/>
                </a:cubicBezTo>
                <a:cubicBezTo>
                  <a:pt x="128160" y="17081"/>
                  <a:pt x="134991" y="13723"/>
                  <a:pt x="141509" y="13000"/>
                </a:cubicBezTo>
                <a:cubicBezTo>
                  <a:pt x="147316" y="12356"/>
                  <a:pt x="152808" y="16053"/>
                  <a:pt x="158571" y="17014"/>
                </a:cubicBezTo>
                <a:cubicBezTo>
                  <a:pt x="167555" y="18512"/>
                  <a:pt x="177296" y="17088"/>
                  <a:pt x="185668" y="13501"/>
                </a:cubicBezTo>
                <a:cubicBezTo>
                  <a:pt x="192552" y="10551"/>
                  <a:pt x="198001" y="4392"/>
                  <a:pt x="205238" y="2462"/>
                </a:cubicBezTo>
                <a:cubicBezTo>
                  <a:pt x="216715" y="-598"/>
                  <a:pt x="229062" y="3272"/>
                  <a:pt x="240867" y="1960"/>
                </a:cubicBezTo>
                <a:cubicBezTo>
                  <a:pt x="269961" y="-1273"/>
                  <a:pt x="299413" y="417"/>
                  <a:pt x="328682" y="956"/>
                </a:cubicBezTo>
                <a:cubicBezTo>
                  <a:pt x="331877" y="1015"/>
                  <a:pt x="332788" y="6182"/>
                  <a:pt x="335708" y="7480"/>
                </a:cubicBezTo>
                <a:cubicBezTo>
                  <a:pt x="343832" y="11092"/>
                  <a:pt x="353055" y="3550"/>
                  <a:pt x="361802" y="1960"/>
                </a:cubicBezTo>
                <a:cubicBezTo>
                  <a:pt x="364106" y="1541"/>
                  <a:pt x="367779" y="-134"/>
                  <a:pt x="368827" y="1960"/>
                </a:cubicBezTo>
                <a:cubicBezTo>
                  <a:pt x="373219" y="10740"/>
                  <a:pt x="354903" y="19533"/>
                  <a:pt x="357285" y="29057"/>
                </a:cubicBezTo>
                <a:cubicBezTo>
                  <a:pt x="358439" y="33670"/>
                  <a:pt x="364071" y="35965"/>
                  <a:pt x="368325" y="38090"/>
                </a:cubicBezTo>
                <a:cubicBezTo>
                  <a:pt x="373632" y="40741"/>
                  <a:pt x="376576" y="46702"/>
                  <a:pt x="379866" y="51639"/>
                </a:cubicBezTo>
                <a:cubicBezTo>
                  <a:pt x="384505" y="58598"/>
                  <a:pt x="383788" y="67959"/>
                  <a:pt x="386892" y="75725"/>
                </a:cubicBezTo>
                <a:cubicBezTo>
                  <a:pt x="388670" y="80173"/>
                  <a:pt x="392127" y="84047"/>
                  <a:pt x="392913" y="88772"/>
                </a:cubicBezTo>
                <a:cubicBezTo>
                  <a:pt x="393737" y="93725"/>
                  <a:pt x="391514" y="98886"/>
                  <a:pt x="392412" y="103826"/>
                </a:cubicBezTo>
                <a:cubicBezTo>
                  <a:pt x="393843" y="111702"/>
                  <a:pt x="398870" y="119646"/>
                  <a:pt x="396928" y="127411"/>
                </a:cubicBezTo>
                <a:cubicBezTo>
                  <a:pt x="394456" y="137294"/>
                  <a:pt x="385886" y="144643"/>
                  <a:pt x="381874" y="154007"/>
                </a:cubicBezTo>
                <a:cubicBezTo>
                  <a:pt x="379100" y="160481"/>
                  <a:pt x="387002" y="169043"/>
                  <a:pt x="383379" y="175083"/>
                </a:cubicBezTo>
                <a:cubicBezTo>
                  <a:pt x="379036" y="182324"/>
                  <a:pt x="369328" y="184448"/>
                  <a:pt x="362303" y="189133"/>
                </a:cubicBezTo>
                <a:cubicBezTo>
                  <a:pt x="357759" y="192163"/>
                  <a:pt x="352690" y="195064"/>
                  <a:pt x="349758" y="199671"/>
                </a:cubicBezTo>
                <a:cubicBezTo>
                  <a:pt x="348352" y="201880"/>
                  <a:pt x="348519" y="205397"/>
                  <a:pt x="346246" y="206696"/>
                </a:cubicBezTo>
                <a:cubicBezTo>
                  <a:pt x="341596" y="209353"/>
                  <a:pt x="335489" y="206440"/>
                  <a:pt x="330188" y="207198"/>
                </a:cubicBezTo>
                <a:cubicBezTo>
                  <a:pt x="328367" y="207458"/>
                  <a:pt x="331101" y="211120"/>
                  <a:pt x="330188" y="212718"/>
                </a:cubicBezTo>
                <a:cubicBezTo>
                  <a:pt x="328850" y="215060"/>
                  <a:pt x="325860" y="216732"/>
                  <a:pt x="323163" y="216732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7" name="Google Shape;867;p77"/>
          <p:cNvSpPr txBox="1">
            <a:spLocks noGrp="1"/>
          </p:cNvSpPr>
          <p:nvPr>
            <p:ph type="body" idx="1"/>
          </p:nvPr>
        </p:nvSpPr>
        <p:spPr>
          <a:xfrm>
            <a:off x="3995900" y="3203650"/>
            <a:ext cx="4631100" cy="17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>
                <a:solidFill>
                  <a:srgbClr val="000000"/>
                </a:solidFill>
              </a:rPr>
              <a:t>Bawaslu berkedudukan sebagai </a:t>
            </a:r>
            <a:r>
              <a:rPr lang="en" sz="2400" b="1" i="1" u="sng">
                <a:solidFill>
                  <a:srgbClr val="000000"/>
                </a:solidFill>
              </a:rPr>
              <a:t>pemberi keterangan </a:t>
            </a:r>
            <a:r>
              <a:rPr lang="en" sz="2400" b="1" i="1">
                <a:solidFill>
                  <a:srgbClr val="000000"/>
                </a:solidFill>
              </a:rPr>
              <a:t>secara lisan maupun tulisan</a:t>
            </a:r>
            <a:endParaRPr sz="2400" b="1" i="1">
              <a:solidFill>
                <a:srgbClr val="000000"/>
              </a:solidFill>
            </a:endParaRPr>
          </a:p>
          <a:p>
            <a:pPr marL="0" lvl="0" indent="0" algn="r" rtl="0">
              <a:spcBef>
                <a:spcPts val="1600"/>
              </a:spcBef>
              <a:spcAft>
                <a:spcPts val="1600"/>
              </a:spcAft>
              <a:buNone/>
            </a:pPr>
            <a:endParaRPr b="1" i="1">
              <a:solidFill>
                <a:srgbClr val="000000"/>
              </a:solidFill>
            </a:endParaRPr>
          </a:p>
        </p:txBody>
      </p:sp>
      <p:sp>
        <p:nvSpPr>
          <p:cNvPr id="868" name="Google Shape;868;p77"/>
          <p:cNvSpPr txBox="1"/>
          <p:nvPr/>
        </p:nvSpPr>
        <p:spPr>
          <a:xfrm>
            <a:off x="198800" y="1783250"/>
            <a:ext cx="69105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 b="1">
                <a:latin typeface="Poppins"/>
                <a:ea typeface="Poppins"/>
                <a:cs typeface="Poppins"/>
                <a:sym typeface="Poppins"/>
              </a:rPr>
              <a:t>(Pasal 2 Perbawaslu No. 22 Tahun 2018)</a:t>
            </a:r>
            <a:endParaRPr sz="2200" b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69" name="Google Shape;869;p77"/>
          <p:cNvPicPr preferRelativeResize="0"/>
          <p:nvPr/>
        </p:nvPicPr>
        <p:blipFill rotWithShape="1">
          <a:blip r:embed="rId3">
            <a:alphaModFix/>
          </a:blip>
          <a:srcRect r="3056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78"/>
          <p:cNvSpPr/>
          <p:nvPr/>
        </p:nvSpPr>
        <p:spPr>
          <a:xfrm>
            <a:off x="-2295775" y="-50100"/>
            <a:ext cx="6580974" cy="5243700"/>
          </a:xfrm>
          <a:prstGeom prst="trapezoid">
            <a:avLst>
              <a:gd name="adj" fmla="val 25000"/>
            </a:avLst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875" name="Google Shape;875;p78"/>
          <p:cNvSpPr txBox="1">
            <a:spLocks noGrp="1"/>
          </p:cNvSpPr>
          <p:nvPr>
            <p:ph type="body" idx="1"/>
          </p:nvPr>
        </p:nvSpPr>
        <p:spPr>
          <a:xfrm>
            <a:off x="4285199" y="0"/>
            <a:ext cx="4932964" cy="53136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0000"/>
                </a:solidFill>
              </a:rPr>
              <a:t>Bawaslu berwenang memberikan keterangan di sidang PHPU.</a:t>
            </a:r>
            <a:endParaRPr sz="24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0000"/>
                </a:solidFill>
              </a:rPr>
              <a:t>Bawaslu Provinsi dan Bawaslu Kabupaten/Kota </a:t>
            </a:r>
            <a:r>
              <a:rPr lang="en-US" sz="2400" b="1" dirty="0" err="1">
                <a:solidFill>
                  <a:srgbClr val="000000"/>
                </a:solidFill>
              </a:rPr>
              <a:t>dapat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" sz="2400" b="1" dirty="0">
                <a:solidFill>
                  <a:srgbClr val="000000"/>
                </a:solidFill>
              </a:rPr>
              <a:t>memberikan keterangan dalam PHPU sesuai yurisdiksinya.</a:t>
            </a:r>
            <a:endParaRPr sz="24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 b="1" u="sng" dirty="0">
                <a:solidFill>
                  <a:srgbClr val="000000"/>
                </a:solidFill>
              </a:rPr>
              <a:t>Pemberian keterangan wajib disertai dengan surat tugas yang ditandatangani oleh Ketua Bawaslu</a:t>
            </a:r>
            <a:endParaRPr sz="2400" b="1" u="sng" dirty="0">
              <a:solidFill>
                <a:srgbClr val="000000"/>
              </a:solidFill>
            </a:endParaRPr>
          </a:p>
        </p:txBody>
      </p:sp>
      <p:sp>
        <p:nvSpPr>
          <p:cNvPr id="876" name="Google Shape;876;p78"/>
          <p:cNvSpPr/>
          <p:nvPr/>
        </p:nvSpPr>
        <p:spPr>
          <a:xfrm>
            <a:off x="1857128" y="98001"/>
            <a:ext cx="857100" cy="857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78"/>
          <p:cNvSpPr txBox="1"/>
          <p:nvPr/>
        </p:nvSpPr>
        <p:spPr>
          <a:xfrm>
            <a:off x="-1212112" y="1057825"/>
            <a:ext cx="5283662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Kewenangan</a:t>
            </a:r>
            <a:endParaRPr sz="42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78" name="Google Shape;878;p78"/>
          <p:cNvSpPr txBox="1"/>
          <p:nvPr/>
        </p:nvSpPr>
        <p:spPr>
          <a:xfrm>
            <a:off x="-999460" y="1731500"/>
            <a:ext cx="6334285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Pemberian</a:t>
            </a:r>
            <a:endParaRPr sz="42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79" name="Google Shape;879;p78"/>
          <p:cNvSpPr txBox="1"/>
          <p:nvPr/>
        </p:nvSpPr>
        <p:spPr>
          <a:xfrm>
            <a:off x="1616149" y="3031725"/>
            <a:ext cx="3966801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(Pasal 3)</a:t>
            </a:r>
            <a:endParaRPr sz="2500" b="1" dirty="0">
              <a:solidFill>
                <a:srgbClr val="FF99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80" name="Google Shape;880;p78"/>
          <p:cNvSpPr/>
          <p:nvPr/>
        </p:nvSpPr>
        <p:spPr>
          <a:xfrm>
            <a:off x="299025" y="256857"/>
            <a:ext cx="2570800" cy="698244"/>
          </a:xfrm>
          <a:custGeom>
            <a:avLst/>
            <a:gdLst/>
            <a:ahLst/>
            <a:cxnLst/>
            <a:rect l="l" t="t" r="r" b="b"/>
            <a:pathLst>
              <a:path w="102832" h="31742" extrusionOk="0">
                <a:moveTo>
                  <a:pt x="41024" y="16823"/>
                </a:moveTo>
                <a:cubicBezTo>
                  <a:pt x="32126" y="13011"/>
                  <a:pt x="22101" y="11805"/>
                  <a:pt x="12421" y="11805"/>
                </a:cubicBezTo>
                <a:cubicBezTo>
                  <a:pt x="8283" y="11805"/>
                  <a:pt x="-1917" y="11373"/>
                  <a:pt x="378" y="14816"/>
                </a:cubicBezTo>
                <a:cubicBezTo>
                  <a:pt x="1716" y="16823"/>
                  <a:pt x="4693" y="17125"/>
                  <a:pt x="6399" y="18831"/>
                </a:cubicBezTo>
                <a:cubicBezTo>
                  <a:pt x="9057" y="21489"/>
                  <a:pt x="12247" y="25588"/>
                  <a:pt x="15933" y="24852"/>
                </a:cubicBezTo>
                <a:cubicBezTo>
                  <a:pt x="22832" y="23474"/>
                  <a:pt x="29473" y="15717"/>
                  <a:pt x="36006" y="18329"/>
                </a:cubicBezTo>
                <a:cubicBezTo>
                  <a:pt x="46879" y="22676"/>
                  <a:pt x="57141" y="33673"/>
                  <a:pt x="68623" y="31376"/>
                </a:cubicBezTo>
                <a:cubicBezTo>
                  <a:pt x="74952" y="30110"/>
                  <a:pt x="81311" y="26504"/>
                  <a:pt x="85183" y="21340"/>
                </a:cubicBezTo>
                <a:cubicBezTo>
                  <a:pt x="86440" y="19663"/>
                  <a:pt x="86556" y="17129"/>
                  <a:pt x="88193" y="15820"/>
                </a:cubicBezTo>
                <a:cubicBezTo>
                  <a:pt x="93459" y="11608"/>
                  <a:pt x="101423" y="8381"/>
                  <a:pt x="102746" y="1769"/>
                </a:cubicBezTo>
                <a:cubicBezTo>
                  <a:pt x="103089" y="57"/>
                  <a:pt x="99422" y="-160"/>
                  <a:pt x="97728" y="264"/>
                </a:cubicBezTo>
                <a:cubicBezTo>
                  <a:pt x="90074" y="2179"/>
                  <a:pt x="83538" y="8795"/>
                  <a:pt x="75648" y="8795"/>
                </a:cubicBezTo>
                <a:cubicBezTo>
                  <a:pt x="74900" y="8795"/>
                  <a:pt x="73641" y="8539"/>
                  <a:pt x="73641" y="7791"/>
                </a:cubicBezTo>
              </a:path>
            </a:pathLst>
          </a:custGeom>
          <a:noFill/>
          <a:ln w="9525" cap="flat" cmpd="sng">
            <a:solidFill>
              <a:srgbClr val="A61C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1" name="Google Shape;881;p78"/>
          <p:cNvSpPr/>
          <p:nvPr/>
        </p:nvSpPr>
        <p:spPr>
          <a:xfrm>
            <a:off x="1255724" y="198389"/>
            <a:ext cx="1373025" cy="1313000"/>
          </a:xfrm>
          <a:custGeom>
            <a:avLst/>
            <a:gdLst/>
            <a:ahLst/>
            <a:cxnLst/>
            <a:rect l="l" t="t" r="r" b="b"/>
            <a:pathLst>
              <a:path w="54921" h="52520" extrusionOk="0">
                <a:moveTo>
                  <a:pt x="19377" y="5613"/>
                </a:moveTo>
                <a:cubicBezTo>
                  <a:pt x="13462" y="3077"/>
                  <a:pt x="2699" y="-3372"/>
                  <a:pt x="308" y="2602"/>
                </a:cubicBezTo>
                <a:cubicBezTo>
                  <a:pt x="-925" y="5684"/>
                  <a:pt x="4238" y="8055"/>
                  <a:pt x="6831" y="10129"/>
                </a:cubicBezTo>
                <a:cubicBezTo>
                  <a:pt x="14440" y="16215"/>
                  <a:pt x="24028" y="19799"/>
                  <a:pt x="30918" y="26689"/>
                </a:cubicBezTo>
                <a:cubicBezTo>
                  <a:pt x="37092" y="32863"/>
                  <a:pt x="41018" y="40947"/>
                  <a:pt x="46474" y="47764"/>
                </a:cubicBezTo>
                <a:cubicBezTo>
                  <a:pt x="48251" y="49984"/>
                  <a:pt x="52294" y="54053"/>
                  <a:pt x="54001" y="51779"/>
                </a:cubicBezTo>
                <a:cubicBezTo>
                  <a:pt x="56925" y="47883"/>
                  <a:pt x="51167" y="42454"/>
                  <a:pt x="49987" y="37728"/>
                </a:cubicBezTo>
                <a:cubicBezTo>
                  <a:pt x="48921" y="33459"/>
                  <a:pt x="47979" y="29081"/>
                  <a:pt x="47979" y="24681"/>
                </a:cubicBezTo>
              </a:path>
            </a:pathLst>
          </a:custGeom>
          <a:noFill/>
          <a:ln w="9525" cap="flat" cmpd="sng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882" name="Google Shape;882;p78"/>
          <p:cNvPicPr preferRelativeResize="0"/>
          <p:nvPr/>
        </p:nvPicPr>
        <p:blipFill rotWithShape="1">
          <a:blip r:embed="rId3">
            <a:alphaModFix/>
          </a:blip>
          <a:srcRect r="3056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3" name="Google Shape;883;p78"/>
          <p:cNvSpPr txBox="1"/>
          <p:nvPr/>
        </p:nvSpPr>
        <p:spPr>
          <a:xfrm>
            <a:off x="-999460" y="2455780"/>
            <a:ext cx="6181885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Keterangan</a:t>
            </a:r>
            <a:endParaRPr sz="4200" b="1" dirty="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6A160-2BBD-424A-999D-B7EED8319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292856" cy="115247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/>
              <a:t>Kriteria</a:t>
            </a:r>
            <a:r>
              <a:rPr lang="en-US" dirty="0"/>
              <a:t> 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pada PHPU di MK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E6467E-642D-45E8-A02A-673896F19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52474"/>
            <a:ext cx="9292856" cy="39910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AutoNum type="alphaLcPeriod"/>
            </a:pP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Berintegritas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AutoNum type="alphaLcPeriod"/>
            </a:pP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Netralitas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>
              <a:buAutoNum type="alphaLcPeriod"/>
            </a:pP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Profesionalitas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>
              <a:buAutoNum type="alphaLcPeriod"/>
            </a:pP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Memiliki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soliditas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>
              <a:buAutoNum type="alphaLcPeriod"/>
            </a:pP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Tidak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memilikiki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konflik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kepentingan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>
              <a:buAutoNum type="alphaLcPeriod"/>
            </a:pP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Memiliki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kemampuan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berkomunikasi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; dan</a:t>
            </a:r>
          </a:p>
          <a:p>
            <a:pPr>
              <a:buAutoNum type="alphaLcPeriod"/>
            </a:pP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Memiliki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kinerja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yang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baik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AutoNum type="alphaLcPeriod"/>
            </a:pPr>
            <a:endParaRPr lang="en-US" dirty="0"/>
          </a:p>
          <a:p>
            <a:pPr marL="114300" indent="0">
              <a:buNone/>
            </a:pPr>
            <a:r>
              <a:rPr lang="en-US" sz="2400" b="1" dirty="0" err="1">
                <a:solidFill>
                  <a:schemeClr val="tx1"/>
                </a:solidFill>
              </a:rPr>
              <a:t>Pasal</a:t>
            </a:r>
            <a:r>
              <a:rPr lang="en-US" sz="2400" b="1" dirty="0">
                <a:solidFill>
                  <a:schemeClr val="tx1"/>
                </a:solidFill>
              </a:rPr>
              <a:t> 5 </a:t>
            </a:r>
          </a:p>
        </p:txBody>
      </p:sp>
    </p:spTree>
    <p:extLst>
      <p:ext uri="{BB962C8B-B14F-4D97-AF65-F5344CB8AC3E}">
        <p14:creationId xmlns:p14="http://schemas.microsoft.com/office/powerpoint/2010/main" val="930755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8" name="Google Shape;888;p79"/>
          <p:cNvPicPr preferRelativeResize="0"/>
          <p:nvPr/>
        </p:nvPicPr>
        <p:blipFill rotWithShape="1">
          <a:blip r:embed="rId3">
            <a:alphaModFix/>
          </a:blip>
          <a:srcRect l="19640" r="25514"/>
          <a:stretch/>
        </p:blipFill>
        <p:spPr>
          <a:xfrm>
            <a:off x="4955325" y="1079250"/>
            <a:ext cx="3274200" cy="29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9" name="Google Shape;889;p79"/>
          <p:cNvSpPr/>
          <p:nvPr/>
        </p:nvSpPr>
        <p:spPr>
          <a:xfrm>
            <a:off x="2044850" y="2923025"/>
            <a:ext cx="6598800" cy="7527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79"/>
          <p:cNvSpPr/>
          <p:nvPr/>
        </p:nvSpPr>
        <p:spPr>
          <a:xfrm>
            <a:off x="4955325" y="1079250"/>
            <a:ext cx="3274200" cy="2985000"/>
          </a:xfrm>
          <a:prstGeom prst="rect">
            <a:avLst/>
          </a:prstGeom>
          <a:solidFill>
            <a:srgbClr val="CC4125">
              <a:alpha val="6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79"/>
          <p:cNvSpPr txBox="1">
            <a:spLocks noGrp="1"/>
          </p:cNvSpPr>
          <p:nvPr>
            <p:ph type="body" idx="1"/>
          </p:nvPr>
        </p:nvSpPr>
        <p:spPr>
          <a:xfrm>
            <a:off x="692700" y="1533475"/>
            <a:ext cx="5622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Pengawas Pemilu memastikan Panwaslu Kecamatan, Panwaslu Kelurahan/Desa, Panwaslu LN, dan/atau Pengawas TPS:</a:t>
            </a:r>
            <a:endParaRPr sz="2000" b="1" i="1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 i="1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2" name="Google Shape;892;p79"/>
          <p:cNvSpPr/>
          <p:nvPr/>
        </p:nvSpPr>
        <p:spPr>
          <a:xfrm>
            <a:off x="7418248" y="1800463"/>
            <a:ext cx="1360550" cy="512650"/>
          </a:xfrm>
          <a:custGeom>
            <a:avLst/>
            <a:gdLst/>
            <a:ahLst/>
            <a:cxnLst/>
            <a:rect l="l" t="t" r="r" b="b"/>
            <a:pathLst>
              <a:path w="54422" h="20506" extrusionOk="0">
                <a:moveTo>
                  <a:pt x="729" y="16224"/>
                </a:moveTo>
                <a:cubicBezTo>
                  <a:pt x="-1315" y="11116"/>
                  <a:pt x="1328" y="-1794"/>
                  <a:pt x="6249" y="668"/>
                </a:cubicBezTo>
                <a:cubicBezTo>
                  <a:pt x="13681" y="4386"/>
                  <a:pt x="15393" y="24348"/>
                  <a:pt x="22306" y="19737"/>
                </a:cubicBezTo>
                <a:cubicBezTo>
                  <a:pt x="28043" y="15910"/>
                  <a:pt x="24597" y="4494"/>
                  <a:pt x="30335" y="668"/>
                </a:cubicBezTo>
                <a:cubicBezTo>
                  <a:pt x="36269" y="-3288"/>
                  <a:pt x="37950" y="13272"/>
                  <a:pt x="43884" y="17228"/>
                </a:cubicBezTo>
                <a:cubicBezTo>
                  <a:pt x="48867" y="20550"/>
                  <a:pt x="51742" y="8032"/>
                  <a:pt x="54422" y="2676"/>
                </a:cubicBezTo>
              </a:path>
            </a:pathLst>
          </a:cu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3" name="Google Shape;893;p79"/>
          <p:cNvSpPr txBox="1"/>
          <p:nvPr/>
        </p:nvSpPr>
        <p:spPr>
          <a:xfrm>
            <a:off x="428850" y="1924525"/>
            <a:ext cx="6125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02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oppins"/>
              <a:buAutoNum type="alphaLcPeriod"/>
            </a:pPr>
            <a:r>
              <a:rPr lang="en" sz="1600" b="1" i="1">
                <a:latin typeface="Poppins"/>
                <a:ea typeface="Poppins"/>
                <a:cs typeface="Poppins"/>
                <a:sym typeface="Poppins"/>
              </a:rPr>
              <a:t>Tidak memberikan keterangan; &amp;</a:t>
            </a:r>
            <a:endParaRPr sz="1600" b="1" i="1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oppins"/>
              <a:buAutoNum type="alphaLcPeriod"/>
            </a:pPr>
            <a:r>
              <a:rPr lang="en" sz="1600" b="1" i="1">
                <a:latin typeface="Poppins"/>
                <a:ea typeface="Poppins"/>
                <a:cs typeface="Poppins"/>
                <a:sym typeface="Poppins"/>
              </a:rPr>
              <a:t>Tidak hadir di dalam persidangan </a:t>
            </a:r>
            <a:endParaRPr sz="1600"/>
          </a:p>
        </p:txBody>
      </p:sp>
      <p:cxnSp>
        <p:nvCxnSpPr>
          <p:cNvPr id="894" name="Google Shape;894;p79"/>
          <p:cNvCxnSpPr/>
          <p:nvPr/>
        </p:nvCxnSpPr>
        <p:spPr>
          <a:xfrm>
            <a:off x="840525" y="1329775"/>
            <a:ext cx="1317300" cy="0"/>
          </a:xfrm>
          <a:prstGeom prst="straightConnector1">
            <a:avLst/>
          </a:prstGeom>
          <a:noFill/>
          <a:ln w="19050" cap="flat" cmpd="sng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95" name="Google Shape;895;p79"/>
          <p:cNvPicPr preferRelativeResize="0"/>
          <p:nvPr/>
        </p:nvPicPr>
        <p:blipFill rotWithShape="1">
          <a:blip r:embed="rId4">
            <a:alphaModFix/>
          </a:blip>
          <a:srcRect r="3056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80"/>
          <p:cNvSpPr txBox="1">
            <a:spLocks noGrp="1"/>
          </p:cNvSpPr>
          <p:nvPr>
            <p:ph type="body" idx="1"/>
          </p:nvPr>
        </p:nvSpPr>
        <p:spPr>
          <a:xfrm>
            <a:off x="4509300" y="539450"/>
            <a:ext cx="4297350" cy="45264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eriod"/>
            </a:pPr>
            <a:r>
              <a:rPr lang="en" sz="1400" b="1" dirty="0">
                <a:solidFill>
                  <a:srgbClr val="000000"/>
                </a:solidFill>
              </a:rPr>
              <a:t>Menghimpun</a:t>
            </a:r>
            <a:r>
              <a:rPr lang="en" b="1" dirty="0">
                <a:solidFill>
                  <a:srgbClr val="000000"/>
                </a:solidFill>
              </a:rPr>
              <a:t> dan mengelola data hasil pengawasan dan penyelenggaran Pemilu di setiap tingkatan</a:t>
            </a:r>
            <a:endParaRPr b="1"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eriod"/>
            </a:pPr>
            <a:r>
              <a:rPr lang="en" b="1" dirty="0">
                <a:solidFill>
                  <a:srgbClr val="000000"/>
                </a:solidFill>
              </a:rPr>
              <a:t>Menyusun keterangan tertulis</a:t>
            </a:r>
            <a:endParaRPr b="1"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eriod"/>
            </a:pPr>
            <a:r>
              <a:rPr lang="en" b="1" dirty="0">
                <a:solidFill>
                  <a:srgbClr val="000000"/>
                </a:solidFill>
              </a:rPr>
              <a:t>melakukan konsultasi kepada Bawaslu untuk Bawaslu Provinsi</a:t>
            </a:r>
            <a:endParaRPr b="1"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eriod"/>
            </a:pPr>
            <a:r>
              <a:rPr lang="en" b="1" dirty="0">
                <a:solidFill>
                  <a:srgbClr val="000000"/>
                </a:solidFill>
              </a:rPr>
              <a:t>melakukan konsultasi kepada Bawaslu Provinsi dan Bawaslu untuk Bawaslu Kabupaten/Kota</a:t>
            </a:r>
            <a:endParaRPr b="1" dirty="0">
              <a:solidFill>
                <a:srgbClr val="000000"/>
              </a:solidFill>
            </a:endParaRPr>
          </a:p>
        </p:txBody>
      </p:sp>
      <p:sp>
        <p:nvSpPr>
          <p:cNvPr id="901" name="Google Shape;901;p80"/>
          <p:cNvSpPr/>
          <p:nvPr/>
        </p:nvSpPr>
        <p:spPr>
          <a:xfrm>
            <a:off x="276000" y="288550"/>
            <a:ext cx="4026900" cy="45390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80"/>
          <p:cNvSpPr/>
          <p:nvPr/>
        </p:nvSpPr>
        <p:spPr>
          <a:xfrm>
            <a:off x="539450" y="526900"/>
            <a:ext cx="3763500" cy="4002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80"/>
          <p:cNvSpPr/>
          <p:nvPr/>
        </p:nvSpPr>
        <p:spPr>
          <a:xfrm>
            <a:off x="551975" y="539450"/>
            <a:ext cx="3750900" cy="4002000"/>
          </a:xfrm>
          <a:prstGeom prst="rtTriangle">
            <a:avLst/>
          </a:prstGeom>
          <a:solidFill>
            <a:srgbClr val="FFD966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80"/>
          <p:cNvSpPr txBox="1">
            <a:spLocks noGrp="1"/>
          </p:cNvSpPr>
          <p:nvPr>
            <p:ph type="title"/>
          </p:nvPr>
        </p:nvSpPr>
        <p:spPr>
          <a:xfrm>
            <a:off x="275950" y="514350"/>
            <a:ext cx="4447925" cy="40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Wajib</a:t>
            </a:r>
            <a:r>
              <a:rPr lang="en-US" b="1" i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b="1" i="1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mendapatkan</a:t>
            </a:r>
            <a:r>
              <a:rPr lang="en-US" b="1" i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info </a:t>
            </a:r>
            <a:r>
              <a:rPr lang="en-US" b="1" i="1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mengenai</a:t>
            </a:r>
            <a:r>
              <a:rPr lang="en-US" b="1" i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b="1" i="1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pemberin</a:t>
            </a:r>
            <a:r>
              <a:rPr lang="en-US" b="1" i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b="1" i="1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keterangan</a:t>
            </a:r>
            <a:r>
              <a:rPr lang="en-US" b="1" i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PHPU</a:t>
            </a:r>
            <a:br>
              <a:rPr lang="en-US" b="1" i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n-US" b="1" i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n-US" b="1" i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b="1" i="1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Memper</a:t>
            </a:r>
            <a:r>
              <a:rPr lang="en" b="1" i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siap</a:t>
            </a:r>
            <a:r>
              <a:rPr lang="en-US" b="1" i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</a:t>
            </a:r>
            <a:r>
              <a:rPr lang="en" b="1" i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an Pemberian Keterangan Tertulis</a:t>
            </a:r>
            <a:br>
              <a:rPr lang="en" sz="3200" b="1" i="1" dirty="0">
                <a:latin typeface="Poppins"/>
                <a:ea typeface="Poppins"/>
                <a:cs typeface="Poppins"/>
                <a:sym typeface="Poppins"/>
              </a:rPr>
            </a:br>
            <a:endParaRPr sz="3200" b="1" i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05" name="Google Shape;905;p80"/>
          <p:cNvSpPr txBox="1"/>
          <p:nvPr/>
        </p:nvSpPr>
        <p:spPr>
          <a:xfrm>
            <a:off x="1219875" y="4040370"/>
            <a:ext cx="3000000" cy="12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Pasal 6  </a:t>
            </a:r>
            <a:endParaRPr sz="1800" dirty="0"/>
          </a:p>
        </p:txBody>
      </p:sp>
      <p:sp>
        <p:nvSpPr>
          <p:cNvPr id="906" name="Google Shape;906;p80"/>
          <p:cNvSpPr/>
          <p:nvPr/>
        </p:nvSpPr>
        <p:spPr>
          <a:xfrm>
            <a:off x="4415875" y="288425"/>
            <a:ext cx="156000" cy="45390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80"/>
          <p:cNvSpPr/>
          <p:nvPr/>
        </p:nvSpPr>
        <p:spPr>
          <a:xfrm>
            <a:off x="8292450" y="4313350"/>
            <a:ext cx="514200" cy="514200"/>
          </a:xfrm>
          <a:prstGeom prst="ellipse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80"/>
          <p:cNvSpPr/>
          <p:nvPr/>
        </p:nvSpPr>
        <p:spPr>
          <a:xfrm>
            <a:off x="8442875" y="4541325"/>
            <a:ext cx="156000" cy="1560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09" name="Google Shape;909;p80"/>
          <p:cNvPicPr preferRelativeResize="0"/>
          <p:nvPr/>
        </p:nvPicPr>
        <p:blipFill rotWithShape="1">
          <a:blip r:embed="rId3">
            <a:alphaModFix/>
          </a:blip>
          <a:srcRect r="3056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81"/>
          <p:cNvSpPr txBox="1">
            <a:spLocks noGrp="1"/>
          </p:cNvSpPr>
          <p:nvPr>
            <p:ph type="title"/>
          </p:nvPr>
        </p:nvSpPr>
        <p:spPr>
          <a:xfrm>
            <a:off x="312700" y="-12175"/>
            <a:ext cx="703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Penyusunan keterangan tertulis sesuai dengan:</a:t>
            </a:r>
            <a:endParaRPr sz="3600" b="1" i="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5" name="Google Shape;915;p81"/>
          <p:cNvSpPr/>
          <p:nvPr/>
        </p:nvSpPr>
        <p:spPr>
          <a:xfrm>
            <a:off x="-188175" y="-87825"/>
            <a:ext cx="8242150" cy="5055700"/>
          </a:xfrm>
          <a:custGeom>
            <a:avLst/>
            <a:gdLst/>
            <a:ahLst/>
            <a:cxnLst/>
            <a:rect l="l" t="t" r="r" b="b"/>
            <a:pathLst>
              <a:path w="329686" h="202228" extrusionOk="0">
                <a:moveTo>
                  <a:pt x="329686" y="0"/>
                </a:moveTo>
                <a:cubicBezTo>
                  <a:pt x="319735" y="7107"/>
                  <a:pt x="310232" y="14938"/>
                  <a:pt x="301585" y="23585"/>
                </a:cubicBezTo>
                <a:cubicBezTo>
                  <a:pt x="295765" y="29405"/>
                  <a:pt x="287882" y="35037"/>
                  <a:pt x="286531" y="43156"/>
                </a:cubicBezTo>
                <a:cubicBezTo>
                  <a:pt x="284586" y="54844"/>
                  <a:pt x="300947" y="65282"/>
                  <a:pt x="298072" y="76777"/>
                </a:cubicBezTo>
                <a:cubicBezTo>
                  <a:pt x="295345" y="87678"/>
                  <a:pt x="281931" y="92415"/>
                  <a:pt x="273985" y="100361"/>
                </a:cubicBezTo>
                <a:cubicBezTo>
                  <a:pt x="270598" y="103748"/>
                  <a:pt x="265097" y="104007"/>
                  <a:pt x="260938" y="106383"/>
                </a:cubicBezTo>
                <a:cubicBezTo>
                  <a:pt x="250441" y="112380"/>
                  <a:pt x="237754" y="113530"/>
                  <a:pt x="225812" y="115415"/>
                </a:cubicBezTo>
                <a:cubicBezTo>
                  <a:pt x="201403" y="119268"/>
                  <a:pt x="177525" y="125980"/>
                  <a:pt x="153552" y="131975"/>
                </a:cubicBezTo>
                <a:cubicBezTo>
                  <a:pt x="140496" y="135240"/>
                  <a:pt x="132413" y="150013"/>
                  <a:pt x="119429" y="153553"/>
                </a:cubicBezTo>
                <a:cubicBezTo>
                  <a:pt x="111920" y="155600"/>
                  <a:pt x="104023" y="151320"/>
                  <a:pt x="96346" y="150040"/>
                </a:cubicBezTo>
                <a:cubicBezTo>
                  <a:pt x="87710" y="148600"/>
                  <a:pt x="77761" y="148547"/>
                  <a:pt x="70253" y="153051"/>
                </a:cubicBezTo>
                <a:cubicBezTo>
                  <a:pt x="57435" y="160740"/>
                  <a:pt x="43598" y="167067"/>
                  <a:pt x="32115" y="176636"/>
                </a:cubicBezTo>
                <a:cubicBezTo>
                  <a:pt x="21599" y="185399"/>
                  <a:pt x="12243" y="196106"/>
                  <a:pt x="0" y="202228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6" name="Google Shape;916;p81"/>
          <p:cNvSpPr/>
          <p:nvPr/>
        </p:nvSpPr>
        <p:spPr>
          <a:xfrm>
            <a:off x="613458" y="2459403"/>
            <a:ext cx="2673367" cy="746783"/>
          </a:xfrm>
          <a:prstGeom prst="ellipse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81"/>
          <p:cNvSpPr/>
          <p:nvPr/>
        </p:nvSpPr>
        <p:spPr>
          <a:xfrm>
            <a:off x="532435" y="3727750"/>
            <a:ext cx="2673367" cy="1179900"/>
          </a:xfrm>
          <a:prstGeom prst="ellipse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81"/>
          <p:cNvSpPr/>
          <p:nvPr/>
        </p:nvSpPr>
        <p:spPr>
          <a:xfrm>
            <a:off x="37625" y="75275"/>
            <a:ext cx="3249200" cy="1994675"/>
          </a:xfrm>
          <a:custGeom>
            <a:avLst/>
            <a:gdLst/>
            <a:ahLst/>
            <a:cxnLst/>
            <a:rect l="l" t="t" r="r" b="b"/>
            <a:pathLst>
              <a:path w="129968" h="79787" extrusionOk="0">
                <a:moveTo>
                  <a:pt x="0" y="0"/>
                </a:moveTo>
                <a:cubicBezTo>
                  <a:pt x="7097" y="4731"/>
                  <a:pt x="13247" y="11440"/>
                  <a:pt x="17062" y="19068"/>
                </a:cubicBezTo>
                <a:cubicBezTo>
                  <a:pt x="20057" y="25056"/>
                  <a:pt x="18132" y="32899"/>
                  <a:pt x="21578" y="38639"/>
                </a:cubicBezTo>
                <a:cubicBezTo>
                  <a:pt x="24381" y="43308"/>
                  <a:pt x="28087" y="47661"/>
                  <a:pt x="32618" y="50682"/>
                </a:cubicBezTo>
                <a:cubicBezTo>
                  <a:pt x="43464" y="57913"/>
                  <a:pt x="58233" y="57247"/>
                  <a:pt x="71257" y="56704"/>
                </a:cubicBezTo>
                <a:cubicBezTo>
                  <a:pt x="78868" y="56387"/>
                  <a:pt x="85293" y="48099"/>
                  <a:pt x="92834" y="49177"/>
                </a:cubicBezTo>
                <a:cubicBezTo>
                  <a:pt x="96248" y="49665"/>
                  <a:pt x="97779" y="54158"/>
                  <a:pt x="100863" y="55700"/>
                </a:cubicBezTo>
                <a:cubicBezTo>
                  <a:pt x="105681" y="58108"/>
                  <a:pt x="111968" y="58587"/>
                  <a:pt x="115416" y="62725"/>
                </a:cubicBezTo>
                <a:cubicBezTo>
                  <a:pt x="120201" y="68468"/>
                  <a:pt x="122493" y="79787"/>
                  <a:pt x="129968" y="79787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9" name="Google Shape;919;p81"/>
          <p:cNvSpPr/>
          <p:nvPr/>
        </p:nvSpPr>
        <p:spPr>
          <a:xfrm>
            <a:off x="6983338" y="1853975"/>
            <a:ext cx="1902920" cy="1120305"/>
          </a:xfrm>
          <a:prstGeom prst="ellipse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81"/>
          <p:cNvSpPr/>
          <p:nvPr/>
        </p:nvSpPr>
        <p:spPr>
          <a:xfrm>
            <a:off x="5156299" y="3483980"/>
            <a:ext cx="2631542" cy="562634"/>
          </a:xfrm>
          <a:prstGeom prst="ellipse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81"/>
          <p:cNvSpPr txBox="1"/>
          <p:nvPr/>
        </p:nvSpPr>
        <p:spPr>
          <a:xfrm>
            <a:off x="3898891" y="1320294"/>
            <a:ext cx="2007300" cy="562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(Pasal 8 ayat (1))</a:t>
            </a:r>
            <a:endParaRPr b="1" i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2" name="Google Shape;922;p81"/>
          <p:cNvSpPr txBox="1">
            <a:spLocks noGrp="1"/>
          </p:cNvSpPr>
          <p:nvPr>
            <p:ph type="body" idx="1"/>
          </p:nvPr>
        </p:nvSpPr>
        <p:spPr>
          <a:xfrm>
            <a:off x="613458" y="3972475"/>
            <a:ext cx="3375942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dokumen  dan bukti</a:t>
            </a:r>
            <a:endParaRPr b="1" i="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300"/>
              </a:spcBef>
              <a:spcAft>
                <a:spcPts val="1600"/>
              </a:spcAft>
              <a:buNone/>
            </a:pPr>
            <a:endParaRPr b="1" i="1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3" name="Google Shape;923;p81"/>
          <p:cNvSpPr txBox="1"/>
          <p:nvPr/>
        </p:nvSpPr>
        <p:spPr>
          <a:xfrm>
            <a:off x="312700" y="2585010"/>
            <a:ext cx="29742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" sz="1800" b="1" i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pokok permohonan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924" name="Google Shape;924;p81"/>
          <p:cNvSpPr txBox="1"/>
          <p:nvPr/>
        </p:nvSpPr>
        <p:spPr>
          <a:xfrm>
            <a:off x="6655158" y="1863522"/>
            <a:ext cx="2231100" cy="941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" sz="1800" b="1" i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data hasil pengawasan</a:t>
            </a:r>
            <a:endParaRPr sz="1800" b="1" i="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5" name="Google Shape;925;p81"/>
          <p:cNvSpPr txBox="1"/>
          <p:nvPr/>
        </p:nvSpPr>
        <p:spPr>
          <a:xfrm>
            <a:off x="5226650" y="3437094"/>
            <a:ext cx="3000000" cy="56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" sz="1800" b="1" i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putusan rapat pleno</a:t>
            </a:r>
            <a:endParaRPr dirty="0"/>
          </a:p>
        </p:txBody>
      </p:sp>
      <p:pic>
        <p:nvPicPr>
          <p:cNvPr id="926" name="Google Shape;926;p81"/>
          <p:cNvPicPr preferRelativeResize="0"/>
          <p:nvPr/>
        </p:nvPicPr>
        <p:blipFill rotWithShape="1">
          <a:blip r:embed="rId3">
            <a:alphaModFix/>
          </a:blip>
          <a:srcRect r="3056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82"/>
          <p:cNvSpPr txBox="1">
            <a:spLocks noGrp="1"/>
          </p:cNvSpPr>
          <p:nvPr>
            <p:ph type="title"/>
          </p:nvPr>
        </p:nvSpPr>
        <p:spPr>
          <a:xfrm>
            <a:off x="575674" y="119875"/>
            <a:ext cx="7917751" cy="11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 i="1" dirty="0">
                <a:solidFill>
                  <a:srgbClr val="A61C00"/>
                </a:solidFill>
                <a:latin typeface="Poppins"/>
                <a:ea typeface="Poppins"/>
                <a:cs typeface="Poppins"/>
                <a:sym typeface="Poppins"/>
              </a:rPr>
              <a:t>Dokumen Pendukung Keterangan Tertulis</a:t>
            </a:r>
            <a:r>
              <a:rPr lang="en" sz="3300" b="1" i="1" dirty="0">
                <a:latin typeface="Poppins"/>
                <a:ea typeface="Poppins"/>
                <a:cs typeface="Poppins"/>
                <a:sym typeface="Poppins"/>
              </a:rPr>
              <a:t> </a:t>
            </a:r>
            <a:endParaRPr sz="3300" b="1" i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4" name="Google Shape;934;p82"/>
          <p:cNvSpPr/>
          <p:nvPr/>
        </p:nvSpPr>
        <p:spPr>
          <a:xfrm>
            <a:off x="8409600" y="1360125"/>
            <a:ext cx="572700" cy="572700"/>
          </a:xfrm>
          <a:prstGeom prst="ellipse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82"/>
          <p:cNvSpPr txBox="1"/>
          <p:nvPr/>
        </p:nvSpPr>
        <p:spPr>
          <a:xfrm>
            <a:off x="6677546" y="881791"/>
            <a:ext cx="1428900" cy="12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(Pasal 10)</a:t>
            </a:r>
            <a:endParaRPr sz="2000" b="1" i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36" name="Google Shape;936;p82"/>
          <p:cNvCxnSpPr/>
          <p:nvPr/>
        </p:nvCxnSpPr>
        <p:spPr>
          <a:xfrm rot="10800000">
            <a:off x="8568325" y="-670525"/>
            <a:ext cx="0" cy="19320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37" name="Google Shape;937;p82"/>
          <p:cNvSpPr txBox="1">
            <a:spLocks noGrp="1"/>
          </p:cNvSpPr>
          <p:nvPr>
            <p:ph type="body" idx="1"/>
          </p:nvPr>
        </p:nvSpPr>
        <p:spPr>
          <a:xfrm>
            <a:off x="283825" y="1645526"/>
            <a:ext cx="8520600" cy="27412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lphaLcPeriod"/>
            </a:pPr>
            <a:r>
              <a:rPr lang="en" sz="1200" b="1" i="1" dirty="0">
                <a:solidFill>
                  <a:srgbClr val="000000"/>
                </a:solidFill>
              </a:rPr>
              <a:t>Berita Acara dan sertifikat hasil pemungutan dan penghitungan suara di Tempat Pemungutan Suara;</a:t>
            </a:r>
            <a:endParaRPr sz="1200" b="1" i="1" dirty="0">
              <a:solidFill>
                <a:srgbClr val="000000"/>
              </a:solidFill>
            </a:endParaRPr>
          </a:p>
          <a:p>
            <a:pPr marL="45720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lphaLcPeriod"/>
            </a:pPr>
            <a:r>
              <a:rPr lang="en" sz="1200" b="1" i="1" dirty="0">
                <a:solidFill>
                  <a:srgbClr val="000000"/>
                </a:solidFill>
              </a:rPr>
              <a:t>Berita Acara dan sertifikat hasil rekapitulasi perolehan suara di PPK, KPU Kabupaten/Kota, KPU Provinsi, dan KPU;</a:t>
            </a:r>
            <a:endParaRPr sz="1200" b="1" i="1" dirty="0">
              <a:solidFill>
                <a:srgbClr val="000000"/>
              </a:solidFill>
            </a:endParaRPr>
          </a:p>
          <a:p>
            <a:pPr marL="45720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lphaLcPeriod"/>
            </a:pPr>
            <a:r>
              <a:rPr lang="en" sz="1200" b="1" i="1" dirty="0">
                <a:solidFill>
                  <a:srgbClr val="000000"/>
                </a:solidFill>
              </a:rPr>
              <a:t>Berita Acara dan Keputusan KPU, KPU Provinsi, dan KPU Kabupaten/Kota pada setiap tahapan;</a:t>
            </a:r>
            <a:endParaRPr sz="1200" b="1" i="1" dirty="0">
              <a:solidFill>
                <a:srgbClr val="000000"/>
              </a:solidFill>
            </a:endParaRPr>
          </a:p>
          <a:p>
            <a:pPr marL="45720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lphaLcPeriod"/>
            </a:pPr>
            <a:r>
              <a:rPr lang="en" sz="1200" b="1" i="1" dirty="0">
                <a:solidFill>
                  <a:srgbClr val="000000"/>
                </a:solidFill>
              </a:rPr>
              <a:t> Laporan hasil pengawasan;</a:t>
            </a:r>
            <a:endParaRPr sz="1200" b="1" i="1" dirty="0">
              <a:solidFill>
                <a:srgbClr val="000000"/>
              </a:solidFill>
            </a:endParaRPr>
          </a:p>
          <a:p>
            <a:pPr marL="45720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lphaLcPeriod"/>
            </a:pPr>
            <a:r>
              <a:rPr lang="en" sz="1200" b="1" i="1" dirty="0">
                <a:solidFill>
                  <a:srgbClr val="000000"/>
                </a:solidFill>
              </a:rPr>
              <a:t>data terkait penanganan pelanggaran dan sengketa proses serta tindaklanjutnya;</a:t>
            </a:r>
            <a:endParaRPr sz="1200" b="1" i="1" dirty="0">
              <a:solidFill>
                <a:srgbClr val="000000"/>
              </a:solidFill>
            </a:endParaRPr>
          </a:p>
          <a:p>
            <a:pPr marL="45720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lphaLcPeriod"/>
            </a:pPr>
            <a:r>
              <a:rPr lang="en" sz="1200" b="1" i="1" dirty="0">
                <a:solidFill>
                  <a:srgbClr val="000000"/>
                </a:solidFill>
              </a:rPr>
              <a:t> rekapitulasi data penanganan pelanggaran dan sengketa proses; dan</a:t>
            </a:r>
            <a:endParaRPr sz="1200" b="1" i="1" dirty="0">
              <a:solidFill>
                <a:srgbClr val="000000"/>
              </a:solidFill>
            </a:endParaRPr>
          </a:p>
          <a:p>
            <a:pPr marL="45720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lphaLcPeriod"/>
            </a:pPr>
            <a:r>
              <a:rPr lang="en" sz="1200" b="1" i="1" dirty="0">
                <a:solidFill>
                  <a:srgbClr val="000000"/>
                </a:solidFill>
              </a:rPr>
              <a:t>dokumen dan/atau data lainnya terkait hasil kinerja Pengawas Pemilu yang dapat disampaikan dalam persidangan.</a:t>
            </a:r>
            <a:endParaRPr sz="1200" b="1" i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200" b="1" i="1" dirty="0">
              <a:solidFill>
                <a:srgbClr val="000000"/>
              </a:solidFill>
            </a:endParaRPr>
          </a:p>
        </p:txBody>
      </p:sp>
      <p:pic>
        <p:nvPicPr>
          <p:cNvPr id="938" name="Google Shape;938;p82"/>
          <p:cNvPicPr preferRelativeResize="0"/>
          <p:nvPr/>
        </p:nvPicPr>
        <p:blipFill rotWithShape="1">
          <a:blip r:embed="rId3">
            <a:alphaModFix/>
          </a:blip>
          <a:srcRect r="3056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677</Words>
  <Application>Microsoft Office PowerPoint</Application>
  <PresentationFormat>On-screen Show (16:9)</PresentationFormat>
  <Paragraphs>101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Poppins</vt:lpstr>
      <vt:lpstr>Arial</vt:lpstr>
      <vt:lpstr>Simple Light</vt:lpstr>
      <vt:lpstr>Pemberian Keterangan  di  Mahkamah  Konstitusi</vt:lpstr>
      <vt:lpstr>Dasar Hukum  Pemberian Keterangan Pada PHPU di MK</vt:lpstr>
      <vt:lpstr>Peran  Bawaslu</vt:lpstr>
      <vt:lpstr>PowerPoint Presentation</vt:lpstr>
      <vt:lpstr>Kriteria  Dalam Memberikan Keterangan pada PHPU di MK</vt:lpstr>
      <vt:lpstr>PowerPoint Presentation</vt:lpstr>
      <vt:lpstr>Wajib mendapatkan info mengenai pemberin keterangan PHPU   Mempersiapkan Pemberian Keterangan Tertulis </vt:lpstr>
      <vt:lpstr>Penyusunan keterangan tertulis sesuai dengan:</vt:lpstr>
      <vt:lpstr>Dokumen Pendukung Keterangan Tertulis </vt:lpstr>
      <vt:lpstr>Format Keterangan Surat Tertulis</vt:lpstr>
      <vt:lpstr>LARANGAN</vt:lpstr>
      <vt:lpstr>Hal-hal yang perlu ditingkatkan dalam penyusunan Keterangan Tertulis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Fritz Edward Siregar, S.H., LL.M., Ph.D. Koordinator Divisi Hukum Bawaslu Republik Indonesia</dc:title>
  <dc:creator>TANTOWI JAUHARI</dc:creator>
  <cp:lastModifiedBy>Suhardi</cp:lastModifiedBy>
  <cp:revision>10</cp:revision>
  <dcterms:modified xsi:type="dcterms:W3CDTF">2018-12-04T00:23:05Z</dcterms:modified>
</cp:coreProperties>
</file>